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tags/tag2.xml" ContentType="application/vnd.openxmlformats-officedocument.presentationml.tags+xml"/>
  <Override PartName="/ppt/tags/tag3.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79" r:id="rId2"/>
    <p:sldId id="260" r:id="rId3"/>
    <p:sldId id="261" r:id="rId4"/>
    <p:sldId id="262" r:id="rId5"/>
    <p:sldId id="278" r:id="rId6"/>
    <p:sldId id="263" r:id="rId7"/>
    <p:sldId id="264" r:id="rId8"/>
    <p:sldId id="265" r:id="rId9"/>
    <p:sldId id="267" r:id="rId10"/>
    <p:sldId id="268" r:id="rId11"/>
    <p:sldId id="269" r:id="rId12"/>
    <p:sldId id="270" r:id="rId13"/>
    <p:sldId id="271" r:id="rId14"/>
    <p:sldId id="272" r:id="rId15"/>
    <p:sldId id="273" r:id="rId16"/>
    <p:sldId id="274" r:id="rId17"/>
    <p:sldId id="275" r:id="rId18"/>
    <p:sldId id="276" r:id="rId19"/>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SimSun"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015"/>
    <p:restoredTop sz="94660"/>
  </p:normalViewPr>
  <p:slideViewPr>
    <p:cSldViewPr snapToGrid="0">
      <p:cViewPr varScale="1">
        <p:scale>
          <a:sx n="73" d="100"/>
          <a:sy n="73" d="100"/>
        </p:scale>
        <p:origin x="-1236" y="-102"/>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2022/9/20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31"/>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6"/>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4"/>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44"/>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6"/>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6"/>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6"/>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3130" rtl="0" eaLnBrk="1" fontAlgn="base" latinLnBrk="0" hangingPunct="1">
              <a:lnSpc>
                <a:spcPct val="100000"/>
              </a:lnSpc>
              <a:spcBef>
                <a:spcPct val="20000"/>
              </a:spcBef>
              <a:spcAft>
                <a:spcPct val="0"/>
              </a:spcAft>
              <a:buClrTx/>
              <a:buSzTx/>
              <a:buFont typeface="Arial" panose="020B0604020202020204" pitchFamily="34" charset="0"/>
              <a:buNone/>
              <a:defRPr/>
            </a:pPr>
            <a:r>
              <a:rPr kumimoji="0" lang="zh-CN" altLang="en-US" sz="3200" b="0" i="0" u="none" strike="noStrike" kern="0" cap="none" spc="0" normalizeH="0" baseline="0" noProof="0" smtClean="0">
                <a:ln>
                  <a:noFill/>
                </a:ln>
                <a:solidFill>
                  <a:schemeClr val="tx1"/>
                </a:solidFill>
                <a:effectLst/>
                <a:uLnTx/>
                <a:uFillTx/>
                <a:latin typeface="+mn-lt"/>
                <a:ea typeface="+mn-ea"/>
                <a:cs typeface="+mn-cs"/>
              </a:rPr>
              <a:t>单击图标添加图片</a:t>
            </a: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4" name="Picture 2"/>
          <p:cNvPicPr>
            <a:picLocks noChangeAspect="1"/>
          </p:cNvPicPr>
          <p:nvPr/>
        </p:nvPicPr>
        <p:blipFill>
          <a:blip r:embed="rId14"/>
          <a:stretch>
            <a:fillRect/>
          </a:stretch>
        </p:blipFill>
        <p:spPr>
          <a:xfrm>
            <a:off x="0" y="0"/>
            <a:ext cx="9144000" cy="949325"/>
          </a:xfrm>
          <a:prstGeom prst="rect">
            <a:avLst/>
          </a:prstGeom>
          <a:noFill/>
          <a:ln w="9525">
            <a:noFill/>
          </a:ln>
        </p:spPr>
      </p:pic>
      <p:graphicFrame>
        <p:nvGraphicFramePr>
          <p:cNvPr id="1042" name="对象 1041"/>
          <p:cNvGraphicFramePr>
            <a:graphicFrameLocks/>
          </p:cNvGraphicFramePr>
          <p:nvPr/>
        </p:nvGraphicFramePr>
        <p:xfrm>
          <a:off x="0" y="6453188"/>
          <a:ext cx="9144000" cy="412750"/>
        </p:xfrm>
        <a:graphic>
          <a:graphicData uri="http://schemas.openxmlformats.org/presentationml/2006/ole">
            <p:oleObj spid="_x0000_s3076" r:id="rId15" imgW="16368254" imgH="736248" progId="">
              <p:embed/>
            </p:oleObj>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hf sldNum="0" hdr="0" ftr="0" dt="0"/>
  <p:txStyles>
    <p:titleStyle>
      <a:lvl1pPr algn="ctr" defTabSz="913130" rtl="0" eaLnBrk="1" fontAlgn="base" hangingPunct="1">
        <a:spcBef>
          <a:spcPct val="0"/>
        </a:spcBef>
        <a:spcAft>
          <a:spcPct val="0"/>
        </a:spcAft>
        <a:defRPr sz="4400">
          <a:solidFill>
            <a:schemeClr val="tx1"/>
          </a:solidFill>
          <a:latin typeface="+mj-lt"/>
          <a:ea typeface="+mj-ea"/>
          <a:cs typeface="+mj-cs"/>
        </a:defRPr>
      </a:lvl1pPr>
      <a:lvl2pPr algn="ctr" defTabSz="913130"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defRPr>
      </a:lvl2pPr>
      <a:lvl3pPr algn="ctr" defTabSz="913130"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defRPr>
      </a:lvl3pPr>
      <a:lvl4pPr algn="ctr" defTabSz="913130"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defRPr>
      </a:lvl4pPr>
      <a:lvl5pPr algn="ctr" defTabSz="913130"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defRPr>
      </a:lvl5pPr>
      <a:lvl6pPr marL="457200" algn="ctr" defTabSz="913130"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defRPr>
      </a:lvl6pPr>
      <a:lvl7pPr marL="914400" algn="ctr" defTabSz="913130"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defRPr>
      </a:lvl7pPr>
      <a:lvl8pPr marL="1371600" algn="ctr" defTabSz="913130"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defRPr>
      </a:lvl8pPr>
      <a:lvl9pPr marL="1828800" algn="ctr" defTabSz="913130" rtl="0" eaLnBrk="1" fontAlgn="base" hangingPunct="1">
        <a:spcBef>
          <a:spcPct val="0"/>
        </a:spcBef>
        <a:spcAft>
          <a:spcPct val="0"/>
        </a:spcAft>
        <a:defRPr sz="4400">
          <a:solidFill>
            <a:schemeClr val="tx1"/>
          </a:solidFill>
          <a:latin typeface="Calibri" panose="020F0502020204030204" pitchFamily="34" charset="0"/>
          <a:ea typeface="SimSun" panose="02010600030101010101" pitchFamily="2" charset="-122"/>
        </a:defRPr>
      </a:lvl9pPr>
    </p:titleStyle>
    <p:bodyStyle>
      <a:lvl1pPr marL="341630" indent="-341630" algn="l" defTabSz="913130" rtl="0" eaLnBrk="1" fontAlgn="base" hangingPunct="1">
        <a:spcBef>
          <a:spcPct val="20000"/>
        </a:spcBef>
        <a:spcAft>
          <a:spcPct val="0"/>
        </a:spcAft>
        <a:buFont typeface="Arial" panose="020B0604020202020204" pitchFamily="34" charset="0"/>
        <a:buChar char="•"/>
        <a:defRPr sz="3200">
          <a:solidFill>
            <a:schemeClr val="tx1"/>
          </a:solidFill>
          <a:latin typeface="+mn-lt"/>
          <a:ea typeface="+mn-ea"/>
          <a:cs typeface="+mn-cs"/>
        </a:defRPr>
      </a:lvl1pPr>
      <a:lvl2pPr marL="741680" indent="-284480" algn="l" defTabSz="913130" rtl="0" eaLnBrk="1" fontAlgn="base" hangingPunct="1">
        <a:spcBef>
          <a:spcPct val="20000"/>
        </a:spcBef>
        <a:spcAft>
          <a:spcPct val="0"/>
        </a:spcAft>
        <a:buFont typeface="Arial" panose="020B0604020202020204" pitchFamily="34" charset="0"/>
        <a:buChar char="–"/>
        <a:defRPr sz="2900">
          <a:solidFill>
            <a:schemeClr val="tx1"/>
          </a:solidFill>
          <a:latin typeface="+mn-lt"/>
          <a:ea typeface="+mn-ea"/>
        </a:defRPr>
      </a:lvl2pPr>
      <a:lvl3pPr marL="1141730" indent="-227330" algn="l" defTabSz="913130" rtl="0" eaLnBrk="1" fontAlgn="base" hangingPunct="1">
        <a:spcBef>
          <a:spcPct val="20000"/>
        </a:spcBef>
        <a:spcAft>
          <a:spcPct val="0"/>
        </a:spcAft>
        <a:buFont typeface="Arial" panose="020B0604020202020204" pitchFamily="34" charset="0"/>
        <a:buChar char="•"/>
        <a:defRPr sz="2400">
          <a:solidFill>
            <a:schemeClr val="tx1"/>
          </a:solidFill>
          <a:latin typeface="+mn-lt"/>
          <a:ea typeface="+mn-ea"/>
        </a:defRPr>
      </a:lvl3pPr>
      <a:lvl4pPr marL="1598930" indent="-227330" algn="l" defTabSz="913130" rtl="0" eaLnBrk="1" fontAlgn="base" hangingPunct="1">
        <a:spcBef>
          <a:spcPct val="20000"/>
        </a:spcBef>
        <a:spcAft>
          <a:spcPct val="0"/>
        </a:spcAft>
        <a:buFont typeface="Arial" panose="020B0604020202020204" pitchFamily="34" charset="0"/>
        <a:buChar char="–"/>
        <a:defRPr sz="2100">
          <a:solidFill>
            <a:schemeClr val="tx1"/>
          </a:solidFill>
          <a:latin typeface="+mn-lt"/>
          <a:ea typeface="+mn-ea"/>
        </a:defRPr>
      </a:lvl4pPr>
      <a:lvl5pPr marL="2056130" indent="-227330" algn="l" defTabSz="913130" rtl="0" eaLnBrk="1" fontAlgn="base" hangingPunct="1">
        <a:spcBef>
          <a:spcPct val="20000"/>
        </a:spcBef>
        <a:spcAft>
          <a:spcPct val="0"/>
        </a:spcAft>
        <a:buFont typeface="Arial" panose="020B0604020202020204" pitchFamily="34" charset="0"/>
        <a:buChar char="»"/>
        <a:defRPr sz="2100">
          <a:solidFill>
            <a:schemeClr val="tx1"/>
          </a:solidFill>
          <a:latin typeface="+mn-lt"/>
          <a:ea typeface="+mn-ea"/>
        </a:defRPr>
      </a:lvl5pPr>
      <a:lvl6pPr marL="2513330" indent="-227330" algn="l" defTabSz="913130" rtl="0" eaLnBrk="1" fontAlgn="base" hangingPunct="1">
        <a:spcBef>
          <a:spcPct val="20000"/>
        </a:spcBef>
        <a:spcAft>
          <a:spcPct val="0"/>
        </a:spcAft>
        <a:buFont typeface="Arial" panose="020B0604020202020204" pitchFamily="34" charset="0"/>
        <a:buChar char="»"/>
        <a:defRPr sz="2100">
          <a:solidFill>
            <a:schemeClr val="tx1"/>
          </a:solidFill>
          <a:latin typeface="+mn-lt"/>
          <a:ea typeface="+mn-ea"/>
        </a:defRPr>
      </a:lvl6pPr>
      <a:lvl7pPr marL="2970530" indent="-227330" algn="l" defTabSz="913130" rtl="0" eaLnBrk="1" fontAlgn="base" hangingPunct="1">
        <a:spcBef>
          <a:spcPct val="20000"/>
        </a:spcBef>
        <a:spcAft>
          <a:spcPct val="0"/>
        </a:spcAft>
        <a:buFont typeface="Arial" panose="020B0604020202020204" pitchFamily="34" charset="0"/>
        <a:buChar char="»"/>
        <a:defRPr sz="2100">
          <a:solidFill>
            <a:schemeClr val="tx1"/>
          </a:solidFill>
          <a:latin typeface="+mn-lt"/>
          <a:ea typeface="+mn-ea"/>
        </a:defRPr>
      </a:lvl7pPr>
      <a:lvl8pPr marL="3427730" indent="-227330" algn="l" defTabSz="913130" rtl="0" eaLnBrk="1" fontAlgn="base" hangingPunct="1">
        <a:spcBef>
          <a:spcPct val="20000"/>
        </a:spcBef>
        <a:spcAft>
          <a:spcPct val="0"/>
        </a:spcAft>
        <a:buFont typeface="Arial" panose="020B0604020202020204" pitchFamily="34" charset="0"/>
        <a:buChar char="»"/>
        <a:defRPr sz="2100">
          <a:solidFill>
            <a:schemeClr val="tx1"/>
          </a:solidFill>
          <a:latin typeface="+mn-lt"/>
          <a:ea typeface="+mn-ea"/>
        </a:defRPr>
      </a:lvl8pPr>
      <a:lvl9pPr marL="3884930" indent="-227330" algn="l" defTabSz="913130" rtl="0" eaLnBrk="1" fontAlgn="base" hangingPunct="1">
        <a:spcBef>
          <a:spcPct val="20000"/>
        </a:spcBef>
        <a:spcAft>
          <a:spcPct val="0"/>
        </a:spcAft>
        <a:buFont typeface="Arial" panose="020B0604020202020204" pitchFamily="34" charset="0"/>
        <a:buChar char="»"/>
        <a:defRPr sz="21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图片 1"/>
          <p:cNvPicPr>
            <a:picLocks noChangeAspect="1"/>
          </p:cNvPicPr>
          <p:nvPr/>
        </p:nvPicPr>
        <p:blipFill>
          <a:blip r:embed="rId2"/>
          <a:stretch>
            <a:fillRect/>
          </a:stretch>
        </p:blipFill>
        <p:spPr>
          <a:xfrm>
            <a:off x="152400" y="1600200"/>
            <a:ext cx="4749800" cy="3562350"/>
          </a:xfrm>
          <a:prstGeom prst="rect">
            <a:avLst/>
          </a:prstGeom>
          <a:noFill/>
          <a:ln w="9525">
            <a:noFill/>
          </a:ln>
        </p:spPr>
      </p:pic>
      <p:sp>
        <p:nvSpPr>
          <p:cNvPr id="14338" name="文本框 2"/>
          <p:cNvSpPr txBox="1"/>
          <p:nvPr/>
        </p:nvSpPr>
        <p:spPr>
          <a:xfrm>
            <a:off x="5029200" y="1143000"/>
            <a:ext cx="3860800" cy="4246245"/>
          </a:xfrm>
          <a:prstGeom prst="rect">
            <a:avLst/>
          </a:prstGeom>
          <a:noFill/>
          <a:ln w="9525">
            <a:noFill/>
          </a:ln>
        </p:spPr>
        <p:txBody>
          <a:bodyPr>
            <a:spAutoFit/>
          </a:bodyPr>
          <a:lstStyle/>
          <a:p>
            <a:pPr marL="342900" indent="-342900">
              <a:lnSpc>
                <a:spcPct val="150000"/>
              </a:lnSpc>
              <a:buFont typeface="Calibri" panose="020F0502020204030204" pitchFamily="34" charset="0"/>
              <a:buAutoNum type="arabicPeriod"/>
            </a:pPr>
            <a:r>
              <a:rPr lang="en-US">
                <a:latin typeface="Calibri" panose="020F0502020204030204" pitchFamily="34" charset="0"/>
              </a:rPr>
              <a:t>khi thay đổi mũi chỉ từ lớn đến nhỏ, nhấn cần gạt lại mũi xuống, đồng thời xoay núm vặn </a:t>
            </a:r>
            <a:endParaRPr lang="en-US" altLang="zh-CN">
              <a:latin typeface="Calibri" panose="020F0502020204030204" pitchFamily="34" charset="0"/>
            </a:endParaRPr>
          </a:p>
          <a:p>
            <a:pPr marL="342900" indent="-342900">
              <a:lnSpc>
                <a:spcPct val="150000"/>
              </a:lnSpc>
              <a:buFont typeface="Calibri" panose="020F0502020204030204" pitchFamily="34" charset="0"/>
              <a:buAutoNum type="arabicPeriod"/>
            </a:pPr>
            <a:r>
              <a:rPr lang="en-US" altLang="zh-CN">
                <a:latin typeface="Calibri" panose="020F0502020204030204" pitchFamily="34" charset="0"/>
              </a:rPr>
              <a:t>độ dày thưa tối đa là 4mm và nhỏ nhất là 1.4mm </a:t>
            </a:r>
          </a:p>
          <a:p>
            <a:pPr marL="342900" indent="-342900">
              <a:lnSpc>
                <a:spcPct val="150000"/>
              </a:lnSpc>
              <a:buFont typeface="Calibri" panose="020F0502020204030204" pitchFamily="34" charset="0"/>
              <a:buAutoNum type="arabicPeriod"/>
            </a:pPr>
            <a:r>
              <a:rPr lang="en-US" altLang="zh-CN">
                <a:latin typeface="Calibri" panose="020F0502020204030204" pitchFamily="34" charset="0"/>
              </a:rPr>
              <a:t>nhấn cần gạt lại mũi, mũi chỉ sẽ dày lại (1.4mm), chức năng này dùng để gia cố khi bắt đầu may và kết thúc</a:t>
            </a:r>
          </a:p>
          <a:p>
            <a:pPr marL="342900" indent="-342900">
              <a:lnSpc>
                <a:spcPct val="150000"/>
              </a:lnSpc>
              <a:buFont typeface="Calibri" panose="020F0502020204030204" pitchFamily="34" charset="0"/>
              <a:buAutoNum type="arabicPeriod"/>
            </a:pPr>
            <a:r>
              <a:rPr lang="en-US" altLang="zh-CN">
                <a:latin typeface="Calibri" panose="020F0502020204030204" pitchFamily="34" charset="0"/>
              </a:rPr>
              <a:t>máy này không có chức năng lại mũi</a:t>
            </a:r>
          </a:p>
        </p:txBody>
      </p:sp>
      <p:cxnSp>
        <p:nvCxnSpPr>
          <p:cNvPr id="7" name="直接箭头连接符 6"/>
          <p:cNvCxnSpPr/>
          <p:nvPr/>
        </p:nvCxnSpPr>
        <p:spPr>
          <a:xfrm>
            <a:off x="990600" y="1371600"/>
            <a:ext cx="762000" cy="1066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2362200" y="3581400"/>
            <a:ext cx="533400" cy="1828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341" name="文本框 9"/>
          <p:cNvSpPr txBox="1"/>
          <p:nvPr/>
        </p:nvSpPr>
        <p:spPr>
          <a:xfrm>
            <a:off x="561975" y="1001713"/>
            <a:ext cx="1755140" cy="368300"/>
          </a:xfrm>
          <a:prstGeom prst="rect">
            <a:avLst/>
          </a:prstGeom>
          <a:noFill/>
          <a:ln w="9525">
            <a:noFill/>
          </a:ln>
        </p:spPr>
        <p:txBody>
          <a:bodyPr wrap="none">
            <a:spAutoFit/>
          </a:bodyPr>
          <a:lstStyle/>
          <a:p>
            <a:r>
              <a:rPr lang="en-US" altLang="zh-CN">
                <a:latin typeface="Calibri" panose="020F0502020204030204" pitchFamily="34" charset="0"/>
              </a:rPr>
              <a:t>nút vặn dày thưa</a:t>
            </a:r>
          </a:p>
        </p:txBody>
      </p:sp>
      <p:sp>
        <p:nvSpPr>
          <p:cNvPr id="14342" name="文本框 10"/>
          <p:cNvSpPr txBox="1"/>
          <p:nvPr/>
        </p:nvSpPr>
        <p:spPr>
          <a:xfrm>
            <a:off x="1687513" y="5443538"/>
            <a:ext cx="1517650" cy="368300"/>
          </a:xfrm>
          <a:prstGeom prst="rect">
            <a:avLst/>
          </a:prstGeom>
          <a:noFill/>
          <a:ln w="9525">
            <a:noFill/>
          </a:ln>
        </p:spPr>
        <p:txBody>
          <a:bodyPr wrap="none">
            <a:spAutoFit/>
          </a:bodyPr>
          <a:lstStyle/>
          <a:p>
            <a:r>
              <a:rPr lang="en-US" altLang="zh-CN">
                <a:latin typeface="Calibri" panose="020F0502020204030204" pitchFamily="34" charset="0"/>
              </a:rPr>
              <a:t>cần gạt lại mũi</a:t>
            </a:r>
          </a:p>
        </p:txBody>
      </p:sp>
      <p:sp>
        <p:nvSpPr>
          <p:cNvPr id="4" name="圆角矩形 3"/>
          <p:cNvSpPr/>
          <p:nvPr/>
        </p:nvSpPr>
        <p:spPr bwMode="auto">
          <a:xfrm>
            <a:off x="5174615" y="748030"/>
            <a:ext cx="3433445" cy="394970"/>
          </a:xfrm>
          <a:prstGeom prst="roundRect">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1.điều chỉnh mũi chỉ</a:t>
            </a:r>
            <a:endParaRPr kumimoji="0" lang="en-US" altLang="zh-CN"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图片 1"/>
          <p:cNvPicPr>
            <a:picLocks noChangeAspect="1"/>
          </p:cNvPicPr>
          <p:nvPr/>
        </p:nvPicPr>
        <p:blipFill>
          <a:blip r:embed="rId2"/>
          <a:stretch>
            <a:fillRect/>
          </a:stretch>
        </p:blipFill>
        <p:spPr>
          <a:xfrm>
            <a:off x="152400" y="1371600"/>
            <a:ext cx="4302125" cy="3124200"/>
          </a:xfrm>
          <a:prstGeom prst="rect">
            <a:avLst/>
          </a:prstGeom>
          <a:noFill/>
          <a:ln w="9525">
            <a:noFill/>
          </a:ln>
        </p:spPr>
      </p:pic>
      <p:cxnSp>
        <p:nvCxnSpPr>
          <p:cNvPr id="4" name="直接箭头连接符 3"/>
          <p:cNvCxnSpPr/>
          <p:nvPr/>
        </p:nvCxnSpPr>
        <p:spPr>
          <a:xfrm flipH="1">
            <a:off x="2303463" y="1295400"/>
            <a:ext cx="890588" cy="1638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a:off x="2438400" y="1295400"/>
            <a:ext cx="755650" cy="16383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580" name="文本框 7"/>
          <p:cNvSpPr txBox="1"/>
          <p:nvPr/>
        </p:nvSpPr>
        <p:spPr>
          <a:xfrm>
            <a:off x="2928938" y="871538"/>
            <a:ext cx="710565" cy="368300"/>
          </a:xfrm>
          <a:prstGeom prst="rect">
            <a:avLst/>
          </a:prstGeom>
          <a:noFill/>
          <a:ln w="9525">
            <a:noFill/>
          </a:ln>
        </p:spPr>
        <p:txBody>
          <a:bodyPr wrap="none">
            <a:spAutoFit/>
          </a:bodyPr>
          <a:lstStyle/>
          <a:p>
            <a:r>
              <a:rPr lang="en-US" altLang="zh-CN">
                <a:latin typeface="Calibri" panose="020F0502020204030204" pitchFamily="34" charset="0"/>
              </a:rPr>
              <a:t>Ốc </a:t>
            </a:r>
            <a:r>
              <a:rPr lang="zh-CN" altLang="en-US">
                <a:latin typeface="Calibri" panose="020F0502020204030204" pitchFamily="34" charset="0"/>
              </a:rPr>
              <a:t>②</a:t>
            </a:r>
          </a:p>
        </p:txBody>
      </p:sp>
      <p:pic>
        <p:nvPicPr>
          <p:cNvPr id="24581" name="图片 8"/>
          <p:cNvPicPr>
            <a:picLocks noChangeAspect="1"/>
          </p:cNvPicPr>
          <p:nvPr/>
        </p:nvPicPr>
        <p:blipFill>
          <a:blip r:embed="rId3"/>
          <a:stretch>
            <a:fillRect/>
          </a:stretch>
        </p:blipFill>
        <p:spPr>
          <a:xfrm>
            <a:off x="98425" y="4187825"/>
            <a:ext cx="2994025" cy="2286000"/>
          </a:xfrm>
          <a:prstGeom prst="rect">
            <a:avLst/>
          </a:prstGeom>
          <a:noFill/>
          <a:ln w="9525">
            <a:noFill/>
          </a:ln>
        </p:spPr>
      </p:pic>
      <p:pic>
        <p:nvPicPr>
          <p:cNvPr id="24582" name="图片 9"/>
          <p:cNvPicPr>
            <a:picLocks noChangeAspect="1"/>
          </p:cNvPicPr>
          <p:nvPr/>
        </p:nvPicPr>
        <p:blipFill>
          <a:blip r:embed="rId4"/>
          <a:stretch>
            <a:fillRect/>
          </a:stretch>
        </p:blipFill>
        <p:spPr>
          <a:xfrm>
            <a:off x="4724400" y="1381125"/>
            <a:ext cx="4286250" cy="2994025"/>
          </a:xfrm>
          <a:prstGeom prst="rect">
            <a:avLst/>
          </a:prstGeom>
          <a:noFill/>
          <a:ln w="9525">
            <a:noFill/>
          </a:ln>
        </p:spPr>
      </p:pic>
      <p:cxnSp>
        <p:nvCxnSpPr>
          <p:cNvPr id="23" name="直接箭头连接符 22"/>
          <p:cNvCxnSpPr/>
          <p:nvPr/>
        </p:nvCxnSpPr>
        <p:spPr>
          <a:xfrm>
            <a:off x="6019800" y="1219200"/>
            <a:ext cx="338138" cy="1905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584" name="文本框 23"/>
          <p:cNvSpPr txBox="1"/>
          <p:nvPr/>
        </p:nvSpPr>
        <p:spPr>
          <a:xfrm>
            <a:off x="5741988" y="849313"/>
            <a:ext cx="710565" cy="368300"/>
          </a:xfrm>
          <a:prstGeom prst="rect">
            <a:avLst/>
          </a:prstGeom>
          <a:noFill/>
          <a:ln w="9525">
            <a:noFill/>
          </a:ln>
        </p:spPr>
        <p:txBody>
          <a:bodyPr wrap="none">
            <a:spAutoFit/>
          </a:bodyPr>
          <a:lstStyle/>
          <a:p>
            <a:r>
              <a:rPr lang="en-US" altLang="zh-CN">
                <a:latin typeface="Calibri" panose="020F0502020204030204" pitchFamily="34" charset="0"/>
              </a:rPr>
              <a:t>Ốc </a:t>
            </a:r>
            <a:r>
              <a:rPr lang="zh-CN" altLang="en-US">
                <a:latin typeface="Calibri" panose="020F0502020204030204" pitchFamily="34" charset="0"/>
              </a:rPr>
              <a:t>①</a:t>
            </a:r>
          </a:p>
        </p:txBody>
      </p:sp>
      <p:sp>
        <p:nvSpPr>
          <p:cNvPr id="24585" name="文本框 31"/>
          <p:cNvSpPr txBox="1"/>
          <p:nvPr/>
        </p:nvSpPr>
        <p:spPr>
          <a:xfrm>
            <a:off x="3633788" y="4953000"/>
            <a:ext cx="5334000" cy="1198880"/>
          </a:xfrm>
          <a:prstGeom prst="rect">
            <a:avLst/>
          </a:prstGeom>
          <a:noFill/>
          <a:ln w="9525">
            <a:noFill/>
          </a:ln>
        </p:spPr>
        <p:txBody>
          <a:bodyPr>
            <a:spAutoFit/>
          </a:bodyPr>
          <a:lstStyle/>
          <a:p>
            <a:r>
              <a:rPr lang="en-US" altLang="zh-CN">
                <a:latin typeface="Calibri" panose="020F0502020204030204" pitchFamily="34" charset="0"/>
              </a:rPr>
              <a:t>Nới lỏng ốc 2, có thể điều chỉnh độ nghiêng của bàn lừa theo tiêu chuẩn, theo kiểu A hoặc B.</a:t>
            </a:r>
          </a:p>
          <a:p>
            <a:r>
              <a:rPr lang="en-US" altLang="zh-CN">
                <a:latin typeface="Calibri" panose="020F0502020204030204" pitchFamily="34" charset="0"/>
              </a:rPr>
              <a:t>Độ cao bàn lừa cao nhất là 0.8mm, dùng ốc 1 để điều chỉnh</a:t>
            </a:r>
          </a:p>
        </p:txBody>
      </p:sp>
      <p:sp>
        <p:nvSpPr>
          <p:cNvPr id="3" name="圆角矩形 2"/>
          <p:cNvSpPr/>
          <p:nvPr/>
        </p:nvSpPr>
        <p:spPr bwMode="auto">
          <a:xfrm>
            <a:off x="4842164" y="384464"/>
            <a:ext cx="2556163" cy="384463"/>
          </a:xfrm>
          <a:prstGeom prst="roundRect">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7.</a:t>
            </a:r>
            <a:r>
              <a:rPr kumimoji="0" lang="zh-CN" alt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 </a:t>
            </a:r>
            <a:r>
              <a:rPr kumimoji="0" lang="en-US" altLang="zh-CN"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lắp răng cưa</a:t>
            </a:r>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图片 1"/>
          <p:cNvPicPr>
            <a:picLocks noChangeAspect="1"/>
          </p:cNvPicPr>
          <p:nvPr/>
        </p:nvPicPr>
        <p:blipFill>
          <a:blip r:embed="rId2"/>
          <a:stretch>
            <a:fillRect/>
          </a:stretch>
        </p:blipFill>
        <p:spPr>
          <a:xfrm>
            <a:off x="304800" y="914400"/>
            <a:ext cx="4978400" cy="3733800"/>
          </a:xfrm>
          <a:prstGeom prst="rect">
            <a:avLst/>
          </a:prstGeom>
          <a:noFill/>
          <a:ln w="9525">
            <a:noFill/>
          </a:ln>
        </p:spPr>
      </p:pic>
      <p:cxnSp>
        <p:nvCxnSpPr>
          <p:cNvPr id="4" name="直接箭头连接符 3"/>
          <p:cNvCxnSpPr/>
          <p:nvPr/>
        </p:nvCxnSpPr>
        <p:spPr>
          <a:xfrm flipH="1" flipV="1">
            <a:off x="2057400" y="3124200"/>
            <a:ext cx="533400" cy="2057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flipV="1">
            <a:off x="2133600" y="2514600"/>
            <a:ext cx="457200" cy="2667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604" name="文本框 6"/>
          <p:cNvSpPr txBox="1"/>
          <p:nvPr/>
        </p:nvSpPr>
        <p:spPr>
          <a:xfrm>
            <a:off x="1536700" y="5257800"/>
            <a:ext cx="2514600" cy="645160"/>
          </a:xfrm>
          <a:prstGeom prst="rect">
            <a:avLst/>
          </a:prstGeom>
          <a:noFill/>
          <a:ln w="9525">
            <a:noFill/>
          </a:ln>
        </p:spPr>
        <p:txBody>
          <a:bodyPr>
            <a:spAutoFit/>
          </a:bodyPr>
          <a:lstStyle/>
          <a:p>
            <a:r>
              <a:rPr lang="zh-CN" altLang="en-US">
                <a:latin typeface="Calibri" panose="020F0502020204030204" pitchFamily="34" charset="0"/>
              </a:rPr>
              <a:t>        </a:t>
            </a:r>
            <a:r>
              <a:rPr lang="en-US" altLang="zh-CN">
                <a:latin typeface="Calibri" panose="020F0502020204030204" pitchFamily="34" charset="0"/>
              </a:rPr>
              <a:t>ốc cố định</a:t>
            </a:r>
          </a:p>
          <a:p>
            <a:r>
              <a:rPr lang="en-US" altLang="zh-CN">
                <a:latin typeface="Calibri" panose="020F0502020204030204" pitchFamily="34" charset="0"/>
              </a:rPr>
              <a:t>(mở nắp sau máy là thấy)</a:t>
            </a:r>
            <a:endParaRPr lang="zh-CN" altLang="en-US">
              <a:latin typeface="Calibri" panose="020F0502020204030204" pitchFamily="34" charset="0"/>
            </a:endParaRPr>
          </a:p>
        </p:txBody>
      </p:sp>
      <p:sp>
        <p:nvSpPr>
          <p:cNvPr id="25605" name="文本框 7"/>
          <p:cNvSpPr txBox="1"/>
          <p:nvPr/>
        </p:nvSpPr>
        <p:spPr>
          <a:xfrm>
            <a:off x="5638800" y="1749425"/>
            <a:ext cx="3048000" cy="1753235"/>
          </a:xfrm>
          <a:prstGeom prst="rect">
            <a:avLst/>
          </a:prstGeom>
          <a:noFill/>
          <a:ln w="9525">
            <a:noFill/>
          </a:ln>
        </p:spPr>
        <p:txBody>
          <a:bodyPr>
            <a:spAutoFit/>
          </a:bodyPr>
          <a:lstStyle/>
          <a:p>
            <a:r>
              <a:rPr lang="en-US" altLang="zh-CN">
                <a:latin typeface="Calibri" panose="020F0502020204030204" pitchFamily="34" charset="0"/>
              </a:rPr>
              <a:t>khi kim đi xuống cách mặt nguyệt 3mm, bàn lừa vừa đúng lúc đi xuống dưới bàn lừa, thì là đồng bộ. có thể dùng ốc cố định bên hình để điều chỉnh</a:t>
            </a:r>
          </a:p>
        </p:txBody>
      </p:sp>
      <p:sp>
        <p:nvSpPr>
          <p:cNvPr id="3" name="圆角矩形 2"/>
          <p:cNvSpPr/>
          <p:nvPr/>
        </p:nvSpPr>
        <p:spPr bwMode="auto">
          <a:xfrm>
            <a:off x="5638800" y="841375"/>
            <a:ext cx="3335655" cy="384175"/>
          </a:xfrm>
          <a:prstGeom prst="roundRect">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8.Đồng bộ bàn lừa và kim</a:t>
            </a:r>
            <a:endParaRPr kumimoji="0" lang="zh-CN" alt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5609" name="上弧形箭头 4"/>
          <p:cNvSpPr/>
          <p:nvPr/>
        </p:nvSpPr>
        <p:spPr>
          <a:xfrm rot="238603">
            <a:off x="2703513" y="1641475"/>
            <a:ext cx="1109662" cy="1079500"/>
          </a:xfrm>
          <a:prstGeom prst="curvedDownArrow">
            <a:avLst>
              <a:gd name="adj1" fmla="val 25003"/>
              <a:gd name="adj2" fmla="val 50007"/>
              <a:gd name="adj3" fmla="val 25000"/>
            </a:avLst>
          </a:prstGeom>
          <a:solidFill>
            <a:srgbClr val="92D050"/>
          </a:solidFill>
          <a:ln w="9525" cap="flat" cmpd="sng">
            <a:solidFill>
              <a:schemeClr val="tx1"/>
            </a:solidFill>
            <a:prstDash val="solid"/>
            <a:round/>
            <a:headEnd type="none" w="med" len="med"/>
            <a:tailEnd type="none" w="med" len="med"/>
          </a:ln>
        </p:spPr>
        <p:txBody>
          <a:bodyPr/>
          <a:lstStyle/>
          <a:p>
            <a:pPr>
              <a:buFont typeface="Arial" panose="020B0604020202020204" pitchFamily="34" charset="0"/>
            </a:pPr>
            <a:endParaRPr lang="zh-CN" altLang="en-US" b="1">
              <a:latin typeface="Arial" panose="020B0604020202020204" pitchFamily="34" charset="0"/>
              <a:ea typeface="楷体_GB2312" pitchFamily="49" charset="-122"/>
            </a:endParaRPr>
          </a:p>
        </p:txBody>
      </p:sp>
      <p:sp>
        <p:nvSpPr>
          <p:cNvPr id="25610" name="圆角矩形 8"/>
          <p:cNvSpPr/>
          <p:nvPr/>
        </p:nvSpPr>
        <p:spPr>
          <a:xfrm>
            <a:off x="1838325" y="1154430"/>
            <a:ext cx="2459355" cy="449580"/>
          </a:xfrm>
          <a:prstGeom prst="roundRect">
            <a:avLst>
              <a:gd name="adj" fmla="val 16667"/>
            </a:avLst>
          </a:prstGeom>
          <a:solidFill>
            <a:srgbClr val="92D050"/>
          </a:solidFill>
          <a:ln w="9525" cap="flat" cmpd="sng">
            <a:solidFill>
              <a:schemeClr val="tx1"/>
            </a:solidFill>
            <a:prstDash val="solid"/>
            <a:headEnd type="none" w="med" len="med"/>
            <a:tailEnd type="none" w="med" len="med"/>
          </a:ln>
        </p:spPr>
        <p:txBody>
          <a:bodyPr/>
          <a:lstStyle/>
          <a:p>
            <a:pPr>
              <a:buFont typeface="Arial" panose="020B0604020202020204" pitchFamily="34" charset="0"/>
            </a:pPr>
            <a:r>
              <a:rPr lang="en-US" altLang="zh-CN" sz="1200" b="1">
                <a:latin typeface="Arial" panose="020B0604020202020204" pitchFamily="34" charset="0"/>
                <a:ea typeface="楷体_GB2312" pitchFamily="49" charset="-122"/>
              </a:rPr>
              <a:t>cam không nhúc nhích, chỉ xoay trục trên</a:t>
            </a:r>
          </a:p>
        </p:txBody>
      </p:sp>
      <p:sp>
        <p:nvSpPr>
          <p:cNvPr id="25611" name="圆角矩形 9"/>
          <p:cNvSpPr/>
          <p:nvPr/>
        </p:nvSpPr>
        <p:spPr>
          <a:xfrm>
            <a:off x="3575050" y="2759075"/>
            <a:ext cx="476250" cy="365125"/>
          </a:xfrm>
          <a:prstGeom prst="roundRect">
            <a:avLst>
              <a:gd name="adj" fmla="val 16667"/>
            </a:avLst>
          </a:prstGeom>
          <a:solidFill>
            <a:srgbClr val="92D050"/>
          </a:solidFill>
          <a:ln w="9525" cap="flat" cmpd="sng">
            <a:solidFill>
              <a:schemeClr val="tx1"/>
            </a:solidFill>
            <a:prstDash val="solid"/>
            <a:headEnd type="none" w="med" len="med"/>
            <a:tailEnd type="none" w="med" len="med"/>
          </a:ln>
        </p:spPr>
        <p:txBody>
          <a:bodyPr anchor="ctr"/>
          <a:lstStyle/>
          <a:p>
            <a:pPr algn="ctr">
              <a:buFont typeface="Arial" panose="020B0604020202020204" pitchFamily="34" charset="0"/>
            </a:pPr>
            <a:r>
              <a:rPr lang="en-US" altLang="zh-CN" b="1">
                <a:latin typeface="Arial" panose="020B0604020202020204" pitchFamily="34" charset="0"/>
                <a:ea typeface="楷体_GB2312" pitchFamily="49" charset="-122"/>
              </a:rPr>
              <a:t>A</a:t>
            </a:r>
            <a:endParaRPr lang="zh-CN" altLang="en-US" b="1">
              <a:latin typeface="Arial" panose="020B0604020202020204" pitchFamily="34" charset="0"/>
              <a:ea typeface="楷体_GB2312" pitchFamily="49" charset="-122"/>
            </a:endParaRPr>
          </a:p>
        </p:txBody>
      </p:sp>
      <p:sp>
        <p:nvSpPr>
          <p:cNvPr id="25612" name="圆角矩形 10"/>
          <p:cNvSpPr/>
          <p:nvPr/>
        </p:nvSpPr>
        <p:spPr>
          <a:xfrm>
            <a:off x="2490788" y="2720975"/>
            <a:ext cx="477837" cy="365125"/>
          </a:xfrm>
          <a:prstGeom prst="roundRect">
            <a:avLst>
              <a:gd name="adj" fmla="val 16667"/>
            </a:avLst>
          </a:prstGeom>
          <a:solidFill>
            <a:srgbClr val="92D050"/>
          </a:solidFill>
          <a:ln w="9525" cap="flat" cmpd="sng">
            <a:solidFill>
              <a:schemeClr val="tx1"/>
            </a:solidFill>
            <a:prstDash val="solid"/>
            <a:headEnd type="none" w="med" len="med"/>
            <a:tailEnd type="none" w="med" len="med"/>
          </a:ln>
        </p:spPr>
        <p:txBody>
          <a:bodyPr anchor="ctr"/>
          <a:lstStyle/>
          <a:p>
            <a:pPr algn="ctr">
              <a:buFont typeface="Arial" panose="020B0604020202020204" pitchFamily="34" charset="0"/>
            </a:pPr>
            <a:r>
              <a:rPr lang="en-US" altLang="zh-CN" b="1">
                <a:latin typeface="Arial" panose="020B0604020202020204" pitchFamily="34" charset="0"/>
                <a:ea typeface="楷体_GB2312" pitchFamily="49" charset="-122"/>
              </a:rPr>
              <a:t>B</a:t>
            </a:r>
            <a:endParaRPr lang="zh-CN" altLang="en-US" b="1">
              <a:latin typeface="Arial" panose="020B0604020202020204" pitchFamily="34" charset="0"/>
              <a:ea typeface="楷体_GB2312" pitchFamily="49" charset="-122"/>
            </a:endParaRPr>
          </a:p>
        </p:txBody>
      </p:sp>
      <p:pic>
        <p:nvPicPr>
          <p:cNvPr id="25613" name="图片 19"/>
          <p:cNvPicPr>
            <a:picLocks noChangeAspect="1"/>
          </p:cNvPicPr>
          <p:nvPr/>
        </p:nvPicPr>
        <p:blipFill>
          <a:blip r:embed="rId3"/>
          <a:stretch>
            <a:fillRect/>
          </a:stretch>
        </p:blipFill>
        <p:spPr>
          <a:xfrm>
            <a:off x="5283200" y="4152900"/>
            <a:ext cx="2981325" cy="2085975"/>
          </a:xfrm>
          <a:prstGeom prst="rect">
            <a:avLst/>
          </a:prstGeom>
          <a:noFill/>
          <a:ln w="9525">
            <a:noFill/>
          </a:ln>
        </p:spPr>
      </p:pic>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图片 1"/>
          <p:cNvPicPr>
            <a:picLocks noChangeAspect="1"/>
          </p:cNvPicPr>
          <p:nvPr/>
        </p:nvPicPr>
        <p:blipFill>
          <a:blip r:embed="rId2"/>
          <a:stretch>
            <a:fillRect/>
          </a:stretch>
        </p:blipFill>
        <p:spPr>
          <a:xfrm>
            <a:off x="228600" y="1676400"/>
            <a:ext cx="4656138" cy="1952625"/>
          </a:xfrm>
          <a:prstGeom prst="rect">
            <a:avLst/>
          </a:prstGeom>
          <a:noFill/>
          <a:ln w="9525">
            <a:noFill/>
          </a:ln>
        </p:spPr>
      </p:pic>
      <p:pic>
        <p:nvPicPr>
          <p:cNvPr id="26626" name="图片 2"/>
          <p:cNvPicPr>
            <a:picLocks noChangeAspect="1"/>
          </p:cNvPicPr>
          <p:nvPr/>
        </p:nvPicPr>
        <p:blipFill>
          <a:blip r:embed="rId3" cstate="print"/>
          <a:stretch>
            <a:fillRect/>
          </a:stretch>
        </p:blipFill>
        <p:spPr>
          <a:xfrm>
            <a:off x="5638800" y="1243013"/>
            <a:ext cx="2057400" cy="2819400"/>
          </a:xfrm>
          <a:prstGeom prst="rect">
            <a:avLst/>
          </a:prstGeom>
          <a:noFill/>
          <a:ln w="9525">
            <a:noFill/>
          </a:ln>
        </p:spPr>
      </p:pic>
      <p:sp>
        <p:nvSpPr>
          <p:cNvPr id="26627" name="文本框 3"/>
          <p:cNvSpPr txBox="1"/>
          <p:nvPr/>
        </p:nvSpPr>
        <p:spPr>
          <a:xfrm>
            <a:off x="609600" y="4800600"/>
            <a:ext cx="7848600" cy="1198880"/>
          </a:xfrm>
          <a:prstGeom prst="rect">
            <a:avLst/>
          </a:prstGeom>
          <a:noFill/>
          <a:ln w="9525">
            <a:noFill/>
          </a:ln>
        </p:spPr>
        <p:txBody>
          <a:bodyPr>
            <a:spAutoFit/>
          </a:bodyPr>
          <a:lstStyle/>
          <a:p>
            <a:pPr marL="342900" indent="-342900">
              <a:buFont typeface="Calibri" panose="020F0502020204030204" pitchFamily="34" charset="0"/>
              <a:buAutoNum type="arabicPeriod"/>
            </a:pPr>
            <a:r>
              <a:rPr lang="en-US" altLang="zh-CN">
                <a:latin typeface="Calibri" panose="020F0502020204030204" pitchFamily="34" charset="0"/>
              </a:rPr>
              <a:t>khi móc kim đến vị trí chính giữa của kim, khoảng cách tiêu chuẩn giwuxa móc kim và lỗ trên của kim là 2mm</a:t>
            </a:r>
          </a:p>
          <a:p>
            <a:pPr marL="342900" indent="-342900">
              <a:buFont typeface="Calibri" panose="020F0502020204030204" pitchFamily="34" charset="0"/>
              <a:buAutoNum type="arabicPeriod"/>
            </a:pPr>
            <a:r>
              <a:rPr lang="en-US" altLang="zh-CN">
                <a:latin typeface="Calibri" panose="020F0502020204030204" pitchFamily="34" charset="0"/>
              </a:rPr>
              <a:t>hành trình về sau của móc kim là 3.5mm .</a:t>
            </a:r>
          </a:p>
          <a:p>
            <a:pPr marL="342900" indent="-342900">
              <a:buFont typeface="Calibri" panose="020F0502020204030204" pitchFamily="34" charset="0"/>
              <a:buAutoNum type="arabicPeriod"/>
            </a:pPr>
            <a:r>
              <a:rPr lang="en-US" altLang="zh-CN">
                <a:latin typeface="Calibri" panose="020F0502020204030204" pitchFamily="34" charset="0"/>
              </a:rPr>
              <a:t>lỗ kim và lỗ móc kim như hình ( có thể tùy chỉnh móc kim trái và phải) </a:t>
            </a:r>
            <a:endParaRPr lang="zh-CN" altLang="en-US">
              <a:latin typeface="Calibri" panose="020F0502020204030204" pitchFamily="34" charset="0"/>
            </a:endParaRPr>
          </a:p>
        </p:txBody>
      </p:sp>
      <p:sp>
        <p:nvSpPr>
          <p:cNvPr id="5" name="圆角矩形 4"/>
          <p:cNvSpPr/>
          <p:nvPr/>
        </p:nvSpPr>
        <p:spPr bwMode="auto">
          <a:xfrm>
            <a:off x="5164455" y="695960"/>
            <a:ext cx="3294380" cy="363855"/>
          </a:xfrm>
          <a:prstGeom prst="roundRect">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9.lượng móc của móc kim</a:t>
            </a:r>
            <a:endParaRPr kumimoji="0" lang="zh-CN" alt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图片 1"/>
          <p:cNvPicPr>
            <a:picLocks noChangeAspect="1"/>
          </p:cNvPicPr>
          <p:nvPr/>
        </p:nvPicPr>
        <p:blipFill>
          <a:blip r:embed="rId2"/>
          <a:srcRect l="24167" r="24167" b="16667"/>
          <a:stretch>
            <a:fillRect/>
          </a:stretch>
        </p:blipFill>
        <p:spPr>
          <a:xfrm>
            <a:off x="228600" y="685800"/>
            <a:ext cx="4724400" cy="5715000"/>
          </a:xfrm>
          <a:prstGeom prst="rect">
            <a:avLst/>
          </a:prstGeom>
          <a:noFill/>
          <a:ln w="9525">
            <a:noFill/>
          </a:ln>
        </p:spPr>
      </p:pic>
      <p:sp>
        <p:nvSpPr>
          <p:cNvPr id="27650" name="文本框 2"/>
          <p:cNvSpPr txBox="1"/>
          <p:nvPr/>
        </p:nvSpPr>
        <p:spPr>
          <a:xfrm>
            <a:off x="5257800" y="2286000"/>
            <a:ext cx="3581400" cy="2030095"/>
          </a:xfrm>
          <a:prstGeom prst="rect">
            <a:avLst/>
          </a:prstGeom>
          <a:noFill/>
          <a:ln w="9525">
            <a:noFill/>
          </a:ln>
        </p:spPr>
        <p:txBody>
          <a:bodyPr>
            <a:spAutoFit/>
          </a:bodyPr>
          <a:lstStyle/>
          <a:p>
            <a:r>
              <a:rPr lang="en-US" altLang="zh-CN">
                <a:latin typeface="Calibri" panose="020F0502020204030204" pitchFamily="34" charset="0"/>
              </a:rPr>
              <a:t>  sau khi điều chỉnh miếng đỡ kim, giữa kim và móc kim phải cóc 1 khoảng cách, cho dù dùng tay ép nhẹ kim, thì kim cũng không đụng vào móc. nếu khoảng cách quá nhỏ, thì mặt vác kim sẽ đụng vào móc kim gây hư hại</a:t>
            </a:r>
          </a:p>
        </p:txBody>
      </p:sp>
      <p:sp>
        <p:nvSpPr>
          <p:cNvPr id="4" name="圆角矩形 3"/>
          <p:cNvSpPr/>
          <p:nvPr/>
        </p:nvSpPr>
        <p:spPr bwMode="auto">
          <a:xfrm>
            <a:off x="5372100" y="768985"/>
            <a:ext cx="2981960" cy="584200"/>
          </a:xfrm>
          <a:prstGeom prst="roundRect">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10.khoảng cách giữa kim và móc kim</a:t>
            </a:r>
            <a:endParaRPr kumimoji="0" lang="zh-CN" alt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bwMode="auto">
          <a:xfrm>
            <a:off x="5234305" y="960755"/>
            <a:ext cx="3484880" cy="436245"/>
          </a:xfrm>
          <a:prstGeom prst="roundRect">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11.đồng bộ kim và móc kim</a:t>
            </a:r>
            <a:endParaRPr kumimoji="0" lang="zh-CN" alt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28676" name="文本框 4"/>
          <p:cNvSpPr txBox="1"/>
          <p:nvPr/>
        </p:nvSpPr>
        <p:spPr>
          <a:xfrm>
            <a:off x="3944620" y="1717675"/>
            <a:ext cx="5072380" cy="4523105"/>
          </a:xfrm>
          <a:prstGeom prst="rect">
            <a:avLst/>
          </a:prstGeom>
          <a:noFill/>
          <a:ln w="9525">
            <a:noFill/>
          </a:ln>
        </p:spPr>
        <p:txBody>
          <a:bodyPr wrap="square">
            <a:spAutoFit/>
          </a:bodyPr>
          <a:lstStyle/>
          <a:p>
            <a:r>
              <a:rPr lang="en-US" altLang="zh-CN" sz="1600">
                <a:latin typeface="Calibri" panose="020F0502020204030204" pitchFamily="34" charset="0"/>
              </a:rPr>
              <a:t>xoay pully, khi kim đi xuống nhất, thì điểm cao nhất của móc sẽ về bên phải, kim và móc kim đồng bộ.</a:t>
            </a:r>
          </a:p>
          <a:p>
            <a:r>
              <a:rPr lang="en-US" altLang="zh-CN" sz="1600">
                <a:latin typeface="Calibri" panose="020F0502020204030204" pitchFamily="34" charset="0"/>
              </a:rPr>
              <a:t>xoay dên móc phải (1) để lỗ kim và lỗ móc kim bằng nhau, vặn chặt ốc 2, xoay pully, quan sát lỗ khác của móc kim có bằng với lỗ kim. Nếu lỗ móc kim nằm bên phải lỗ kim, thì xoay đến mặt bằng, điều chỉnh móc kim sang trái, sau đó nới lỏng 2 ốc 3, xoay trục bảo vệ kim, căn chỉnh 2 lỗ bằng nhau, làm lại các thao tác trên cho đén khi hai bên bằng nhau. </a:t>
            </a:r>
          </a:p>
          <a:p>
            <a:r>
              <a:rPr lang="en-US" altLang="zh-CN" sz="1600">
                <a:latin typeface="Calibri" panose="020F0502020204030204" pitchFamily="34" charset="0"/>
              </a:rPr>
              <a:t>Nếu lỗ móc kim nằm bên trái lỗ kim, thì xoay đến mặt bằng nhau, điều chỉnh móc kim sang phải, sau đó nới lỏng 2 ốc 3, xoay trục bảo vệ kim, căn chỉnh 2 lỗ bằng nhau, vặn chặt ốc 3.</a:t>
            </a:r>
          </a:p>
          <a:p>
            <a:r>
              <a:rPr lang="en-US" altLang="zh-CN" sz="1600">
                <a:latin typeface="Calibri" panose="020F0502020204030204" pitchFamily="34" charset="0"/>
              </a:rPr>
              <a:t>xoay pully, quan sát lỗ ở mặt còn lại có bằng nhau không, lặp lại các thao tác trên cho đến khi hai bên đều bằng nhau.</a:t>
            </a:r>
          </a:p>
          <a:p>
            <a:r>
              <a:rPr lang="en-US" altLang="zh-CN" sz="1600">
                <a:latin typeface="Calibri" panose="020F0502020204030204" pitchFamily="34" charset="0"/>
              </a:rPr>
              <a:t>Vặn chặt ốc (2) và 2 ốc (3) của dên móc phải (1). còn dên móc trái (4) thì chỉ cần căn chỉnh 1 mặt của móc kim bằng với lỗ kim là được, vặn chặt ốc (5)</a:t>
            </a:r>
          </a:p>
        </p:txBody>
      </p:sp>
      <p:pic>
        <p:nvPicPr>
          <p:cNvPr id="28677" name="图片 9"/>
          <p:cNvPicPr>
            <a:picLocks noChangeAspect="1"/>
          </p:cNvPicPr>
          <p:nvPr/>
        </p:nvPicPr>
        <p:blipFill>
          <a:blip r:embed="rId2"/>
          <a:stretch>
            <a:fillRect/>
          </a:stretch>
        </p:blipFill>
        <p:spPr>
          <a:xfrm>
            <a:off x="712788" y="1438275"/>
            <a:ext cx="2851150" cy="2271713"/>
          </a:xfrm>
          <a:prstGeom prst="rect">
            <a:avLst/>
          </a:prstGeom>
          <a:noFill/>
          <a:ln w="9525">
            <a:noFill/>
          </a:ln>
        </p:spPr>
      </p:pic>
      <p:pic>
        <p:nvPicPr>
          <p:cNvPr id="28678" name="图片 10"/>
          <p:cNvPicPr>
            <a:picLocks noChangeAspect="1"/>
          </p:cNvPicPr>
          <p:nvPr/>
        </p:nvPicPr>
        <p:blipFill>
          <a:blip r:embed="rId3"/>
          <a:stretch>
            <a:fillRect/>
          </a:stretch>
        </p:blipFill>
        <p:spPr>
          <a:xfrm>
            <a:off x="712788" y="4089400"/>
            <a:ext cx="2673350" cy="2151063"/>
          </a:xfrm>
          <a:prstGeom prst="rect">
            <a:avLst/>
          </a:prstGeom>
          <a:noFill/>
          <a:ln w="9525">
            <a:noFill/>
          </a:ln>
        </p:spPr>
      </p:pic>
      <p:cxnSp>
        <p:nvCxnSpPr>
          <p:cNvPr id="28679" name="直接箭头连接符 14"/>
          <p:cNvCxnSpPr/>
          <p:nvPr/>
        </p:nvCxnSpPr>
        <p:spPr>
          <a:xfrm flipH="1">
            <a:off x="2482850" y="1298575"/>
            <a:ext cx="623888" cy="1174750"/>
          </a:xfrm>
          <a:prstGeom prst="straightConnector1">
            <a:avLst/>
          </a:prstGeom>
          <a:ln w="9525" cap="flat" cmpd="sng">
            <a:solidFill>
              <a:srgbClr val="FF0000"/>
            </a:solidFill>
            <a:prstDash val="solid"/>
            <a:headEnd type="none" w="med" len="med"/>
            <a:tailEnd type="triangle" w="med" len="med"/>
          </a:ln>
        </p:spPr>
      </p:cxnSp>
      <p:sp>
        <p:nvSpPr>
          <p:cNvPr id="28680" name="文本框 15"/>
          <p:cNvSpPr txBox="1"/>
          <p:nvPr/>
        </p:nvSpPr>
        <p:spPr>
          <a:xfrm>
            <a:off x="3024188" y="1122363"/>
            <a:ext cx="1607185" cy="306705"/>
          </a:xfrm>
          <a:prstGeom prst="rect">
            <a:avLst/>
          </a:prstGeom>
          <a:noFill/>
          <a:ln w="9525">
            <a:noFill/>
          </a:ln>
        </p:spPr>
        <p:txBody>
          <a:bodyPr wrap="none">
            <a:spAutoFit/>
          </a:bodyPr>
          <a:lstStyle/>
          <a:p>
            <a:r>
              <a:rPr lang="en-US" altLang="zh-CN" sz="1400">
                <a:latin typeface="Calibri" panose="020F0502020204030204" pitchFamily="34" charset="0"/>
              </a:rPr>
              <a:t>dên móc phải</a:t>
            </a:r>
            <a:r>
              <a:rPr lang="zh-CN" altLang="en-US" sz="1400">
                <a:latin typeface="Calibri" panose="020F0502020204030204" pitchFamily="34" charset="0"/>
              </a:rPr>
              <a:t>（</a:t>
            </a:r>
            <a:r>
              <a:rPr lang="en-US" altLang="zh-CN" sz="1400">
                <a:latin typeface="Calibri" panose="020F0502020204030204" pitchFamily="34" charset="0"/>
              </a:rPr>
              <a:t>1</a:t>
            </a:r>
            <a:r>
              <a:rPr lang="zh-CN" altLang="en-US" sz="1400">
                <a:latin typeface="Calibri" panose="020F0502020204030204" pitchFamily="34" charset="0"/>
              </a:rPr>
              <a:t>）</a:t>
            </a:r>
          </a:p>
        </p:txBody>
      </p:sp>
      <p:cxnSp>
        <p:nvCxnSpPr>
          <p:cNvPr id="28681" name="直接箭头连接符 17"/>
          <p:cNvCxnSpPr/>
          <p:nvPr/>
        </p:nvCxnSpPr>
        <p:spPr>
          <a:xfrm flipV="1">
            <a:off x="582613" y="2573338"/>
            <a:ext cx="1204912" cy="377825"/>
          </a:xfrm>
          <a:prstGeom prst="straightConnector1">
            <a:avLst/>
          </a:prstGeom>
          <a:ln w="9525" cap="flat" cmpd="sng">
            <a:solidFill>
              <a:srgbClr val="FF0000"/>
            </a:solidFill>
            <a:prstDash val="solid"/>
            <a:headEnd type="none" w="med" len="med"/>
            <a:tailEnd type="triangle" w="med" len="med"/>
          </a:ln>
        </p:spPr>
      </p:cxnSp>
      <p:sp>
        <p:nvSpPr>
          <p:cNvPr id="28682" name="文本框 18"/>
          <p:cNvSpPr txBox="1"/>
          <p:nvPr/>
        </p:nvSpPr>
        <p:spPr>
          <a:xfrm>
            <a:off x="254635" y="2951163"/>
            <a:ext cx="797560" cy="306705"/>
          </a:xfrm>
          <a:prstGeom prst="rect">
            <a:avLst/>
          </a:prstGeom>
          <a:solidFill>
            <a:schemeClr val="bg1"/>
          </a:solidFill>
          <a:ln w="9525">
            <a:noFill/>
          </a:ln>
        </p:spPr>
        <p:txBody>
          <a:bodyPr wrap="none">
            <a:spAutoFit/>
          </a:bodyPr>
          <a:lstStyle/>
          <a:p>
            <a:r>
              <a:rPr lang="en-US" altLang="zh-CN" sz="1400">
                <a:latin typeface="Calibri" panose="020F0502020204030204" pitchFamily="34" charset="0"/>
                <a:cs typeface="Calibri" panose="020F0502020204030204" pitchFamily="34" charset="0"/>
              </a:rPr>
              <a:t>ốc</a:t>
            </a:r>
            <a:r>
              <a:rPr lang="zh-CN" altLang="en-US" sz="1400">
                <a:latin typeface="Calibri" panose="020F0502020204030204" pitchFamily="34" charset="0"/>
                <a:cs typeface="Calibri" panose="020F0502020204030204" pitchFamily="34" charset="0"/>
              </a:rPr>
              <a:t>（</a:t>
            </a:r>
            <a:r>
              <a:rPr lang="en-US" altLang="zh-CN" sz="1400">
                <a:latin typeface="Calibri" panose="020F0502020204030204" pitchFamily="34" charset="0"/>
                <a:cs typeface="Calibri" panose="020F0502020204030204" pitchFamily="34" charset="0"/>
              </a:rPr>
              <a:t>2</a:t>
            </a:r>
            <a:r>
              <a:rPr lang="zh-CN" altLang="en-US" sz="1400">
                <a:latin typeface="Calibri" panose="020F0502020204030204" pitchFamily="34" charset="0"/>
                <a:cs typeface="Calibri" panose="020F0502020204030204" pitchFamily="34" charset="0"/>
              </a:rPr>
              <a:t>）</a:t>
            </a:r>
          </a:p>
        </p:txBody>
      </p:sp>
      <p:cxnSp>
        <p:nvCxnSpPr>
          <p:cNvPr id="28683" name="直接箭头连接符 22"/>
          <p:cNvCxnSpPr/>
          <p:nvPr/>
        </p:nvCxnSpPr>
        <p:spPr>
          <a:xfrm flipH="1">
            <a:off x="1881188" y="4560888"/>
            <a:ext cx="1298575" cy="811212"/>
          </a:xfrm>
          <a:prstGeom prst="straightConnector1">
            <a:avLst/>
          </a:prstGeom>
          <a:ln w="9525" cap="flat" cmpd="sng">
            <a:solidFill>
              <a:srgbClr val="FF0000"/>
            </a:solidFill>
            <a:prstDash val="solid"/>
            <a:headEnd type="none" w="med" len="med"/>
            <a:tailEnd type="triangle" w="med" len="med"/>
          </a:ln>
        </p:spPr>
      </p:cxnSp>
      <p:cxnSp>
        <p:nvCxnSpPr>
          <p:cNvPr id="28684" name="直接箭头连接符 24"/>
          <p:cNvCxnSpPr/>
          <p:nvPr/>
        </p:nvCxnSpPr>
        <p:spPr>
          <a:xfrm flipH="1">
            <a:off x="1890713" y="4613275"/>
            <a:ext cx="1323975" cy="1069975"/>
          </a:xfrm>
          <a:prstGeom prst="straightConnector1">
            <a:avLst/>
          </a:prstGeom>
          <a:ln w="9525" cap="flat" cmpd="sng">
            <a:solidFill>
              <a:srgbClr val="FF0000"/>
            </a:solidFill>
            <a:prstDash val="solid"/>
            <a:headEnd type="none" w="med" len="med"/>
            <a:tailEnd type="triangle" w="med" len="med"/>
          </a:ln>
        </p:spPr>
      </p:cxnSp>
      <p:sp>
        <p:nvSpPr>
          <p:cNvPr id="28685" name="文本框 25"/>
          <p:cNvSpPr txBox="1"/>
          <p:nvPr/>
        </p:nvSpPr>
        <p:spPr>
          <a:xfrm>
            <a:off x="3106738" y="4413250"/>
            <a:ext cx="837565" cy="306705"/>
          </a:xfrm>
          <a:prstGeom prst="rect">
            <a:avLst/>
          </a:prstGeom>
          <a:solidFill>
            <a:schemeClr val="bg1"/>
          </a:solidFill>
          <a:ln w="9525">
            <a:noFill/>
          </a:ln>
        </p:spPr>
        <p:txBody>
          <a:bodyPr wrap="none">
            <a:spAutoFit/>
          </a:bodyPr>
          <a:lstStyle/>
          <a:p>
            <a:r>
              <a:rPr lang="en-US" altLang="zh-CN" sz="1400">
                <a:latin typeface="Calibri" panose="020F0502020204030204" pitchFamily="34" charset="0"/>
              </a:rPr>
              <a:t>ốc </a:t>
            </a:r>
            <a:r>
              <a:rPr lang="zh-CN" altLang="en-US" sz="1400">
                <a:latin typeface="Calibri" panose="020F0502020204030204" pitchFamily="34" charset="0"/>
              </a:rPr>
              <a:t>（</a:t>
            </a:r>
            <a:r>
              <a:rPr lang="en-US" altLang="zh-CN" sz="1400">
                <a:latin typeface="Calibri" panose="020F0502020204030204" pitchFamily="34" charset="0"/>
              </a:rPr>
              <a:t>3</a:t>
            </a:r>
            <a:r>
              <a:rPr lang="zh-CN" altLang="en-US" sz="1400">
                <a:latin typeface="Calibri" panose="020F0502020204030204" pitchFamily="34" charset="0"/>
              </a:rPr>
              <a:t>）</a:t>
            </a:r>
          </a:p>
        </p:txBody>
      </p:sp>
      <p:cxnSp>
        <p:nvCxnSpPr>
          <p:cNvPr id="28686" name="直接箭头连接符 27"/>
          <p:cNvCxnSpPr/>
          <p:nvPr/>
        </p:nvCxnSpPr>
        <p:spPr>
          <a:xfrm flipH="1">
            <a:off x="2347913" y="1058863"/>
            <a:ext cx="288925" cy="1206500"/>
          </a:xfrm>
          <a:prstGeom prst="straightConnector1">
            <a:avLst/>
          </a:prstGeom>
          <a:ln w="9525" cap="flat" cmpd="sng">
            <a:solidFill>
              <a:srgbClr val="FF0000"/>
            </a:solidFill>
            <a:prstDash val="solid"/>
            <a:headEnd type="none" w="med" len="med"/>
            <a:tailEnd type="triangle" w="med" len="med"/>
          </a:ln>
        </p:spPr>
      </p:cxnSp>
      <p:sp>
        <p:nvSpPr>
          <p:cNvPr id="28687" name="文本框 29"/>
          <p:cNvSpPr txBox="1"/>
          <p:nvPr/>
        </p:nvSpPr>
        <p:spPr>
          <a:xfrm>
            <a:off x="2492375" y="823913"/>
            <a:ext cx="1538605" cy="306705"/>
          </a:xfrm>
          <a:prstGeom prst="rect">
            <a:avLst/>
          </a:prstGeom>
          <a:noFill/>
          <a:ln w="9525">
            <a:noFill/>
          </a:ln>
        </p:spPr>
        <p:txBody>
          <a:bodyPr wrap="none">
            <a:spAutoFit/>
          </a:bodyPr>
          <a:lstStyle/>
          <a:p>
            <a:r>
              <a:rPr lang="en-US" altLang="zh-CN" sz="1400">
                <a:latin typeface="Calibri" panose="020F0502020204030204" pitchFamily="34" charset="0"/>
                <a:cs typeface="Calibri" panose="020F0502020204030204" pitchFamily="34" charset="0"/>
              </a:rPr>
              <a:t>dên móc trái</a:t>
            </a:r>
            <a:r>
              <a:rPr lang="zh-CN" altLang="en-US" sz="1400">
                <a:latin typeface="Calibri" panose="020F0502020204030204" pitchFamily="34" charset="0"/>
                <a:cs typeface="Calibri" panose="020F0502020204030204" pitchFamily="34" charset="0"/>
              </a:rPr>
              <a:t>（</a:t>
            </a:r>
            <a:r>
              <a:rPr lang="en-US" altLang="zh-CN" sz="1400">
                <a:latin typeface="Calibri" panose="020F0502020204030204" pitchFamily="34" charset="0"/>
                <a:cs typeface="Calibri" panose="020F0502020204030204" pitchFamily="34" charset="0"/>
              </a:rPr>
              <a:t>4</a:t>
            </a:r>
            <a:r>
              <a:rPr lang="zh-CN" altLang="en-US" sz="1400">
                <a:latin typeface="Calibri" panose="020F0502020204030204" pitchFamily="34" charset="0"/>
                <a:cs typeface="Calibri" panose="020F0502020204030204" pitchFamily="34" charset="0"/>
              </a:rPr>
              <a:t>）</a:t>
            </a:r>
          </a:p>
        </p:txBody>
      </p:sp>
      <p:cxnSp>
        <p:nvCxnSpPr>
          <p:cNvPr id="28688" name="直接箭头连接符 31"/>
          <p:cNvCxnSpPr/>
          <p:nvPr/>
        </p:nvCxnSpPr>
        <p:spPr>
          <a:xfrm>
            <a:off x="1246188" y="1368425"/>
            <a:ext cx="427037" cy="896938"/>
          </a:xfrm>
          <a:prstGeom prst="straightConnector1">
            <a:avLst/>
          </a:prstGeom>
          <a:ln w="9525" cap="flat" cmpd="sng">
            <a:solidFill>
              <a:srgbClr val="FF0000"/>
            </a:solidFill>
            <a:prstDash val="solid"/>
            <a:headEnd type="none" w="med" len="med"/>
            <a:tailEnd type="triangle" w="med" len="med"/>
          </a:ln>
        </p:spPr>
      </p:cxnSp>
      <p:sp>
        <p:nvSpPr>
          <p:cNvPr id="28689" name="文本框 33"/>
          <p:cNvSpPr txBox="1"/>
          <p:nvPr/>
        </p:nvSpPr>
        <p:spPr>
          <a:xfrm>
            <a:off x="1066800" y="1150938"/>
            <a:ext cx="837565" cy="306705"/>
          </a:xfrm>
          <a:prstGeom prst="rect">
            <a:avLst/>
          </a:prstGeom>
          <a:noFill/>
          <a:ln w="9525">
            <a:noFill/>
          </a:ln>
        </p:spPr>
        <p:txBody>
          <a:bodyPr wrap="none">
            <a:spAutoFit/>
          </a:bodyPr>
          <a:lstStyle/>
          <a:p>
            <a:r>
              <a:rPr lang="en-US" altLang="zh-CN" sz="1400">
                <a:latin typeface="Calibri" panose="020F0502020204030204" pitchFamily="34" charset="0"/>
              </a:rPr>
              <a:t>ốc </a:t>
            </a:r>
            <a:r>
              <a:rPr lang="zh-CN" altLang="en-US" sz="1400">
                <a:latin typeface="Calibri" panose="020F0502020204030204" pitchFamily="34" charset="0"/>
              </a:rPr>
              <a:t>（</a:t>
            </a:r>
            <a:r>
              <a:rPr lang="en-US" altLang="zh-CN" sz="1400">
                <a:latin typeface="Calibri" panose="020F0502020204030204" pitchFamily="34" charset="0"/>
              </a:rPr>
              <a:t>5</a:t>
            </a:r>
            <a:r>
              <a:rPr lang="zh-CN" altLang="en-US" sz="1400">
                <a:latin typeface="Calibri" panose="020F0502020204030204" pitchFamily="34" charset="0"/>
              </a:rPr>
              <a:t>）</a:t>
            </a:r>
          </a:p>
        </p:txBody>
      </p:sp>
    </p:spTree>
  </p:cSld>
  <p:clrMapOvr>
    <a:masterClrMapping/>
  </p:clrMapOvr>
  <p:transition>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图片 3"/>
          <p:cNvPicPr>
            <a:picLocks noChangeAspect="1"/>
          </p:cNvPicPr>
          <p:nvPr/>
        </p:nvPicPr>
        <p:blipFill>
          <a:blip r:embed="rId2"/>
          <a:srcRect l="33125" t="7500" r="22812"/>
          <a:stretch>
            <a:fillRect/>
          </a:stretch>
        </p:blipFill>
        <p:spPr>
          <a:xfrm>
            <a:off x="228600" y="838200"/>
            <a:ext cx="3581400" cy="5638800"/>
          </a:xfrm>
          <a:prstGeom prst="rect">
            <a:avLst/>
          </a:prstGeom>
          <a:noFill/>
          <a:ln w="9525">
            <a:noFill/>
          </a:ln>
        </p:spPr>
      </p:pic>
      <p:sp>
        <p:nvSpPr>
          <p:cNvPr id="29698" name="文本框 5"/>
          <p:cNvSpPr txBox="1"/>
          <p:nvPr/>
        </p:nvSpPr>
        <p:spPr>
          <a:xfrm>
            <a:off x="4695825" y="3097213"/>
            <a:ext cx="1991360" cy="368300"/>
          </a:xfrm>
          <a:prstGeom prst="rect">
            <a:avLst/>
          </a:prstGeom>
          <a:noFill/>
          <a:ln w="9525">
            <a:noFill/>
          </a:ln>
        </p:spPr>
        <p:txBody>
          <a:bodyPr wrap="none">
            <a:spAutoFit/>
          </a:bodyPr>
          <a:lstStyle/>
          <a:p>
            <a:r>
              <a:rPr lang="en-US" altLang="zh-CN">
                <a:latin typeface="Calibri" panose="020F0502020204030204" pitchFamily="34" charset="0"/>
              </a:rPr>
              <a:t>1</a:t>
            </a:r>
            <a:r>
              <a:rPr lang="zh-CN" altLang="en-US">
                <a:latin typeface="Calibri" panose="020F0502020204030204" pitchFamily="34" charset="0"/>
              </a:rPr>
              <a:t>、</a:t>
            </a:r>
            <a:r>
              <a:rPr lang="en-US" altLang="zh-CN">
                <a:latin typeface="Calibri" panose="020F0502020204030204" pitchFamily="34" charset="0"/>
              </a:rPr>
              <a:t>tháo nắp cao su</a:t>
            </a:r>
          </a:p>
        </p:txBody>
      </p:sp>
      <p:cxnSp>
        <p:nvCxnSpPr>
          <p:cNvPr id="8" name="直接箭头连接符 7"/>
          <p:cNvCxnSpPr>
            <a:stCxn id="29698" idx="1"/>
          </p:cNvCxnSpPr>
          <p:nvPr/>
        </p:nvCxnSpPr>
        <p:spPr>
          <a:xfrm flipH="1">
            <a:off x="1600200" y="3281680"/>
            <a:ext cx="3095625" cy="8324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圆角矩形 1"/>
          <p:cNvSpPr/>
          <p:nvPr/>
        </p:nvSpPr>
        <p:spPr bwMode="auto">
          <a:xfrm>
            <a:off x="4914265" y="855345"/>
            <a:ext cx="3171190" cy="450215"/>
          </a:xfrm>
          <a:prstGeom prst="roundRect">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12.Độ cao chân vịt</a:t>
            </a:r>
            <a:endParaRPr kumimoji="0" lang="zh-CN" alt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图片 1"/>
          <p:cNvPicPr>
            <a:picLocks noChangeAspect="1"/>
          </p:cNvPicPr>
          <p:nvPr/>
        </p:nvPicPr>
        <p:blipFill>
          <a:blip r:embed="rId2"/>
          <a:srcRect l="20000" r="25626"/>
          <a:stretch>
            <a:fillRect/>
          </a:stretch>
        </p:blipFill>
        <p:spPr>
          <a:xfrm>
            <a:off x="381000" y="1143000"/>
            <a:ext cx="3259138" cy="4495800"/>
          </a:xfrm>
          <a:prstGeom prst="rect">
            <a:avLst/>
          </a:prstGeom>
          <a:noFill/>
          <a:ln w="9525">
            <a:noFill/>
          </a:ln>
        </p:spPr>
      </p:pic>
      <p:cxnSp>
        <p:nvCxnSpPr>
          <p:cNvPr id="4" name="直接箭头连接符 3"/>
          <p:cNvCxnSpPr/>
          <p:nvPr/>
        </p:nvCxnSpPr>
        <p:spPr>
          <a:xfrm flipH="1" flipV="1">
            <a:off x="1676400" y="3352800"/>
            <a:ext cx="2286000" cy="1524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723" name="文本框 4"/>
          <p:cNvSpPr txBox="1"/>
          <p:nvPr/>
        </p:nvSpPr>
        <p:spPr>
          <a:xfrm>
            <a:off x="4191000" y="5029200"/>
            <a:ext cx="1137285" cy="368300"/>
          </a:xfrm>
          <a:prstGeom prst="rect">
            <a:avLst/>
          </a:prstGeom>
          <a:noFill/>
          <a:ln w="9525">
            <a:noFill/>
          </a:ln>
        </p:spPr>
        <p:txBody>
          <a:bodyPr wrap="none">
            <a:spAutoFit/>
          </a:bodyPr>
          <a:lstStyle/>
          <a:p>
            <a:r>
              <a:rPr lang="en-US" altLang="zh-CN">
                <a:latin typeface="Calibri" panose="020F0502020204030204" pitchFamily="34" charset="0"/>
              </a:rPr>
              <a:t>ốc cố định</a:t>
            </a:r>
          </a:p>
        </p:txBody>
      </p:sp>
      <p:sp>
        <p:nvSpPr>
          <p:cNvPr id="30724" name="文本框 5"/>
          <p:cNvSpPr txBox="1"/>
          <p:nvPr/>
        </p:nvSpPr>
        <p:spPr>
          <a:xfrm>
            <a:off x="4267200" y="2057400"/>
            <a:ext cx="4266565" cy="1198880"/>
          </a:xfrm>
          <a:prstGeom prst="rect">
            <a:avLst/>
          </a:prstGeom>
          <a:noFill/>
          <a:ln w="9525">
            <a:noFill/>
          </a:ln>
        </p:spPr>
        <p:txBody>
          <a:bodyPr wrap="square">
            <a:spAutoFit/>
          </a:bodyPr>
          <a:lstStyle/>
          <a:p>
            <a:r>
              <a:rPr lang="en-US" altLang="zh-CN">
                <a:latin typeface="Calibri" panose="020F0502020204030204" pitchFamily="34" charset="0"/>
              </a:rPr>
              <a:t>2</a:t>
            </a:r>
            <a:r>
              <a:rPr lang="zh-CN" altLang="en-US">
                <a:latin typeface="Calibri" panose="020F0502020204030204" pitchFamily="34" charset="0"/>
              </a:rPr>
              <a:t>、</a:t>
            </a:r>
            <a:r>
              <a:rPr lang="en-US" altLang="zh-CN">
                <a:latin typeface="Calibri" panose="020F0502020204030204" pitchFamily="34" charset="0"/>
              </a:rPr>
              <a:t>nới lỏng ốc cố định trụ chân vịt ( độ cao tối đa khi dùng tay là 4.5mm)</a:t>
            </a:r>
            <a:endParaRPr lang="zh-CN" altLang="en-US">
              <a:latin typeface="Calibri" panose="020F0502020204030204" pitchFamily="34" charset="0"/>
            </a:endParaRPr>
          </a:p>
          <a:p>
            <a:endParaRPr lang="en-US" altLang="zh-CN">
              <a:latin typeface="Calibri" panose="020F0502020204030204" pitchFamily="34" charset="0"/>
            </a:endParaRPr>
          </a:p>
          <a:p>
            <a:endParaRPr lang="zh-CN" altLang="en-US">
              <a:latin typeface="Calibri" panose="020F0502020204030204" pitchFamily="34" charset="0"/>
            </a:endParaRPr>
          </a:p>
        </p:txBody>
      </p:sp>
      <p:sp>
        <p:nvSpPr>
          <p:cNvPr id="30725" name="文本框 6"/>
          <p:cNvSpPr txBox="1"/>
          <p:nvPr/>
        </p:nvSpPr>
        <p:spPr>
          <a:xfrm>
            <a:off x="4276725" y="2895600"/>
            <a:ext cx="1576070" cy="368300"/>
          </a:xfrm>
          <a:prstGeom prst="rect">
            <a:avLst/>
          </a:prstGeom>
          <a:noFill/>
          <a:ln w="9525">
            <a:noFill/>
          </a:ln>
        </p:spPr>
        <p:txBody>
          <a:bodyPr wrap="none">
            <a:spAutoFit/>
          </a:bodyPr>
          <a:lstStyle/>
          <a:p>
            <a:r>
              <a:rPr lang="en-US" altLang="zh-CN">
                <a:latin typeface="Calibri" panose="020F0502020204030204" pitchFamily="34" charset="0"/>
              </a:rPr>
              <a:t>3</a:t>
            </a:r>
            <a:r>
              <a:rPr lang="zh-CN" altLang="en-US">
                <a:latin typeface="Calibri" panose="020F0502020204030204" pitchFamily="34" charset="0"/>
              </a:rPr>
              <a:t>、</a:t>
            </a:r>
            <a:r>
              <a:rPr lang="en-US" altLang="zh-CN">
                <a:latin typeface="Calibri" panose="020F0502020204030204" pitchFamily="34" charset="0"/>
              </a:rPr>
              <a:t>vặn chặt ốc</a:t>
            </a: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图片 1"/>
          <p:cNvPicPr>
            <a:picLocks noChangeAspect="1"/>
          </p:cNvPicPr>
          <p:nvPr/>
        </p:nvPicPr>
        <p:blipFill>
          <a:blip r:embed="rId2"/>
          <a:stretch>
            <a:fillRect/>
          </a:stretch>
        </p:blipFill>
        <p:spPr>
          <a:xfrm>
            <a:off x="228600" y="762000"/>
            <a:ext cx="3886200" cy="5491163"/>
          </a:xfrm>
          <a:prstGeom prst="rect">
            <a:avLst/>
          </a:prstGeom>
          <a:noFill/>
          <a:ln w="9525">
            <a:noFill/>
          </a:ln>
        </p:spPr>
      </p:pic>
      <p:sp>
        <p:nvSpPr>
          <p:cNvPr id="31746" name="文本框 2"/>
          <p:cNvSpPr txBox="1"/>
          <p:nvPr/>
        </p:nvSpPr>
        <p:spPr>
          <a:xfrm>
            <a:off x="4572000" y="2286000"/>
            <a:ext cx="3886200" cy="368300"/>
          </a:xfrm>
          <a:prstGeom prst="rect">
            <a:avLst/>
          </a:prstGeom>
          <a:noFill/>
          <a:ln w="9525">
            <a:noFill/>
          </a:ln>
        </p:spPr>
        <p:txBody>
          <a:bodyPr>
            <a:spAutoFit/>
          </a:bodyPr>
          <a:lstStyle/>
          <a:p>
            <a:r>
              <a:rPr lang="en-US" altLang="zh-CN">
                <a:latin typeface="Calibri" panose="020F0502020204030204" pitchFamily="34" charset="0"/>
              </a:rPr>
              <a:t>1</a:t>
            </a:r>
            <a:r>
              <a:rPr lang="zh-CN" altLang="en-US">
                <a:latin typeface="Calibri" panose="020F0502020204030204" pitchFamily="34" charset="0"/>
              </a:rPr>
              <a:t>、</a:t>
            </a:r>
            <a:r>
              <a:rPr lang="en-US" altLang="zh-CN">
                <a:latin typeface="Calibri" panose="020F0502020204030204" pitchFamily="34" charset="0"/>
              </a:rPr>
              <a:t>tháo ốc</a:t>
            </a:r>
            <a:endParaRPr lang="zh-CN" altLang="en-US">
              <a:latin typeface="Calibri" panose="020F0502020204030204" pitchFamily="34" charset="0"/>
            </a:endParaRPr>
          </a:p>
        </p:txBody>
      </p:sp>
      <p:cxnSp>
        <p:nvCxnSpPr>
          <p:cNvPr id="5" name="直接箭头连接符 4"/>
          <p:cNvCxnSpPr/>
          <p:nvPr/>
        </p:nvCxnSpPr>
        <p:spPr>
          <a:xfrm flipH="1" flipV="1">
            <a:off x="2590800" y="5029200"/>
            <a:ext cx="1905000" cy="914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H="1" flipV="1">
            <a:off x="1905000" y="5029200"/>
            <a:ext cx="2514600" cy="990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H="1" flipV="1">
            <a:off x="2057400" y="2286000"/>
            <a:ext cx="2438400" cy="3581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750" name="文本框 9"/>
          <p:cNvSpPr txBox="1"/>
          <p:nvPr/>
        </p:nvSpPr>
        <p:spPr>
          <a:xfrm>
            <a:off x="4583113" y="5849938"/>
            <a:ext cx="400050" cy="368300"/>
          </a:xfrm>
          <a:prstGeom prst="rect">
            <a:avLst/>
          </a:prstGeom>
          <a:noFill/>
          <a:ln w="9525">
            <a:noFill/>
          </a:ln>
        </p:spPr>
        <p:txBody>
          <a:bodyPr wrap="none">
            <a:spAutoFit/>
          </a:bodyPr>
          <a:lstStyle/>
          <a:p>
            <a:r>
              <a:rPr lang="en-US" altLang="zh-CN">
                <a:latin typeface="Calibri" panose="020F0502020204030204" pitchFamily="34" charset="0"/>
              </a:rPr>
              <a:t>ốc</a:t>
            </a:r>
          </a:p>
        </p:txBody>
      </p:sp>
      <p:sp>
        <p:nvSpPr>
          <p:cNvPr id="4" name="圆角矩形 3"/>
          <p:cNvSpPr/>
          <p:nvPr/>
        </p:nvSpPr>
        <p:spPr bwMode="auto">
          <a:xfrm>
            <a:off x="5229225" y="845185"/>
            <a:ext cx="2796540" cy="464185"/>
          </a:xfrm>
          <a:prstGeom prst="roundRect">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13.độ cao trụ kim</a:t>
            </a:r>
            <a:endParaRPr kumimoji="0" lang="zh-CN" alt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图片 1"/>
          <p:cNvPicPr>
            <a:picLocks noChangeAspect="1"/>
          </p:cNvPicPr>
          <p:nvPr/>
        </p:nvPicPr>
        <p:blipFill>
          <a:blip r:embed="rId2"/>
          <a:stretch>
            <a:fillRect/>
          </a:stretch>
        </p:blipFill>
        <p:spPr>
          <a:xfrm>
            <a:off x="76200" y="762000"/>
            <a:ext cx="3454400" cy="5638800"/>
          </a:xfrm>
          <a:prstGeom prst="rect">
            <a:avLst/>
          </a:prstGeom>
          <a:noFill/>
          <a:ln w="9525">
            <a:noFill/>
          </a:ln>
        </p:spPr>
      </p:pic>
      <p:sp>
        <p:nvSpPr>
          <p:cNvPr id="32770" name="文本框 2"/>
          <p:cNvSpPr txBox="1"/>
          <p:nvPr/>
        </p:nvSpPr>
        <p:spPr>
          <a:xfrm>
            <a:off x="4114800" y="1219200"/>
            <a:ext cx="4163695" cy="368300"/>
          </a:xfrm>
          <a:prstGeom prst="rect">
            <a:avLst/>
          </a:prstGeom>
          <a:noFill/>
          <a:ln w="9525">
            <a:noFill/>
          </a:ln>
        </p:spPr>
        <p:txBody>
          <a:bodyPr wrap="none">
            <a:spAutoFit/>
          </a:bodyPr>
          <a:lstStyle/>
          <a:p>
            <a:r>
              <a:rPr lang="en-US" altLang="zh-CN">
                <a:latin typeface="Calibri" panose="020F0502020204030204" pitchFamily="34" charset="0"/>
              </a:rPr>
              <a:t>2</a:t>
            </a:r>
            <a:r>
              <a:rPr lang="zh-CN" altLang="en-US">
                <a:latin typeface="Calibri" panose="020F0502020204030204" pitchFamily="34" charset="0"/>
              </a:rPr>
              <a:t>、</a:t>
            </a:r>
            <a:r>
              <a:rPr lang="en-US" altLang="zh-CN">
                <a:latin typeface="Calibri" panose="020F0502020204030204" pitchFamily="34" charset="0"/>
              </a:rPr>
              <a:t>nới lỏng 2 con ốc</a:t>
            </a:r>
            <a:r>
              <a:rPr lang="zh-CN" altLang="en-US">
                <a:latin typeface="Calibri" panose="020F0502020204030204" pitchFamily="34" charset="0"/>
              </a:rPr>
              <a:t>拧松图示两个螺钉。</a:t>
            </a:r>
            <a:endParaRPr lang="en-US" altLang="zh-CN">
              <a:latin typeface="Calibri" panose="020F0502020204030204" pitchFamily="34" charset="0"/>
            </a:endParaRPr>
          </a:p>
        </p:txBody>
      </p:sp>
      <p:sp>
        <p:nvSpPr>
          <p:cNvPr id="32771" name="文本框 3"/>
          <p:cNvSpPr txBox="1"/>
          <p:nvPr/>
        </p:nvSpPr>
        <p:spPr>
          <a:xfrm>
            <a:off x="4114800" y="1905000"/>
            <a:ext cx="4469765" cy="1198880"/>
          </a:xfrm>
          <a:prstGeom prst="rect">
            <a:avLst/>
          </a:prstGeom>
          <a:noFill/>
          <a:ln w="9525">
            <a:noFill/>
          </a:ln>
        </p:spPr>
        <p:txBody>
          <a:bodyPr wrap="square">
            <a:spAutoFit/>
          </a:bodyPr>
          <a:lstStyle/>
          <a:p>
            <a:r>
              <a:rPr lang="en-US" altLang="zh-CN">
                <a:latin typeface="Calibri" panose="020F0502020204030204" pitchFamily="34" charset="0"/>
              </a:rPr>
              <a:t>3</a:t>
            </a:r>
            <a:r>
              <a:rPr lang="zh-CN" altLang="en-US">
                <a:latin typeface="Calibri" panose="020F0502020204030204" pitchFamily="34" charset="0"/>
              </a:rPr>
              <a:t>、</a:t>
            </a:r>
            <a:r>
              <a:rPr lang="en-US" altLang="zh-CN">
                <a:latin typeface="Calibri" panose="020F0502020204030204" pitchFamily="34" charset="0"/>
              </a:rPr>
              <a:t>điều chỉnh độ cao trụ kim: khi sử dụng kim TV×7, khi kim lên tới điểm chết, thì khoảng cách giữa kim và mặt nguyệt là 9.2mm</a:t>
            </a:r>
          </a:p>
        </p:txBody>
      </p:sp>
      <p:cxnSp>
        <p:nvCxnSpPr>
          <p:cNvPr id="6" name="直接箭头连接符 5"/>
          <p:cNvCxnSpPr/>
          <p:nvPr/>
        </p:nvCxnSpPr>
        <p:spPr>
          <a:xfrm flipH="1" flipV="1">
            <a:off x="1803400" y="3657600"/>
            <a:ext cx="1930400" cy="1295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H="1" flipV="1">
            <a:off x="1803400" y="3352800"/>
            <a:ext cx="2006600" cy="1524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774" name="文本框 8"/>
          <p:cNvSpPr txBox="1"/>
          <p:nvPr/>
        </p:nvSpPr>
        <p:spPr>
          <a:xfrm>
            <a:off x="3867150" y="4876800"/>
            <a:ext cx="400050" cy="368300"/>
          </a:xfrm>
          <a:prstGeom prst="rect">
            <a:avLst/>
          </a:prstGeom>
          <a:noFill/>
          <a:ln w="9525">
            <a:noFill/>
          </a:ln>
        </p:spPr>
        <p:txBody>
          <a:bodyPr wrap="none">
            <a:spAutoFit/>
          </a:bodyPr>
          <a:lstStyle/>
          <a:p>
            <a:r>
              <a:rPr lang="en-US" altLang="zh-CN">
                <a:latin typeface="Calibri" panose="020F0502020204030204" pitchFamily="34" charset="0"/>
              </a:rPr>
              <a:t>ốc</a:t>
            </a:r>
          </a:p>
        </p:txBody>
      </p:sp>
      <p:sp>
        <p:nvSpPr>
          <p:cNvPr id="32775" name="文本框 9"/>
          <p:cNvSpPr txBox="1"/>
          <p:nvPr/>
        </p:nvSpPr>
        <p:spPr>
          <a:xfrm>
            <a:off x="4114800" y="3352800"/>
            <a:ext cx="3216910" cy="368300"/>
          </a:xfrm>
          <a:prstGeom prst="rect">
            <a:avLst/>
          </a:prstGeom>
          <a:noFill/>
          <a:ln w="9525">
            <a:noFill/>
          </a:ln>
        </p:spPr>
        <p:txBody>
          <a:bodyPr wrap="none">
            <a:spAutoFit/>
          </a:bodyPr>
          <a:lstStyle/>
          <a:p>
            <a:r>
              <a:rPr lang="en-US" altLang="zh-CN">
                <a:latin typeface="Calibri" panose="020F0502020204030204" pitchFamily="34" charset="0"/>
              </a:rPr>
              <a:t>4</a:t>
            </a:r>
            <a:r>
              <a:rPr lang="zh-CN" altLang="en-US">
                <a:latin typeface="Calibri" panose="020F0502020204030204" pitchFamily="34" charset="0"/>
              </a:rPr>
              <a:t>、</a:t>
            </a:r>
            <a:r>
              <a:rPr lang="en-US" altLang="zh-CN">
                <a:latin typeface="Calibri" panose="020F0502020204030204" pitchFamily="34" charset="0"/>
              </a:rPr>
              <a:t>vặn chặt ốc, lắp nắp đầu máy</a:t>
            </a:r>
            <a:endParaRPr lang="zh-CN" altLang="en-US">
              <a:latin typeface="Calibri" panose="020F0502020204030204" pitchFamily="34" charset="0"/>
            </a:endParaRPr>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文本框 4"/>
          <p:cNvSpPr txBox="1"/>
          <p:nvPr/>
        </p:nvSpPr>
        <p:spPr>
          <a:xfrm>
            <a:off x="3465513" y="3524250"/>
            <a:ext cx="1911350" cy="368300"/>
          </a:xfrm>
          <a:prstGeom prst="rect">
            <a:avLst/>
          </a:prstGeom>
          <a:noFill/>
          <a:ln w="9525">
            <a:noFill/>
          </a:ln>
        </p:spPr>
        <p:txBody>
          <a:bodyPr wrap="none">
            <a:spAutoFit/>
          </a:bodyPr>
          <a:lstStyle/>
          <a:p>
            <a:r>
              <a:rPr lang="en-US" altLang="zh-CN">
                <a:latin typeface="Calibri" panose="020F0502020204030204" pitchFamily="34" charset="0"/>
              </a:rPr>
              <a:t>cam đánh chỉ dưới</a:t>
            </a:r>
          </a:p>
        </p:txBody>
      </p:sp>
      <p:sp>
        <p:nvSpPr>
          <p:cNvPr id="15362" name="文本框 6"/>
          <p:cNvSpPr txBox="1"/>
          <p:nvPr/>
        </p:nvSpPr>
        <p:spPr>
          <a:xfrm>
            <a:off x="5102543" y="1530668"/>
            <a:ext cx="3810000" cy="2030095"/>
          </a:xfrm>
          <a:prstGeom prst="rect">
            <a:avLst/>
          </a:prstGeom>
          <a:noFill/>
          <a:ln w="9525">
            <a:noFill/>
          </a:ln>
        </p:spPr>
        <p:txBody>
          <a:bodyPr>
            <a:spAutoFit/>
          </a:bodyPr>
          <a:lstStyle/>
          <a:p>
            <a:r>
              <a:rPr lang="zh-CN" altLang="en-US">
                <a:latin typeface="Calibri" panose="020F0502020204030204" pitchFamily="34" charset="0"/>
              </a:rPr>
              <a:t>      </a:t>
            </a:r>
            <a:r>
              <a:rPr lang="vi-VN" altLang="zh-CN">
                <a:latin typeface="Calibri" panose="020F0502020204030204" pitchFamily="34" charset="0"/>
              </a:rPr>
              <a:t>khi kim ở vị trí cao nhất, </a:t>
            </a:r>
            <a:r>
              <a:rPr lang="en-US" altLang="vi-VN">
                <a:latin typeface="Calibri" panose="020F0502020204030204" pitchFamily="34" charset="0"/>
              </a:rPr>
              <a:t>mặt phẳng của cam nằm góc </a:t>
            </a:r>
            <a:r>
              <a:rPr lang="en-US" altLang="zh-CN">
                <a:latin typeface="Calibri" panose="020F0502020204030204" pitchFamily="34" charset="0"/>
                <a:sym typeface="+mn-ea"/>
              </a:rPr>
              <a:t>18°-20 song song dây thép, vặn ốc B để điều chỉnh và siết chặt.</a:t>
            </a:r>
            <a:r>
              <a:rPr lang="zh-CN" altLang="en-US">
                <a:latin typeface="Calibri" panose="020F0502020204030204" pitchFamily="34" charset="0"/>
              </a:rPr>
              <a:t> </a:t>
            </a:r>
            <a:endParaRPr lang="en-US" altLang="zh-CN">
              <a:latin typeface="Calibri" panose="020F0502020204030204" pitchFamily="34" charset="0"/>
            </a:endParaRPr>
          </a:p>
          <a:p>
            <a:r>
              <a:rPr lang="en-US" altLang="zh-CN">
                <a:latin typeface="Calibri" panose="020F0502020204030204" pitchFamily="34" charset="0"/>
              </a:rPr>
              <a:t>       chú ý: khi chỉ dưới đi ra từ mặt nhô của cam, mũi kim cần phải đi vào móc kim dưới</a:t>
            </a:r>
            <a:endParaRPr lang="zh-CN" altLang="en-US">
              <a:latin typeface="Calibri" panose="020F0502020204030204" pitchFamily="34" charset="0"/>
            </a:endParaRPr>
          </a:p>
        </p:txBody>
      </p:sp>
      <p:pic>
        <p:nvPicPr>
          <p:cNvPr id="15363" name="图片 9"/>
          <p:cNvPicPr>
            <a:picLocks noChangeAspect="1"/>
          </p:cNvPicPr>
          <p:nvPr/>
        </p:nvPicPr>
        <p:blipFill>
          <a:blip r:embed="rId3"/>
          <a:stretch>
            <a:fillRect/>
          </a:stretch>
        </p:blipFill>
        <p:spPr>
          <a:xfrm>
            <a:off x="30163" y="704850"/>
            <a:ext cx="3435350" cy="3681413"/>
          </a:xfrm>
          <a:prstGeom prst="rect">
            <a:avLst/>
          </a:prstGeom>
          <a:noFill/>
          <a:ln w="9525">
            <a:noFill/>
          </a:ln>
        </p:spPr>
      </p:pic>
      <p:cxnSp>
        <p:nvCxnSpPr>
          <p:cNvPr id="4" name="直接箭头连接符 3"/>
          <p:cNvCxnSpPr>
            <a:stCxn id="15361" idx="1"/>
          </p:cNvCxnSpPr>
          <p:nvPr/>
        </p:nvCxnSpPr>
        <p:spPr>
          <a:xfrm flipH="1" flipV="1">
            <a:off x="2401888" y="3363595"/>
            <a:ext cx="1063625" cy="3444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flipV="1">
            <a:off x="2133600" y="3524250"/>
            <a:ext cx="1431925" cy="9715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366" name="文本框 15"/>
          <p:cNvSpPr txBox="1"/>
          <p:nvPr/>
        </p:nvSpPr>
        <p:spPr>
          <a:xfrm>
            <a:off x="3570288" y="4386263"/>
            <a:ext cx="606425" cy="368300"/>
          </a:xfrm>
          <a:prstGeom prst="rect">
            <a:avLst/>
          </a:prstGeom>
          <a:noFill/>
          <a:ln w="9525">
            <a:noFill/>
          </a:ln>
        </p:spPr>
        <p:txBody>
          <a:bodyPr wrap="none">
            <a:spAutoFit/>
          </a:bodyPr>
          <a:lstStyle/>
          <a:p>
            <a:r>
              <a:rPr lang="vi-VN" altLang="en-US">
                <a:latin typeface="Calibri" panose="020F0502020204030204" pitchFamily="34" charset="0"/>
              </a:rPr>
              <a:t>Ốc </a:t>
            </a:r>
            <a:r>
              <a:rPr lang="en-US" altLang="zh-CN">
                <a:latin typeface="Calibri" panose="020F0502020204030204" pitchFamily="34" charset="0"/>
              </a:rPr>
              <a:t>B</a:t>
            </a:r>
            <a:endParaRPr lang="zh-CN" altLang="en-US">
              <a:latin typeface="Calibri" panose="020F0502020204030204" pitchFamily="34" charset="0"/>
            </a:endParaRPr>
          </a:p>
        </p:txBody>
      </p:sp>
      <p:pic>
        <p:nvPicPr>
          <p:cNvPr id="15367" name="图片 8"/>
          <p:cNvPicPr>
            <a:picLocks noChangeAspect="1"/>
          </p:cNvPicPr>
          <p:nvPr/>
        </p:nvPicPr>
        <p:blipFill>
          <a:blip r:embed="rId4"/>
          <a:stretch>
            <a:fillRect/>
          </a:stretch>
        </p:blipFill>
        <p:spPr>
          <a:xfrm>
            <a:off x="180975" y="4183063"/>
            <a:ext cx="2368550" cy="2185987"/>
          </a:xfrm>
          <a:prstGeom prst="rect">
            <a:avLst/>
          </a:prstGeom>
          <a:noFill/>
          <a:ln w="9525">
            <a:noFill/>
          </a:ln>
        </p:spPr>
      </p:pic>
      <p:sp>
        <p:nvSpPr>
          <p:cNvPr id="3" name="圆角矩形 2"/>
          <p:cNvSpPr/>
          <p:nvPr/>
        </p:nvSpPr>
        <p:spPr bwMode="auto">
          <a:xfrm>
            <a:off x="5103133" y="883227"/>
            <a:ext cx="2691247" cy="426028"/>
          </a:xfrm>
          <a:prstGeom prst="roundRect">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2.Cam đánh chỉ dưới</a:t>
            </a:r>
            <a:endParaRPr kumimoji="0" lang="zh-CN" alt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图片 1"/>
          <p:cNvPicPr>
            <a:picLocks noChangeAspect="1"/>
          </p:cNvPicPr>
          <p:nvPr/>
        </p:nvPicPr>
        <p:blipFill>
          <a:blip r:embed="rId2"/>
          <a:stretch>
            <a:fillRect/>
          </a:stretch>
        </p:blipFill>
        <p:spPr>
          <a:xfrm>
            <a:off x="152400" y="1295400"/>
            <a:ext cx="5283200" cy="3962400"/>
          </a:xfrm>
          <a:prstGeom prst="rect">
            <a:avLst/>
          </a:prstGeom>
          <a:noFill/>
          <a:ln w="9525">
            <a:noFill/>
          </a:ln>
        </p:spPr>
      </p:pic>
      <p:cxnSp>
        <p:nvCxnSpPr>
          <p:cNvPr id="4" name="直接箭头连接符 3"/>
          <p:cNvCxnSpPr/>
          <p:nvPr/>
        </p:nvCxnSpPr>
        <p:spPr>
          <a:xfrm flipH="1" flipV="1">
            <a:off x="3048000" y="3505200"/>
            <a:ext cx="609600" cy="2209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387" name="文本框 4"/>
          <p:cNvSpPr txBox="1"/>
          <p:nvPr/>
        </p:nvSpPr>
        <p:spPr>
          <a:xfrm>
            <a:off x="3319463" y="5715000"/>
            <a:ext cx="680085" cy="368300"/>
          </a:xfrm>
          <a:prstGeom prst="rect">
            <a:avLst/>
          </a:prstGeom>
          <a:noFill/>
          <a:ln w="9525">
            <a:noFill/>
          </a:ln>
        </p:spPr>
        <p:txBody>
          <a:bodyPr wrap="none">
            <a:spAutoFit/>
          </a:bodyPr>
          <a:lstStyle/>
          <a:p>
            <a:r>
              <a:rPr lang="en-US" altLang="zh-CN">
                <a:latin typeface="Calibri" panose="020F0502020204030204" pitchFamily="34" charset="0"/>
              </a:rPr>
              <a:t>ốc </a:t>
            </a:r>
            <a:r>
              <a:rPr lang="zh-CN" altLang="en-US">
                <a:latin typeface="Calibri" panose="020F0502020204030204" pitchFamily="34" charset="0"/>
              </a:rPr>
              <a:t>①</a:t>
            </a:r>
          </a:p>
        </p:txBody>
      </p:sp>
      <p:sp>
        <p:nvSpPr>
          <p:cNvPr id="16388" name="文本框 5"/>
          <p:cNvSpPr txBox="1"/>
          <p:nvPr/>
        </p:nvSpPr>
        <p:spPr>
          <a:xfrm>
            <a:off x="5738813" y="2379663"/>
            <a:ext cx="1283335" cy="368300"/>
          </a:xfrm>
          <a:prstGeom prst="rect">
            <a:avLst/>
          </a:prstGeom>
          <a:noFill/>
          <a:ln w="9525">
            <a:noFill/>
          </a:ln>
        </p:spPr>
        <p:txBody>
          <a:bodyPr wrap="none">
            <a:spAutoFit/>
          </a:bodyPr>
          <a:lstStyle/>
          <a:p>
            <a:r>
              <a:rPr lang="en-US" altLang="zh-CN">
                <a:latin typeface="Calibri" panose="020F0502020204030204" pitchFamily="34" charset="0"/>
              </a:rPr>
              <a:t>độ cao thấp</a:t>
            </a:r>
          </a:p>
        </p:txBody>
      </p:sp>
      <p:sp>
        <p:nvSpPr>
          <p:cNvPr id="16389" name="文本框 6"/>
          <p:cNvSpPr txBox="1"/>
          <p:nvPr/>
        </p:nvSpPr>
        <p:spPr>
          <a:xfrm>
            <a:off x="5943600" y="3048000"/>
            <a:ext cx="2743200" cy="645160"/>
          </a:xfrm>
          <a:prstGeom prst="rect">
            <a:avLst/>
          </a:prstGeom>
          <a:noFill/>
          <a:ln w="9525">
            <a:noFill/>
          </a:ln>
        </p:spPr>
        <p:txBody>
          <a:bodyPr>
            <a:spAutoFit/>
          </a:bodyPr>
          <a:lstStyle/>
          <a:p>
            <a:r>
              <a:rPr lang="zh-CN" altLang="en-US">
                <a:latin typeface="Calibri" panose="020F0502020204030204" pitchFamily="34" charset="0"/>
              </a:rPr>
              <a:t>       </a:t>
            </a:r>
            <a:r>
              <a:rPr lang="en-US" altLang="zh-CN">
                <a:latin typeface="Calibri" panose="020F0502020204030204" pitchFamily="34" charset="0"/>
              </a:rPr>
              <a:t>mở ốc </a:t>
            </a:r>
            <a:r>
              <a:rPr lang="zh-CN" altLang="en-US">
                <a:latin typeface="Calibri" panose="020F0502020204030204" pitchFamily="34" charset="0"/>
              </a:rPr>
              <a:t>①，</a:t>
            </a:r>
            <a:r>
              <a:rPr lang="en-US" altLang="zh-CN">
                <a:latin typeface="Calibri" panose="020F0502020204030204" pitchFamily="34" charset="0"/>
              </a:rPr>
              <a:t>điều chỉnh độ cao</a:t>
            </a:r>
            <a:r>
              <a:rPr lang="zh-CN" altLang="en-US">
                <a:latin typeface="Calibri" panose="020F0502020204030204" pitchFamily="34" charset="0"/>
              </a:rPr>
              <a:t>，</a:t>
            </a:r>
            <a:r>
              <a:rPr lang="en-US" altLang="zh-CN">
                <a:latin typeface="Calibri" panose="020F0502020204030204" pitchFamily="34" charset="0"/>
              </a:rPr>
              <a:t>siết chặt ốc </a:t>
            </a:r>
            <a:r>
              <a:rPr lang="zh-CN" altLang="en-US">
                <a:latin typeface="Calibri" panose="020F0502020204030204" pitchFamily="34" charset="0"/>
              </a:rPr>
              <a:t>①</a:t>
            </a:r>
          </a:p>
        </p:txBody>
      </p:sp>
      <p:sp>
        <p:nvSpPr>
          <p:cNvPr id="3" name="圆角矩形 2"/>
          <p:cNvSpPr/>
          <p:nvPr/>
        </p:nvSpPr>
        <p:spPr bwMode="auto">
          <a:xfrm>
            <a:off x="5435600" y="904240"/>
            <a:ext cx="3113405" cy="391160"/>
          </a:xfrm>
          <a:prstGeom prst="roundRect">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3.Điều chỉnh cam sau</a:t>
            </a:r>
          </a:p>
        </p:txBody>
      </p:sp>
      <p:sp>
        <p:nvSpPr>
          <p:cNvPr id="16393" name="圆角矩形 9"/>
          <p:cNvSpPr/>
          <p:nvPr/>
        </p:nvSpPr>
        <p:spPr>
          <a:xfrm>
            <a:off x="3759200" y="2749550"/>
            <a:ext cx="679450" cy="298450"/>
          </a:xfrm>
          <a:prstGeom prst="roundRect">
            <a:avLst>
              <a:gd name="adj" fmla="val 16667"/>
            </a:avLst>
          </a:prstGeom>
          <a:solidFill>
            <a:srgbClr val="92D050"/>
          </a:solidFill>
          <a:ln w="9525" cap="flat" cmpd="sng">
            <a:solidFill>
              <a:schemeClr val="tx1"/>
            </a:solidFill>
            <a:prstDash val="solid"/>
            <a:headEnd type="none" w="med" len="med"/>
            <a:tailEnd type="none" w="med" len="med"/>
          </a:ln>
        </p:spPr>
        <p:txBody>
          <a:bodyPr anchor="ctr"/>
          <a:lstStyle/>
          <a:p>
            <a:pPr algn="ctr">
              <a:buFont typeface="Arial" panose="020B0604020202020204" pitchFamily="34" charset="0"/>
            </a:pPr>
            <a:r>
              <a:rPr lang="en-US" altLang="zh-CN" b="1">
                <a:latin typeface="Arial" panose="020B0604020202020204" pitchFamily="34" charset="0"/>
                <a:ea typeface="楷体_GB2312" pitchFamily="49" charset="-122"/>
              </a:rPr>
              <a:t>cao</a:t>
            </a:r>
          </a:p>
        </p:txBody>
      </p:sp>
      <p:sp>
        <p:nvSpPr>
          <p:cNvPr id="16394" name="圆角矩形 10"/>
          <p:cNvSpPr/>
          <p:nvPr/>
        </p:nvSpPr>
        <p:spPr>
          <a:xfrm>
            <a:off x="3745230" y="3821430"/>
            <a:ext cx="779145" cy="312420"/>
          </a:xfrm>
          <a:prstGeom prst="roundRect">
            <a:avLst>
              <a:gd name="adj" fmla="val 16667"/>
            </a:avLst>
          </a:prstGeom>
          <a:solidFill>
            <a:srgbClr val="92D050"/>
          </a:solidFill>
          <a:ln w="9525" cap="flat" cmpd="sng">
            <a:solidFill>
              <a:schemeClr val="tx1"/>
            </a:solidFill>
            <a:prstDash val="solid"/>
            <a:headEnd type="none" w="med" len="med"/>
            <a:tailEnd type="none" w="med" len="med"/>
          </a:ln>
        </p:spPr>
        <p:txBody>
          <a:bodyPr anchor="ctr"/>
          <a:lstStyle/>
          <a:p>
            <a:pPr algn="ctr">
              <a:buFont typeface="Arial" panose="020B0604020202020204" pitchFamily="34" charset="0"/>
            </a:pPr>
            <a:r>
              <a:rPr lang="en-US" altLang="zh-CN" b="1">
                <a:latin typeface="Arial" panose="020B0604020202020204" pitchFamily="34" charset="0"/>
                <a:ea typeface="楷体_GB2312" pitchFamily="49" charset="-122"/>
              </a:rPr>
              <a:t>thấp</a:t>
            </a:r>
          </a:p>
        </p:txBody>
      </p:sp>
      <p:cxnSp>
        <p:nvCxnSpPr>
          <p:cNvPr id="16395" name="直接箭头连接符 12"/>
          <p:cNvCxnSpPr/>
          <p:nvPr/>
        </p:nvCxnSpPr>
        <p:spPr>
          <a:xfrm>
            <a:off x="3563938" y="2749550"/>
            <a:ext cx="0" cy="1227138"/>
          </a:xfrm>
          <a:prstGeom prst="straightConnector1">
            <a:avLst/>
          </a:prstGeom>
          <a:ln w="76200" cap="flat" cmpd="sng">
            <a:solidFill>
              <a:srgbClr val="92D050"/>
            </a:solidFill>
            <a:prstDash val="solid"/>
            <a:headEnd type="triangle" w="med" len="med"/>
            <a:tailEnd type="triangle" w="med" len="med"/>
          </a:ln>
        </p:spPr>
      </p:cxn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图片 1"/>
          <p:cNvPicPr>
            <a:picLocks noChangeAspect="1"/>
          </p:cNvPicPr>
          <p:nvPr/>
        </p:nvPicPr>
        <p:blipFill>
          <a:blip r:embed="rId2"/>
          <a:stretch>
            <a:fillRect/>
          </a:stretch>
        </p:blipFill>
        <p:spPr>
          <a:xfrm>
            <a:off x="369888" y="909638"/>
            <a:ext cx="3606800" cy="2705100"/>
          </a:xfrm>
          <a:prstGeom prst="rect">
            <a:avLst/>
          </a:prstGeom>
          <a:noFill/>
          <a:ln w="9525">
            <a:noFill/>
          </a:ln>
        </p:spPr>
      </p:pic>
      <p:pic>
        <p:nvPicPr>
          <p:cNvPr id="17410" name="图片 2"/>
          <p:cNvPicPr>
            <a:picLocks noChangeAspect="1"/>
          </p:cNvPicPr>
          <p:nvPr/>
        </p:nvPicPr>
        <p:blipFill>
          <a:blip r:embed="rId3"/>
          <a:srcRect l="28070" r="22807"/>
          <a:stretch>
            <a:fillRect/>
          </a:stretch>
        </p:blipFill>
        <p:spPr>
          <a:xfrm>
            <a:off x="1441450" y="3709988"/>
            <a:ext cx="2133600" cy="2443162"/>
          </a:xfrm>
          <a:prstGeom prst="rect">
            <a:avLst/>
          </a:prstGeom>
          <a:noFill/>
          <a:ln w="9525">
            <a:noFill/>
          </a:ln>
        </p:spPr>
      </p:pic>
      <p:sp>
        <p:nvSpPr>
          <p:cNvPr id="4" name="下箭头 3"/>
          <p:cNvSpPr/>
          <p:nvPr/>
        </p:nvSpPr>
        <p:spPr>
          <a:xfrm>
            <a:off x="2247900" y="2936875"/>
            <a:ext cx="457200" cy="117633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6" name="直接箭头连接符 5"/>
          <p:cNvCxnSpPr/>
          <p:nvPr/>
        </p:nvCxnSpPr>
        <p:spPr>
          <a:xfrm flipV="1">
            <a:off x="1100138" y="4419600"/>
            <a:ext cx="1262063" cy="12207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a:stCxn id="17414" idx="0"/>
          </p:cNvCxnSpPr>
          <p:nvPr/>
        </p:nvCxnSpPr>
        <p:spPr>
          <a:xfrm flipV="1">
            <a:off x="2170430" y="5084763"/>
            <a:ext cx="22225" cy="10810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14" name="文本框 10"/>
          <p:cNvSpPr txBox="1"/>
          <p:nvPr/>
        </p:nvSpPr>
        <p:spPr>
          <a:xfrm>
            <a:off x="1814513" y="6165850"/>
            <a:ext cx="710565" cy="368300"/>
          </a:xfrm>
          <a:prstGeom prst="rect">
            <a:avLst/>
          </a:prstGeom>
          <a:noFill/>
          <a:ln w="9525">
            <a:noFill/>
          </a:ln>
        </p:spPr>
        <p:txBody>
          <a:bodyPr wrap="none">
            <a:spAutoFit/>
          </a:bodyPr>
          <a:lstStyle/>
          <a:p>
            <a:r>
              <a:rPr lang="en-US" altLang="zh-CN">
                <a:latin typeface="Calibri" panose="020F0502020204030204" pitchFamily="34" charset="0"/>
              </a:rPr>
              <a:t>Ốc </a:t>
            </a:r>
            <a:r>
              <a:rPr lang="zh-CN" altLang="en-US">
                <a:latin typeface="Calibri" panose="020F0502020204030204" pitchFamily="34" charset="0"/>
              </a:rPr>
              <a:t>①</a:t>
            </a:r>
          </a:p>
        </p:txBody>
      </p:sp>
      <p:cxnSp>
        <p:nvCxnSpPr>
          <p:cNvPr id="15" name="直接箭头连接符 14"/>
          <p:cNvCxnSpPr/>
          <p:nvPr/>
        </p:nvCxnSpPr>
        <p:spPr>
          <a:xfrm flipH="1" flipV="1">
            <a:off x="3810000" y="1981200"/>
            <a:ext cx="457200" cy="7000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416" name="文本框 16"/>
          <p:cNvSpPr txBox="1"/>
          <p:nvPr/>
        </p:nvSpPr>
        <p:spPr>
          <a:xfrm>
            <a:off x="4062413" y="2752725"/>
            <a:ext cx="902335" cy="368300"/>
          </a:xfrm>
          <a:prstGeom prst="rect">
            <a:avLst/>
          </a:prstGeom>
          <a:noFill/>
          <a:ln w="9525">
            <a:noFill/>
          </a:ln>
        </p:spPr>
        <p:txBody>
          <a:bodyPr wrap="none">
            <a:spAutoFit/>
          </a:bodyPr>
          <a:lstStyle/>
          <a:p>
            <a:r>
              <a:rPr lang="en-US" altLang="zh-CN">
                <a:latin typeface="Calibri" panose="020F0502020204030204" pitchFamily="34" charset="0"/>
              </a:rPr>
              <a:t>nắp sau</a:t>
            </a:r>
          </a:p>
        </p:txBody>
      </p:sp>
      <p:sp>
        <p:nvSpPr>
          <p:cNvPr id="17417" name="文本框 17"/>
          <p:cNvSpPr txBox="1"/>
          <p:nvPr/>
        </p:nvSpPr>
        <p:spPr>
          <a:xfrm>
            <a:off x="5260975" y="1916113"/>
            <a:ext cx="1990725" cy="368300"/>
          </a:xfrm>
          <a:prstGeom prst="rect">
            <a:avLst/>
          </a:prstGeom>
          <a:noFill/>
          <a:ln w="9525">
            <a:noFill/>
          </a:ln>
        </p:spPr>
        <p:txBody>
          <a:bodyPr wrap="none">
            <a:spAutoFit/>
          </a:bodyPr>
          <a:lstStyle/>
          <a:p>
            <a:r>
              <a:rPr lang="en-US" altLang="zh-CN">
                <a:latin typeface="Calibri" panose="020F0502020204030204" pitchFamily="34" charset="0"/>
              </a:rPr>
              <a:t>Điều chỉnh đồng bộ</a:t>
            </a:r>
          </a:p>
        </p:txBody>
      </p:sp>
      <p:sp>
        <p:nvSpPr>
          <p:cNvPr id="17418" name="文本框 18"/>
          <p:cNvSpPr txBox="1"/>
          <p:nvPr/>
        </p:nvSpPr>
        <p:spPr>
          <a:xfrm>
            <a:off x="5448300" y="3122613"/>
            <a:ext cx="3508375" cy="1753235"/>
          </a:xfrm>
          <a:prstGeom prst="rect">
            <a:avLst/>
          </a:prstGeom>
          <a:noFill/>
          <a:ln w="9525">
            <a:noFill/>
          </a:ln>
        </p:spPr>
        <p:txBody>
          <a:bodyPr>
            <a:spAutoFit/>
          </a:bodyPr>
          <a:lstStyle/>
          <a:p>
            <a:pPr marL="342900" indent="-342900">
              <a:buFont typeface="Calibri" panose="020F0502020204030204" pitchFamily="34" charset="0"/>
              <a:buAutoNum type="arabicPeriod"/>
            </a:pPr>
            <a:r>
              <a:rPr lang="en-US" altLang="zh-CN">
                <a:latin typeface="Calibri" panose="020F0502020204030204" pitchFamily="34" charset="0"/>
              </a:rPr>
              <a:t>tháo nắp dầu ở nắp sau</a:t>
            </a:r>
          </a:p>
          <a:p>
            <a:pPr marL="342900" indent="-342900">
              <a:buFont typeface="Calibri" panose="020F0502020204030204" pitchFamily="34" charset="0"/>
              <a:buAutoNum type="arabicPeriod"/>
            </a:pPr>
            <a:r>
              <a:rPr lang="en-US" altLang="zh-CN">
                <a:latin typeface="Calibri" panose="020F0502020204030204" pitchFamily="34" charset="0"/>
              </a:rPr>
              <a:t>nới lỏng ốc </a:t>
            </a:r>
            <a:r>
              <a:rPr lang="zh-CN" altLang="en-US">
                <a:latin typeface="Calibri" panose="020F0502020204030204" pitchFamily="34" charset="0"/>
              </a:rPr>
              <a:t>①② </a:t>
            </a:r>
            <a:r>
              <a:rPr lang="en-US" altLang="zh-CN">
                <a:latin typeface="Calibri" panose="020F0502020204030204" pitchFamily="34" charset="0"/>
              </a:rPr>
              <a:t>để chỉnh đồng bộ ( vị trí chuẩn: ốc 2 nằm ngang hàng với lỗ dầu của trục trên)</a:t>
            </a:r>
          </a:p>
          <a:p>
            <a:pPr marL="342900" indent="-342900">
              <a:buFont typeface="Calibri" panose="020F0502020204030204" pitchFamily="34" charset="0"/>
              <a:buAutoNum type="arabicPeriod"/>
            </a:pPr>
            <a:r>
              <a:rPr lang="en-US" altLang="zh-CN">
                <a:latin typeface="Calibri" panose="020F0502020204030204" pitchFamily="34" charset="0"/>
              </a:rPr>
              <a:t>vặn chặt ốc</a:t>
            </a:r>
            <a:endParaRPr lang="zh-CN" altLang="en-US">
              <a:latin typeface="Calibri" panose="020F0502020204030204" pitchFamily="34" charset="0"/>
            </a:endParaRPr>
          </a:p>
        </p:txBody>
      </p:sp>
      <p:sp>
        <p:nvSpPr>
          <p:cNvPr id="20" name="椭圆 19"/>
          <p:cNvSpPr/>
          <p:nvPr/>
        </p:nvSpPr>
        <p:spPr>
          <a:xfrm>
            <a:off x="1654175" y="1300163"/>
            <a:ext cx="1644650" cy="1600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 name="圆角矩形 6"/>
          <p:cNvSpPr/>
          <p:nvPr/>
        </p:nvSpPr>
        <p:spPr bwMode="auto">
          <a:xfrm>
            <a:off x="3832225" y="3986530"/>
            <a:ext cx="1343025" cy="1182370"/>
          </a:xfrm>
          <a:prstGeom prst="roundRect">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14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rPr>
              <a:t>khi điều chỉnh, dên không động đậy, xoay trục trên</a:t>
            </a:r>
            <a:endParaRPr kumimoji="0" lang="zh-CN" altLang="en-US" sz="1400" b="1"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Calibri" panose="020F0502020204030204" pitchFamily="34" charset="0"/>
            </a:endParaRPr>
          </a:p>
        </p:txBody>
      </p:sp>
      <p:sp>
        <p:nvSpPr>
          <p:cNvPr id="17421" name="上弧形箭头 8"/>
          <p:cNvSpPr/>
          <p:nvPr/>
        </p:nvSpPr>
        <p:spPr>
          <a:xfrm rot="1394937">
            <a:off x="2987675" y="4249738"/>
            <a:ext cx="938213" cy="1222375"/>
          </a:xfrm>
          <a:prstGeom prst="curvedDownArrow">
            <a:avLst>
              <a:gd name="adj1" fmla="val 25000"/>
              <a:gd name="adj2" fmla="val 50000"/>
              <a:gd name="adj3" fmla="val 24971"/>
            </a:avLst>
          </a:prstGeom>
          <a:solidFill>
            <a:srgbClr val="92D050"/>
          </a:solidFill>
          <a:ln w="9525" cap="flat" cmpd="sng">
            <a:solidFill>
              <a:srgbClr val="92D050"/>
            </a:solidFill>
            <a:prstDash val="solid"/>
            <a:round/>
            <a:headEnd type="none" w="med" len="med"/>
            <a:tailEnd type="none" w="med" len="med"/>
          </a:ln>
        </p:spPr>
        <p:txBody>
          <a:bodyPr/>
          <a:lstStyle/>
          <a:p>
            <a:pPr>
              <a:buFont typeface="Arial" panose="020B0604020202020204" pitchFamily="34" charset="0"/>
            </a:pPr>
            <a:endParaRPr lang="zh-CN" altLang="en-US" b="1">
              <a:latin typeface="Arial" panose="020B0604020202020204" pitchFamily="34" charset="0"/>
              <a:ea typeface="楷体_GB2312" pitchFamily="49" charset="-122"/>
            </a:endParaRPr>
          </a:p>
        </p:txBody>
      </p:sp>
      <p:sp>
        <p:nvSpPr>
          <p:cNvPr id="17422" name="圆角矩形 11"/>
          <p:cNvSpPr/>
          <p:nvPr/>
        </p:nvSpPr>
        <p:spPr>
          <a:xfrm>
            <a:off x="3351530" y="5540375"/>
            <a:ext cx="915670" cy="351155"/>
          </a:xfrm>
          <a:prstGeom prst="roundRect">
            <a:avLst>
              <a:gd name="adj" fmla="val 16667"/>
            </a:avLst>
          </a:prstGeom>
          <a:solidFill>
            <a:srgbClr val="92D050"/>
          </a:solidFill>
          <a:ln w="9525" cap="flat" cmpd="sng">
            <a:solidFill>
              <a:schemeClr val="tx1"/>
            </a:solidFill>
            <a:prstDash val="solid"/>
            <a:headEnd type="none" w="med" len="med"/>
            <a:tailEnd type="none" w="med" len="med"/>
          </a:ln>
        </p:spPr>
        <p:txBody>
          <a:bodyPr anchor="ctr"/>
          <a:lstStyle/>
          <a:p>
            <a:pPr algn="ctr">
              <a:buFont typeface="Arial" panose="020B0604020202020204" pitchFamily="34" charset="0"/>
            </a:pPr>
            <a:r>
              <a:rPr lang="en-US" altLang="zh-CN" sz="1400" b="1">
                <a:latin typeface="Arial" panose="020B0604020202020204" pitchFamily="34" charset="0"/>
                <a:ea typeface="楷体_GB2312" pitchFamily="49" charset="-122"/>
              </a:rPr>
              <a:t>nhanh</a:t>
            </a:r>
          </a:p>
        </p:txBody>
      </p:sp>
      <p:sp>
        <p:nvSpPr>
          <p:cNvPr id="17423" name="圆角矩形 12"/>
          <p:cNvSpPr/>
          <p:nvPr/>
        </p:nvSpPr>
        <p:spPr>
          <a:xfrm>
            <a:off x="2457450" y="5289550"/>
            <a:ext cx="713105" cy="370205"/>
          </a:xfrm>
          <a:prstGeom prst="roundRect">
            <a:avLst>
              <a:gd name="adj" fmla="val 16667"/>
            </a:avLst>
          </a:prstGeom>
          <a:solidFill>
            <a:srgbClr val="92D050"/>
          </a:solidFill>
          <a:ln w="9525" cap="flat" cmpd="sng">
            <a:solidFill>
              <a:schemeClr val="tx1"/>
            </a:solidFill>
            <a:prstDash val="solid"/>
            <a:headEnd type="none" w="med" len="med"/>
            <a:tailEnd type="none" w="med" len="med"/>
          </a:ln>
        </p:spPr>
        <p:txBody>
          <a:bodyPr anchor="ctr"/>
          <a:lstStyle/>
          <a:p>
            <a:pPr algn="ctr">
              <a:buFont typeface="Arial" panose="020B0604020202020204" pitchFamily="34" charset="0"/>
            </a:pPr>
            <a:r>
              <a:rPr lang="en-US" altLang="zh-CN" sz="1400" b="1">
                <a:latin typeface="Arial" panose="020B0604020202020204" pitchFamily="34" charset="0"/>
                <a:ea typeface="楷体_GB2312" pitchFamily="49" charset="-122"/>
              </a:rPr>
              <a:t>chậm</a:t>
            </a:r>
          </a:p>
        </p:txBody>
      </p:sp>
      <p:sp>
        <p:nvSpPr>
          <p:cNvPr id="17424" name="文本框 13"/>
          <p:cNvSpPr txBox="1"/>
          <p:nvPr/>
        </p:nvSpPr>
        <p:spPr>
          <a:xfrm>
            <a:off x="511175" y="5626100"/>
            <a:ext cx="710565" cy="368300"/>
          </a:xfrm>
          <a:prstGeom prst="rect">
            <a:avLst/>
          </a:prstGeom>
          <a:noFill/>
          <a:ln w="9525">
            <a:noFill/>
          </a:ln>
        </p:spPr>
        <p:txBody>
          <a:bodyPr wrap="none">
            <a:spAutoFit/>
          </a:bodyPr>
          <a:lstStyle/>
          <a:p>
            <a:r>
              <a:rPr lang="en-US" altLang="zh-CN">
                <a:latin typeface="Calibri" panose="020F0502020204030204" pitchFamily="34" charset="0"/>
              </a:rPr>
              <a:t>Ốc </a:t>
            </a:r>
            <a:r>
              <a:rPr lang="zh-CN" altLang="en-US">
                <a:latin typeface="Calibri" panose="020F0502020204030204" pitchFamily="34" charset="0"/>
              </a:rPr>
              <a:t>②</a:t>
            </a:r>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图片 1"/>
          <p:cNvPicPr>
            <a:picLocks noChangeAspect="1"/>
          </p:cNvPicPr>
          <p:nvPr/>
        </p:nvPicPr>
        <p:blipFill>
          <a:blip r:embed="rId2"/>
          <a:srcRect l="32159" t="304" r="31477"/>
          <a:stretch>
            <a:fillRect/>
          </a:stretch>
        </p:blipFill>
        <p:spPr>
          <a:xfrm>
            <a:off x="582613" y="903288"/>
            <a:ext cx="3324225" cy="5129212"/>
          </a:xfrm>
          <a:prstGeom prst="rect">
            <a:avLst/>
          </a:prstGeom>
          <a:noFill/>
          <a:ln w="9525">
            <a:noFill/>
          </a:ln>
        </p:spPr>
      </p:pic>
      <p:sp>
        <p:nvSpPr>
          <p:cNvPr id="18434" name="文本框 2"/>
          <p:cNvSpPr txBox="1"/>
          <p:nvPr/>
        </p:nvSpPr>
        <p:spPr>
          <a:xfrm>
            <a:off x="5122863" y="1433513"/>
            <a:ext cx="1755140" cy="398780"/>
          </a:xfrm>
          <a:prstGeom prst="rect">
            <a:avLst/>
          </a:prstGeom>
          <a:noFill/>
          <a:ln w="9525">
            <a:noFill/>
          </a:ln>
        </p:spPr>
        <p:txBody>
          <a:bodyPr wrap="none">
            <a:spAutoFit/>
          </a:bodyPr>
          <a:lstStyle/>
          <a:p>
            <a:r>
              <a:rPr lang="en-US" altLang="zh-CN" sz="2000">
                <a:latin typeface="Calibri" panose="020F0502020204030204" pitchFamily="34" charset="0"/>
              </a:rPr>
              <a:t>Tốc độ cam sau</a:t>
            </a:r>
          </a:p>
        </p:txBody>
      </p:sp>
      <p:cxnSp>
        <p:nvCxnSpPr>
          <p:cNvPr id="18435" name="直接箭头连接符 4"/>
          <p:cNvCxnSpPr/>
          <p:nvPr/>
        </p:nvCxnSpPr>
        <p:spPr>
          <a:xfrm flipH="1" flipV="1">
            <a:off x="1974850" y="2784475"/>
            <a:ext cx="2057400" cy="2338388"/>
          </a:xfrm>
          <a:prstGeom prst="straightConnector1">
            <a:avLst/>
          </a:prstGeom>
          <a:ln w="28575" cap="flat" cmpd="sng">
            <a:solidFill>
              <a:srgbClr val="FF0000"/>
            </a:solidFill>
            <a:prstDash val="solid"/>
            <a:headEnd type="none" w="med" len="med"/>
            <a:tailEnd type="triangle" w="med" len="med"/>
          </a:ln>
        </p:spPr>
      </p:cxnSp>
      <p:sp>
        <p:nvSpPr>
          <p:cNvPr id="18436" name="文本框 6"/>
          <p:cNvSpPr txBox="1"/>
          <p:nvPr/>
        </p:nvSpPr>
        <p:spPr>
          <a:xfrm>
            <a:off x="4103688" y="5040313"/>
            <a:ext cx="710565" cy="368300"/>
          </a:xfrm>
          <a:prstGeom prst="rect">
            <a:avLst/>
          </a:prstGeom>
          <a:noFill/>
          <a:ln w="9525">
            <a:noFill/>
          </a:ln>
        </p:spPr>
        <p:txBody>
          <a:bodyPr wrap="none">
            <a:spAutoFit/>
          </a:bodyPr>
          <a:lstStyle/>
          <a:p>
            <a:r>
              <a:rPr lang="en-US" altLang="zh-CN">
                <a:latin typeface="Calibri" panose="020F0502020204030204" pitchFamily="34" charset="0"/>
              </a:rPr>
              <a:t>Ốc </a:t>
            </a:r>
            <a:r>
              <a:rPr lang="zh-CN" altLang="en-US">
                <a:latin typeface="Calibri" panose="020F0502020204030204" pitchFamily="34" charset="0"/>
              </a:rPr>
              <a:t>①</a:t>
            </a:r>
          </a:p>
        </p:txBody>
      </p:sp>
      <p:sp>
        <p:nvSpPr>
          <p:cNvPr id="8" name="文本框 7"/>
          <p:cNvSpPr txBox="1"/>
          <p:nvPr/>
        </p:nvSpPr>
        <p:spPr>
          <a:xfrm>
            <a:off x="4970463" y="2452688"/>
            <a:ext cx="4053840" cy="922020"/>
          </a:xfrm>
          <a:prstGeom prst="rect">
            <a:avLst/>
          </a:prstGeom>
          <a:noFill/>
        </p:spPr>
        <p:txBody>
          <a:bodyPr wrap="none" rtlCol="0">
            <a:spAutoFit/>
          </a:bodyPr>
          <a:lstStyle/>
          <a:p>
            <a:pPr marL="342900" marR="0" indent="-342900" defTabSz="914400" fontAlgn="auto">
              <a:spcBef>
                <a:spcPts val="0"/>
              </a:spcBef>
              <a:spcAft>
                <a:spcPts val="0"/>
              </a:spcAft>
              <a:buClrTx/>
              <a:buSzTx/>
              <a:buFont typeface="+mj-lt"/>
              <a:buAutoNum type="arabicPeriod"/>
              <a:defRPr/>
            </a:pPr>
            <a:r>
              <a:rPr kumimoji="0" lang="en-US" altLang="zh-CN" kern="1200" cap="none" spc="0" normalizeH="0" baseline="0" noProof="0" dirty="0" smtClean="0">
                <a:latin typeface="+mn-lt"/>
                <a:ea typeface="+mn-ea"/>
                <a:cs typeface="+mn-cs"/>
              </a:rPr>
              <a:t>mở ốc </a:t>
            </a:r>
            <a:r>
              <a:rPr kumimoji="0" lang="zh-CN" altLang="en-US" kern="1200" cap="none" spc="0" normalizeH="0" baseline="0" noProof="0" dirty="0" smtClean="0">
                <a:latin typeface="+mn-lt"/>
                <a:ea typeface="+mn-ea"/>
                <a:cs typeface="+mn-cs"/>
              </a:rPr>
              <a:t>①</a:t>
            </a:r>
            <a:endParaRPr kumimoji="0" lang="en-US" altLang="zh-CN" kern="1200" cap="none" spc="0" normalizeH="0" baseline="0" noProof="0" dirty="0" smtClean="0">
              <a:latin typeface="+mn-lt"/>
              <a:ea typeface="+mn-ea"/>
              <a:cs typeface="+mn-cs"/>
            </a:endParaRPr>
          </a:p>
          <a:p>
            <a:pPr marL="342900" marR="0" indent="-342900" defTabSz="914400" fontAlgn="auto">
              <a:spcBef>
                <a:spcPts val="0"/>
              </a:spcBef>
              <a:spcAft>
                <a:spcPts val="0"/>
              </a:spcAft>
              <a:buClrTx/>
              <a:buSzTx/>
              <a:buFont typeface="+mj-lt"/>
              <a:buAutoNum type="arabicPeriod"/>
              <a:defRPr/>
            </a:pPr>
            <a:r>
              <a:rPr kumimoji="0" lang="en-US" altLang="zh-CN" kern="1200" cap="none" spc="0" normalizeH="0" baseline="0" noProof="0" dirty="0">
                <a:latin typeface="+mn-lt"/>
                <a:ea typeface="+mn-ea"/>
                <a:cs typeface="+mn-cs"/>
              </a:rPr>
              <a:t>điều chỉnh dên đến vị trí theo nhu cầu</a:t>
            </a:r>
            <a:endParaRPr kumimoji="0" lang="zh-CN" altLang="en-US" kern="1200" cap="none" spc="0" normalizeH="0" baseline="0" noProof="0" dirty="0">
              <a:latin typeface="+mn-lt"/>
              <a:ea typeface="+mn-ea"/>
              <a:cs typeface="+mn-cs"/>
            </a:endParaRPr>
          </a:p>
          <a:p>
            <a:pPr marL="342900" marR="0" indent="-342900" defTabSz="914400" fontAlgn="auto">
              <a:spcBef>
                <a:spcPts val="0"/>
              </a:spcBef>
              <a:spcAft>
                <a:spcPts val="0"/>
              </a:spcAft>
              <a:buClrTx/>
              <a:buSzTx/>
              <a:buFont typeface="+mj-lt"/>
              <a:buAutoNum type="arabicPeriod" startAt="3"/>
              <a:defRPr/>
            </a:pPr>
            <a:r>
              <a:rPr kumimoji="0" lang="en-US" altLang="zh-CN" kern="1200" cap="none" spc="0" normalizeH="0" baseline="0" noProof="0" dirty="0" smtClean="0">
                <a:latin typeface="+mn-lt"/>
                <a:ea typeface="+mn-ea"/>
                <a:cs typeface="+mn-cs"/>
              </a:rPr>
              <a:t>vặn chặt ốc</a:t>
            </a:r>
            <a:r>
              <a:rPr kumimoji="0" lang="zh-CN" altLang="en-US" kern="1200" cap="none" spc="0" normalizeH="0" baseline="0" noProof="0" dirty="0" smtClean="0">
                <a:latin typeface="+mn-lt"/>
                <a:ea typeface="+mn-ea"/>
                <a:cs typeface="+mn-cs"/>
              </a:rPr>
              <a:t>①</a:t>
            </a:r>
            <a:endParaRPr kumimoji="0" lang="zh-CN" altLang="en-US" kern="1200" cap="none" spc="0" normalizeH="0" baseline="0" noProof="0" dirty="0">
              <a:latin typeface="+mn-lt"/>
              <a:ea typeface="+mn-ea"/>
              <a:cs typeface="+mn-cs"/>
            </a:endParaRPr>
          </a:p>
        </p:txBody>
      </p:sp>
      <p:cxnSp>
        <p:nvCxnSpPr>
          <p:cNvPr id="18438" name="直接箭头连接符 9"/>
          <p:cNvCxnSpPr/>
          <p:nvPr/>
        </p:nvCxnSpPr>
        <p:spPr>
          <a:xfrm>
            <a:off x="2151063" y="2125663"/>
            <a:ext cx="633412" cy="654050"/>
          </a:xfrm>
          <a:prstGeom prst="straightConnector1">
            <a:avLst/>
          </a:prstGeom>
          <a:ln w="76200" cap="flat" cmpd="sng">
            <a:solidFill>
              <a:srgbClr val="92D050"/>
            </a:solidFill>
            <a:prstDash val="solid"/>
            <a:headEnd type="triangle" w="med" len="med"/>
            <a:tailEnd type="triangle" w="med" len="med"/>
          </a:ln>
        </p:spPr>
      </p:cxnSp>
      <p:sp>
        <p:nvSpPr>
          <p:cNvPr id="18439" name="圆角矩形 10"/>
          <p:cNvSpPr/>
          <p:nvPr/>
        </p:nvSpPr>
        <p:spPr>
          <a:xfrm>
            <a:off x="2110105" y="1755775"/>
            <a:ext cx="694690" cy="363855"/>
          </a:xfrm>
          <a:prstGeom prst="roundRect">
            <a:avLst>
              <a:gd name="adj" fmla="val 16667"/>
            </a:avLst>
          </a:prstGeom>
          <a:solidFill>
            <a:srgbClr val="92D050"/>
          </a:solidFill>
          <a:ln w="9525" cap="flat" cmpd="sng">
            <a:solidFill>
              <a:schemeClr val="tx1"/>
            </a:solidFill>
            <a:prstDash val="solid"/>
            <a:headEnd type="none" w="med" len="med"/>
            <a:tailEnd type="none" w="med" len="med"/>
          </a:ln>
        </p:spPr>
        <p:txBody>
          <a:bodyPr anchor="ctr"/>
          <a:lstStyle/>
          <a:p>
            <a:pPr algn="ctr">
              <a:buFont typeface="Arial" panose="020B0604020202020204" pitchFamily="34" charset="0"/>
            </a:pPr>
            <a:r>
              <a:rPr lang="en-US" altLang="zh-CN" sz="1400" b="1">
                <a:latin typeface="Arial" panose="020B0604020202020204" pitchFamily="34" charset="0"/>
                <a:ea typeface="楷体_GB2312" pitchFamily="49" charset="-122"/>
              </a:rPr>
              <a:t>chậm</a:t>
            </a:r>
          </a:p>
        </p:txBody>
      </p:sp>
      <p:sp>
        <p:nvSpPr>
          <p:cNvPr id="18440" name="圆角矩形 11"/>
          <p:cNvSpPr/>
          <p:nvPr/>
        </p:nvSpPr>
        <p:spPr>
          <a:xfrm>
            <a:off x="2805430" y="2453005"/>
            <a:ext cx="815975" cy="363220"/>
          </a:xfrm>
          <a:prstGeom prst="roundRect">
            <a:avLst>
              <a:gd name="adj" fmla="val 16667"/>
            </a:avLst>
          </a:prstGeom>
          <a:solidFill>
            <a:srgbClr val="92D050"/>
          </a:solidFill>
          <a:ln w="9525" cap="flat" cmpd="sng">
            <a:solidFill>
              <a:schemeClr val="tx1"/>
            </a:solidFill>
            <a:prstDash val="solid"/>
            <a:headEnd type="none" w="med" len="med"/>
            <a:tailEnd type="none" w="med" len="med"/>
          </a:ln>
        </p:spPr>
        <p:txBody>
          <a:bodyPr anchor="ctr"/>
          <a:lstStyle/>
          <a:p>
            <a:pPr algn="ctr">
              <a:buFont typeface="Arial" panose="020B0604020202020204" pitchFamily="34" charset="0"/>
            </a:pPr>
            <a:r>
              <a:rPr lang="en-US" altLang="zh-CN" sz="1400" b="1">
                <a:latin typeface="Arial" panose="020B0604020202020204" pitchFamily="34" charset="0"/>
                <a:ea typeface="楷体_GB2312" pitchFamily="49" charset="-122"/>
              </a:rPr>
              <a:t>nhanh</a:t>
            </a:r>
          </a:p>
        </p:txBody>
      </p:sp>
    </p:spTree>
  </p:cSld>
  <p:clrMapOvr>
    <a:masterClrMapping/>
  </p:clrMapOvr>
  <p:transition>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图片 1"/>
          <p:cNvPicPr>
            <a:picLocks noChangeAspect="1"/>
          </p:cNvPicPr>
          <p:nvPr/>
        </p:nvPicPr>
        <p:blipFill>
          <a:blip r:embed="rId2"/>
          <a:srcRect l="39687" t="41251" r="39688" b="18750"/>
          <a:stretch>
            <a:fillRect/>
          </a:stretch>
        </p:blipFill>
        <p:spPr>
          <a:xfrm>
            <a:off x="752475" y="1525588"/>
            <a:ext cx="2133600" cy="3103562"/>
          </a:xfrm>
          <a:prstGeom prst="rect">
            <a:avLst/>
          </a:prstGeom>
          <a:noFill/>
          <a:ln w="9525">
            <a:noFill/>
          </a:ln>
        </p:spPr>
      </p:pic>
      <p:cxnSp>
        <p:nvCxnSpPr>
          <p:cNvPr id="4" name="直接箭头连接符 3"/>
          <p:cNvCxnSpPr/>
          <p:nvPr/>
        </p:nvCxnSpPr>
        <p:spPr>
          <a:xfrm flipH="1" flipV="1">
            <a:off x="2246313" y="3951288"/>
            <a:ext cx="838200" cy="12192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19460" idx="0"/>
          </p:cNvCxnSpPr>
          <p:nvPr/>
        </p:nvCxnSpPr>
        <p:spPr>
          <a:xfrm flipV="1">
            <a:off x="812800" y="2514600"/>
            <a:ext cx="685800" cy="28638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460" name="文本框 6"/>
          <p:cNvSpPr txBox="1"/>
          <p:nvPr/>
        </p:nvSpPr>
        <p:spPr>
          <a:xfrm>
            <a:off x="457200" y="5378450"/>
            <a:ext cx="710565" cy="368300"/>
          </a:xfrm>
          <a:prstGeom prst="rect">
            <a:avLst/>
          </a:prstGeom>
          <a:noFill/>
          <a:ln w="9525">
            <a:noFill/>
          </a:ln>
        </p:spPr>
        <p:txBody>
          <a:bodyPr wrap="none">
            <a:spAutoFit/>
          </a:bodyPr>
          <a:lstStyle/>
          <a:p>
            <a:r>
              <a:rPr lang="en-US" altLang="zh-CN">
                <a:latin typeface="Calibri" panose="020F0502020204030204" pitchFamily="34" charset="0"/>
              </a:rPr>
              <a:t>Ốc </a:t>
            </a:r>
            <a:r>
              <a:rPr lang="zh-CN" altLang="en-US">
                <a:latin typeface="Calibri" panose="020F0502020204030204" pitchFamily="34" charset="0"/>
              </a:rPr>
              <a:t>①</a:t>
            </a:r>
          </a:p>
        </p:txBody>
      </p:sp>
      <p:sp>
        <p:nvSpPr>
          <p:cNvPr id="19461" name="文本框 7"/>
          <p:cNvSpPr txBox="1"/>
          <p:nvPr/>
        </p:nvSpPr>
        <p:spPr>
          <a:xfrm>
            <a:off x="2667000" y="5170488"/>
            <a:ext cx="710565" cy="368300"/>
          </a:xfrm>
          <a:prstGeom prst="rect">
            <a:avLst/>
          </a:prstGeom>
          <a:noFill/>
          <a:ln w="9525">
            <a:noFill/>
          </a:ln>
        </p:spPr>
        <p:txBody>
          <a:bodyPr wrap="none">
            <a:spAutoFit/>
          </a:bodyPr>
          <a:lstStyle/>
          <a:p>
            <a:r>
              <a:rPr lang="en-US" altLang="zh-CN">
                <a:latin typeface="Calibri" panose="020F0502020204030204" pitchFamily="34" charset="0"/>
              </a:rPr>
              <a:t>Ốc </a:t>
            </a:r>
            <a:r>
              <a:rPr lang="zh-CN" altLang="en-US">
                <a:latin typeface="Calibri" panose="020F0502020204030204" pitchFamily="34" charset="0"/>
              </a:rPr>
              <a:t>②</a:t>
            </a:r>
          </a:p>
        </p:txBody>
      </p:sp>
      <p:sp>
        <p:nvSpPr>
          <p:cNvPr id="19462" name="文本框 8"/>
          <p:cNvSpPr txBox="1"/>
          <p:nvPr/>
        </p:nvSpPr>
        <p:spPr>
          <a:xfrm>
            <a:off x="4191000" y="2667000"/>
            <a:ext cx="4038600" cy="1476375"/>
          </a:xfrm>
          <a:prstGeom prst="rect">
            <a:avLst/>
          </a:prstGeom>
          <a:noFill/>
          <a:ln w="9525">
            <a:noFill/>
          </a:ln>
        </p:spPr>
        <p:txBody>
          <a:bodyPr>
            <a:spAutoFit/>
          </a:bodyPr>
          <a:lstStyle/>
          <a:p>
            <a:r>
              <a:rPr lang="zh-CN" altLang="en-US">
                <a:latin typeface="Calibri" panose="020F0502020204030204" pitchFamily="34" charset="0"/>
              </a:rPr>
              <a:t>       </a:t>
            </a:r>
            <a:r>
              <a:rPr lang="en-US" altLang="zh-CN">
                <a:latin typeface="Calibri" panose="020F0502020204030204" pitchFamily="34" charset="0"/>
              </a:rPr>
              <a:t>vị trí miếng đỡ kim dao động, để kim khi móc chỉ, mũi kim đụng nhẹ miếng đỡ kim </a:t>
            </a:r>
            <a:r>
              <a:rPr lang="zh-CN" altLang="en-US">
                <a:latin typeface="Calibri" panose="020F0502020204030204" pitchFamily="34" charset="0"/>
              </a:rPr>
              <a:t> </a:t>
            </a:r>
            <a:r>
              <a:rPr lang="en-US" altLang="zh-CN">
                <a:latin typeface="Calibri" panose="020F0502020204030204" pitchFamily="34" charset="0"/>
              </a:rPr>
              <a:t>. độ cao nên điều chỉnh sao cho không đụng vào miếng đỡ cố định. nới lỏng ốc </a:t>
            </a:r>
            <a:r>
              <a:rPr lang="zh-CN" altLang="en-US">
                <a:latin typeface="Calibri" panose="020F0502020204030204" pitchFamily="34" charset="0"/>
              </a:rPr>
              <a:t>①② </a:t>
            </a:r>
            <a:r>
              <a:rPr lang="en-US" altLang="zh-CN">
                <a:latin typeface="Calibri" panose="020F0502020204030204" pitchFamily="34" charset="0"/>
              </a:rPr>
              <a:t>để điều chỉnh</a:t>
            </a:r>
          </a:p>
        </p:txBody>
      </p:sp>
      <p:sp>
        <p:nvSpPr>
          <p:cNvPr id="3" name="圆角矩形 2"/>
          <p:cNvSpPr/>
          <p:nvPr/>
        </p:nvSpPr>
        <p:spPr bwMode="auto">
          <a:xfrm>
            <a:off x="4191000" y="1174115"/>
            <a:ext cx="3642995" cy="478155"/>
          </a:xfrm>
          <a:prstGeom prst="roundRect">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4.Vị trí miếng bảo vệ kim</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图片 3"/>
          <p:cNvPicPr>
            <a:picLocks noChangeAspect="1"/>
          </p:cNvPicPr>
          <p:nvPr/>
        </p:nvPicPr>
        <p:blipFill>
          <a:blip r:embed="rId2"/>
          <a:stretch>
            <a:fillRect/>
          </a:stretch>
        </p:blipFill>
        <p:spPr>
          <a:xfrm>
            <a:off x="228600" y="990600"/>
            <a:ext cx="3206750" cy="4967288"/>
          </a:xfrm>
          <a:prstGeom prst="rect">
            <a:avLst/>
          </a:prstGeom>
          <a:noFill/>
          <a:ln w="9525">
            <a:noFill/>
          </a:ln>
        </p:spPr>
      </p:pic>
      <p:sp>
        <p:nvSpPr>
          <p:cNvPr id="20482" name="文本框 4"/>
          <p:cNvSpPr txBox="1"/>
          <p:nvPr/>
        </p:nvSpPr>
        <p:spPr>
          <a:xfrm>
            <a:off x="4267200" y="2743200"/>
            <a:ext cx="4267200" cy="1198880"/>
          </a:xfrm>
          <a:prstGeom prst="rect">
            <a:avLst/>
          </a:prstGeom>
          <a:noFill/>
          <a:ln w="9525">
            <a:noFill/>
          </a:ln>
        </p:spPr>
        <p:txBody>
          <a:bodyPr>
            <a:spAutoFit/>
          </a:bodyPr>
          <a:lstStyle/>
          <a:p>
            <a:r>
              <a:rPr lang="en-US" altLang="zh-CN">
                <a:latin typeface="Calibri" panose="020F0502020204030204" pitchFamily="34" charset="0"/>
              </a:rPr>
              <a:t>Mối liên kết giữa miếng cố định và chuyển động như hình, cách kim khoảng 0.1 ~0.2mm. khi máy vận hình không được kẹp mạnh kim</a:t>
            </a:r>
          </a:p>
        </p:txBody>
      </p:sp>
      <p:cxnSp>
        <p:nvCxnSpPr>
          <p:cNvPr id="9" name="直接箭头连接符 8"/>
          <p:cNvCxnSpPr/>
          <p:nvPr/>
        </p:nvCxnSpPr>
        <p:spPr>
          <a:xfrm flipH="1" flipV="1">
            <a:off x="1676400" y="2209800"/>
            <a:ext cx="1524000" cy="39624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H="1">
            <a:off x="2971800" y="1371600"/>
            <a:ext cx="1143000" cy="2286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485" name="文本框 11"/>
          <p:cNvSpPr txBox="1"/>
          <p:nvPr/>
        </p:nvSpPr>
        <p:spPr>
          <a:xfrm>
            <a:off x="4233863" y="1116013"/>
            <a:ext cx="868680" cy="368300"/>
          </a:xfrm>
          <a:prstGeom prst="rect">
            <a:avLst/>
          </a:prstGeom>
          <a:noFill/>
          <a:ln w="9525">
            <a:noFill/>
          </a:ln>
        </p:spPr>
        <p:txBody>
          <a:bodyPr wrap="none">
            <a:spAutoFit/>
          </a:bodyPr>
          <a:lstStyle/>
          <a:p>
            <a:r>
              <a:rPr lang="en-US" altLang="zh-CN">
                <a:latin typeface="Calibri" panose="020F0502020204030204" pitchFamily="34" charset="0"/>
              </a:rPr>
              <a:t>cố định</a:t>
            </a:r>
          </a:p>
        </p:txBody>
      </p:sp>
      <p:sp>
        <p:nvSpPr>
          <p:cNvPr id="20486" name="文本框 12"/>
          <p:cNvSpPr txBox="1"/>
          <p:nvPr/>
        </p:nvSpPr>
        <p:spPr>
          <a:xfrm>
            <a:off x="3276600" y="6032500"/>
            <a:ext cx="1379220" cy="368300"/>
          </a:xfrm>
          <a:prstGeom prst="rect">
            <a:avLst/>
          </a:prstGeom>
          <a:noFill/>
          <a:ln w="9525">
            <a:noFill/>
          </a:ln>
        </p:spPr>
        <p:txBody>
          <a:bodyPr wrap="none">
            <a:spAutoFit/>
          </a:bodyPr>
          <a:lstStyle/>
          <a:p>
            <a:r>
              <a:rPr lang="en-US" altLang="zh-CN">
                <a:latin typeface="Calibri" panose="020F0502020204030204" pitchFamily="34" charset="0"/>
              </a:rPr>
              <a:t>chuyển động</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图片 1"/>
          <p:cNvPicPr>
            <a:picLocks noChangeAspect="1"/>
          </p:cNvPicPr>
          <p:nvPr>
            <p:custDataLst>
              <p:tags r:id="rId1"/>
            </p:custDataLst>
          </p:nvPr>
        </p:nvPicPr>
        <p:blipFill>
          <a:blip r:embed="rId5"/>
          <a:stretch>
            <a:fillRect/>
          </a:stretch>
        </p:blipFill>
        <p:spPr>
          <a:xfrm>
            <a:off x="408305" y="1649095"/>
            <a:ext cx="3810000" cy="2085975"/>
          </a:xfrm>
          <a:prstGeom prst="rect">
            <a:avLst/>
          </a:prstGeom>
          <a:noFill/>
          <a:ln w="9525">
            <a:noFill/>
          </a:ln>
        </p:spPr>
      </p:pic>
      <p:sp>
        <p:nvSpPr>
          <p:cNvPr id="21506" name="文本框 10"/>
          <p:cNvSpPr txBox="1"/>
          <p:nvPr/>
        </p:nvSpPr>
        <p:spPr>
          <a:xfrm>
            <a:off x="408305" y="3957320"/>
            <a:ext cx="3502025" cy="1753235"/>
          </a:xfrm>
          <a:prstGeom prst="rect">
            <a:avLst/>
          </a:prstGeom>
          <a:noFill/>
          <a:ln w="9525">
            <a:noFill/>
          </a:ln>
        </p:spPr>
        <p:txBody>
          <a:bodyPr wrap="square">
            <a:spAutoFit/>
          </a:bodyPr>
          <a:lstStyle/>
          <a:p>
            <a:r>
              <a:rPr lang="zh-CN" altLang="en-US">
                <a:latin typeface="Calibri" panose="020F0502020204030204" pitchFamily="34" charset="0"/>
              </a:rPr>
              <a:t>   </a:t>
            </a:r>
            <a:r>
              <a:rPr lang="en-US" altLang="zh-CN">
                <a:latin typeface="Calibri" panose="020F0502020204030204" pitchFamily="34" charset="0"/>
              </a:rPr>
              <a:t>Điều chỉnh lượng di chuyển trước sau của móc kim</a:t>
            </a:r>
            <a:r>
              <a:rPr lang="zh-CN" altLang="en-US">
                <a:latin typeface="Calibri" panose="020F0502020204030204" pitchFamily="34" charset="0"/>
              </a:rPr>
              <a:t> </a:t>
            </a:r>
            <a:r>
              <a:rPr lang="en-US" altLang="zh-CN">
                <a:latin typeface="Calibri" panose="020F0502020204030204" pitchFamily="34" charset="0"/>
              </a:rPr>
              <a:t>(như hình bên phải). Thông thường kích thước lớn nhất của B là 3.7mm, dùng cho tất cả cỡ kim</a:t>
            </a:r>
          </a:p>
          <a:p>
            <a:r>
              <a:rPr lang="zh-CN" altLang="en-US">
                <a:latin typeface="Calibri" panose="020F0502020204030204" pitchFamily="34" charset="0"/>
              </a:rPr>
              <a:t>  </a:t>
            </a:r>
          </a:p>
        </p:txBody>
      </p:sp>
      <p:sp>
        <p:nvSpPr>
          <p:cNvPr id="3" name="圆角矩形 2"/>
          <p:cNvSpPr/>
          <p:nvPr/>
        </p:nvSpPr>
        <p:spPr bwMode="auto">
          <a:xfrm>
            <a:off x="2527300" y="911860"/>
            <a:ext cx="4860290" cy="418465"/>
          </a:xfrm>
          <a:prstGeom prst="roundRect">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sz="2000" b="0" i="0"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Điều chỉnh kim và móc kim</a:t>
            </a:r>
          </a:p>
        </p:txBody>
      </p:sp>
      <p:pic>
        <p:nvPicPr>
          <p:cNvPr id="22529" name="图片 1"/>
          <p:cNvPicPr>
            <a:picLocks noChangeAspect="1"/>
          </p:cNvPicPr>
          <p:nvPr>
            <p:custDataLst>
              <p:tags r:id="rId2"/>
            </p:custDataLst>
          </p:nvPr>
        </p:nvPicPr>
        <p:blipFill>
          <a:blip r:embed="rId6" cstate="print"/>
          <a:stretch>
            <a:fillRect/>
          </a:stretch>
        </p:blipFill>
        <p:spPr>
          <a:xfrm>
            <a:off x="4984115" y="1330325"/>
            <a:ext cx="3464560" cy="2598420"/>
          </a:xfrm>
          <a:prstGeom prst="rect">
            <a:avLst/>
          </a:prstGeom>
          <a:noFill/>
          <a:ln w="9525">
            <a:noFill/>
          </a:ln>
        </p:spPr>
      </p:pic>
      <p:cxnSp>
        <p:nvCxnSpPr>
          <p:cNvPr id="2" name="直接箭头连接符 1"/>
          <p:cNvCxnSpPr/>
          <p:nvPr>
            <p:custDataLst>
              <p:tags r:id="rId3"/>
            </p:custDataLst>
          </p:nvPr>
        </p:nvCxnSpPr>
        <p:spPr>
          <a:xfrm>
            <a:off x="6936740" y="2493645"/>
            <a:ext cx="187960" cy="160464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531" name="文本框 3"/>
          <p:cNvSpPr txBox="1"/>
          <p:nvPr/>
        </p:nvSpPr>
        <p:spPr>
          <a:xfrm>
            <a:off x="5173980" y="4098290"/>
            <a:ext cx="3085465" cy="368300"/>
          </a:xfrm>
          <a:prstGeom prst="rect">
            <a:avLst/>
          </a:prstGeom>
          <a:noFill/>
          <a:ln w="9525">
            <a:noFill/>
          </a:ln>
        </p:spPr>
        <p:txBody>
          <a:bodyPr wrap="square">
            <a:spAutoFit/>
          </a:bodyPr>
          <a:lstStyle/>
          <a:p>
            <a:r>
              <a:rPr lang="en-US" altLang="zh-CN">
                <a:latin typeface="Calibri" panose="020F0502020204030204" pitchFamily="34" charset="0"/>
              </a:rPr>
              <a:t>ốc điều chỉnh (có ký hiệu)</a:t>
            </a:r>
            <a:endParaRPr lang="zh-CN" altLang="en-US">
              <a:latin typeface="Calibri" panose="020F0502020204030204" pitchFamily="34" charset="0"/>
            </a:endParaRPr>
          </a:p>
        </p:txBody>
      </p:sp>
      <p:sp>
        <p:nvSpPr>
          <p:cNvPr id="22532" name="文本框 4"/>
          <p:cNvSpPr txBox="1"/>
          <p:nvPr/>
        </p:nvSpPr>
        <p:spPr>
          <a:xfrm>
            <a:off x="4218305" y="4427220"/>
            <a:ext cx="4829810" cy="2030095"/>
          </a:xfrm>
          <a:prstGeom prst="rect">
            <a:avLst/>
          </a:prstGeom>
          <a:noFill/>
          <a:ln w="9525">
            <a:noFill/>
          </a:ln>
        </p:spPr>
        <p:txBody>
          <a:bodyPr wrap="square">
            <a:spAutoFit/>
          </a:bodyPr>
          <a:lstStyle/>
          <a:p>
            <a:pPr marL="342900" indent="-342900">
              <a:buFont typeface="Calibri" panose="020F0502020204030204" pitchFamily="34" charset="0"/>
              <a:buAutoNum type="arabicPeriod"/>
            </a:pPr>
            <a:r>
              <a:rPr lang="en-US" altLang="zh-CN">
                <a:latin typeface="Calibri" panose="020F0502020204030204" pitchFamily="34" charset="0"/>
              </a:rPr>
              <a:t>tháo miếng cao su trên nắp của dên móc chỉ </a:t>
            </a:r>
          </a:p>
          <a:p>
            <a:pPr marL="342900" indent="-342900">
              <a:buFont typeface="Calibri" panose="020F0502020204030204" pitchFamily="34" charset="0"/>
              <a:buAutoNum type="arabicPeriod"/>
            </a:pPr>
            <a:r>
              <a:rPr lang="en-US" altLang="zh-CN">
                <a:latin typeface="Calibri" panose="020F0502020204030204" pitchFamily="34" charset="0"/>
              </a:rPr>
              <a:t>dùng tay xoay pully </a:t>
            </a:r>
            <a:r>
              <a:rPr lang="zh-CN" altLang="en-US">
                <a:latin typeface="Calibri" panose="020F0502020204030204" pitchFamily="34" charset="0"/>
              </a:rPr>
              <a:t>用手转动上轮</a:t>
            </a:r>
            <a:endParaRPr lang="en-US" altLang="zh-CN">
              <a:latin typeface="Calibri" panose="020F0502020204030204" pitchFamily="34" charset="0"/>
            </a:endParaRPr>
          </a:p>
          <a:p>
            <a:pPr marL="342900" indent="-342900">
              <a:buFont typeface="Calibri" panose="020F0502020204030204" pitchFamily="34" charset="0"/>
              <a:buAutoNum type="arabicPeriod"/>
            </a:pPr>
            <a:r>
              <a:rPr lang="en-US" altLang="zh-CN">
                <a:latin typeface="Calibri" panose="020F0502020204030204" pitchFamily="34" charset="0"/>
              </a:rPr>
              <a:t>tháo ốc cố định và ốc gia cố, điều chỉnh con ốc có ký hiệu </a:t>
            </a:r>
          </a:p>
          <a:p>
            <a:pPr marL="342900" indent="-342900">
              <a:buFont typeface="Calibri" panose="020F0502020204030204" pitchFamily="34" charset="0"/>
              <a:buAutoNum type="arabicPeriod"/>
            </a:pPr>
            <a:r>
              <a:rPr lang="en-US" altLang="zh-CN">
                <a:latin typeface="Calibri" panose="020F0502020204030204" pitchFamily="34" charset="0"/>
              </a:rPr>
              <a:t>nếu xoay ký hiệu trên ốc theo chiều bên phải, thì kích thước B sẽ lớn và ngược lại</a:t>
            </a:r>
          </a:p>
          <a:p>
            <a:pPr marL="342900" indent="-342900">
              <a:buFont typeface="Calibri" panose="020F0502020204030204" pitchFamily="34" charset="0"/>
              <a:buAutoNum type="arabicPeriod"/>
            </a:pPr>
            <a:r>
              <a:rPr lang="en-US" altLang="zh-CN">
                <a:latin typeface="Calibri" panose="020F0502020204030204" pitchFamily="34" charset="0"/>
              </a:rPr>
              <a:t>vặn chặt ốc cố định và ốc gia cố </a:t>
            </a:r>
            <a:endParaRPr lang="zh-CN" altLang="en-US">
              <a:latin typeface="Calibri" panose="020F0502020204030204" pitchFamily="34" charset="0"/>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1"/>
          <p:cNvPicPr>
            <a:picLocks noChangeAspect="1"/>
          </p:cNvPicPr>
          <p:nvPr/>
        </p:nvPicPr>
        <p:blipFill>
          <a:blip r:embed="rId2"/>
          <a:srcRect l="12222" t="3951" r="20000" b="-3951"/>
          <a:stretch>
            <a:fillRect/>
          </a:stretch>
        </p:blipFill>
        <p:spPr>
          <a:xfrm>
            <a:off x="152400" y="1524000"/>
            <a:ext cx="4648200" cy="3857625"/>
          </a:xfrm>
          <a:prstGeom prst="rect">
            <a:avLst/>
          </a:prstGeom>
          <a:noFill/>
          <a:ln w="9525">
            <a:noFill/>
          </a:ln>
        </p:spPr>
      </p:pic>
      <p:cxnSp>
        <p:nvCxnSpPr>
          <p:cNvPr id="4" name="直接箭头连接符 3"/>
          <p:cNvCxnSpPr/>
          <p:nvPr/>
        </p:nvCxnSpPr>
        <p:spPr>
          <a:xfrm flipH="1" flipV="1">
            <a:off x="3581400" y="3657600"/>
            <a:ext cx="457200" cy="1828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H="1" flipV="1">
            <a:off x="2895600" y="3657600"/>
            <a:ext cx="1066800" cy="1828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556" name="文本框 6"/>
          <p:cNvSpPr txBox="1"/>
          <p:nvPr/>
        </p:nvSpPr>
        <p:spPr>
          <a:xfrm>
            <a:off x="3803650" y="5562600"/>
            <a:ext cx="400050" cy="368300"/>
          </a:xfrm>
          <a:prstGeom prst="rect">
            <a:avLst/>
          </a:prstGeom>
          <a:noFill/>
          <a:ln w="9525">
            <a:noFill/>
          </a:ln>
        </p:spPr>
        <p:txBody>
          <a:bodyPr wrap="none">
            <a:spAutoFit/>
          </a:bodyPr>
          <a:lstStyle/>
          <a:p>
            <a:r>
              <a:rPr lang="en-US" altLang="zh-CN">
                <a:latin typeface="Calibri" panose="020F0502020204030204" pitchFamily="34" charset="0"/>
              </a:rPr>
              <a:t>ốc</a:t>
            </a:r>
          </a:p>
        </p:txBody>
      </p:sp>
      <p:sp>
        <p:nvSpPr>
          <p:cNvPr id="23557" name="文本框 7"/>
          <p:cNvSpPr txBox="1"/>
          <p:nvPr/>
        </p:nvSpPr>
        <p:spPr>
          <a:xfrm>
            <a:off x="5334000" y="3048000"/>
            <a:ext cx="3429000" cy="645160"/>
          </a:xfrm>
          <a:prstGeom prst="rect">
            <a:avLst/>
          </a:prstGeom>
          <a:noFill/>
          <a:ln w="9525">
            <a:noFill/>
          </a:ln>
        </p:spPr>
        <p:txBody>
          <a:bodyPr>
            <a:spAutoFit/>
          </a:bodyPr>
          <a:lstStyle/>
          <a:p>
            <a:r>
              <a:rPr lang="en-US" altLang="zh-CN">
                <a:latin typeface="Calibri" panose="020F0502020204030204" pitchFamily="34" charset="0"/>
              </a:rPr>
              <a:t>nới lỏng ốc để điều chỉnh vị trí cử cuốn</a:t>
            </a:r>
          </a:p>
        </p:txBody>
      </p:sp>
      <p:sp>
        <p:nvSpPr>
          <p:cNvPr id="3" name="圆角矩形 2"/>
          <p:cNvSpPr/>
          <p:nvPr/>
        </p:nvSpPr>
        <p:spPr bwMode="auto">
          <a:xfrm>
            <a:off x="5455227" y="1132609"/>
            <a:ext cx="2286000" cy="391391"/>
          </a:xfrm>
          <a:prstGeom prst="roundRect">
            <a:avLst/>
          </a:prstGeom>
          <a:solidFill>
            <a:srgbClr val="92D05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rtlCol="0" anchor="ctr" anchorCtr="0" compatLnSpc="1"/>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rPr>
              <a:t>6.lắp cử cuốn</a:t>
            </a:r>
            <a:endParaRPr kumimoji="0" lang="zh-CN" altLang="en-US" sz="2000" b="0" i="0" u="none" strike="noStrike" kern="1200" cap="none" spc="0" normalizeH="0" baseline="0" noProof="0" dirty="0">
              <a:ln>
                <a:noFill/>
              </a:ln>
              <a:solidFill>
                <a:schemeClr val="tx1"/>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285,&quot;width&quot;:6000}"/>
</p:tagLst>
</file>

<file path=ppt/tags/tag2.xml><?xml version="1.0" encoding="utf-8"?>
<p:tagLst xmlns:a="http://schemas.openxmlformats.org/drawingml/2006/main" xmlns:r="http://schemas.openxmlformats.org/officeDocument/2006/relationships" xmlns:p="http://schemas.openxmlformats.org/presentationml/2006/main">
  <p:tag name="REFSHAPE" val="444991396"/>
  <p:tag name="KSO_WM_UNIT_PLACING_PICTURE_USER_VIEWPORT" val="{&quot;height&quot;:5520,&quot;width&quot;:7360}"/>
</p:tagLst>
</file>

<file path=ppt/tags/tag3.xml><?xml version="1.0" encoding="utf-8"?>
<p:tagLst xmlns:a="http://schemas.openxmlformats.org/drawingml/2006/main" xmlns:r="http://schemas.openxmlformats.org/officeDocument/2006/relationships" xmlns:p="http://schemas.openxmlformats.org/presentationml/2006/main">
  <p:tag name="REFSHAPE" val="444991668"/>
</p:tagLst>
</file>

<file path=ppt/theme/theme1.xml><?xml version="1.0" encoding="utf-8"?>
<a:theme xmlns:a="http://schemas.openxmlformats.org/drawingml/2006/main" name="主题1">
  <a:themeElements>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1" i="0" u="none" strike="noStrike" cap="none" normalizeH="0" baseline="0" smtClean="0">
            <a:ln>
              <a:noFill/>
            </a:ln>
            <a:solidFill>
              <a:schemeClr val="tx1"/>
            </a:solidFill>
            <a:effectLst/>
            <a:latin typeface="Arial" panose="020B0604020202020204" pitchFamily="34" charset="0"/>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sz="1800" b="1" i="0" u="none" strike="noStrike" cap="none" normalizeH="0" baseline="0" smtClean="0">
            <a:ln>
              <a:noFill/>
            </a:ln>
            <a:solidFill>
              <a:schemeClr val="tx1"/>
            </a:solidFill>
            <a:effectLst/>
            <a:latin typeface="Arial" panose="020B0604020202020204" pitchFamily="34" charset="0"/>
            <a:ea typeface="楷体_GB2312" pitchFamily="49" charset="-122"/>
          </a:defRPr>
        </a:defPPr>
      </a:lstStyle>
    </a:lnDef>
  </a:objectDefaults>
  <a:extraClrSchemeLst>
    <a:extraClrScheme>
      <a:clrScheme name="11_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0</TotalTime>
  <Words>1094</Words>
  <Application>WPS 演示</Application>
  <PresentationFormat>On-screen Show (4:3)</PresentationFormat>
  <Paragraphs>95</Paragraphs>
  <Slides>18</Slides>
  <Notes>1</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18</vt:i4>
      </vt:variant>
    </vt:vector>
  </HeadingPairs>
  <TitlesOfParts>
    <vt:vector size="19" baseType="lpstr">
      <vt:lpstr>主题1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dc:creator>
  <cp:lastModifiedBy>long</cp:lastModifiedBy>
  <cp:revision>34</cp:revision>
  <dcterms:created xsi:type="dcterms:W3CDTF">2014-10-27T23:59:00Z</dcterms:created>
  <dcterms:modified xsi:type="dcterms:W3CDTF">2022-09-20T03:40:34Z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