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3"/>
    <p:sldId id="280" r:id="rId4"/>
    <p:sldId id="281" r:id="rId5"/>
    <p:sldId id="282" r:id="rId6"/>
    <p:sldId id="283" r:id="rId7"/>
    <p:sldId id="285" r:id="rId8"/>
    <p:sldId id="286" r:id="rId9"/>
    <p:sldId id="287" r:id="rId10"/>
    <p:sldId id="288" r:id="rId11"/>
    <p:sldId id="289" r:id="rId12"/>
    <p:sldId id="291" r:id="rId13"/>
    <p:sldId id="292" r:id="rId14"/>
    <p:sldId id="322" r:id="rId15"/>
    <p:sldId id="323" r:id="rId16"/>
    <p:sldId id="324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</p:sldIdLst>
  <p:sldSz cx="9144000" cy="5715000" type="screen16x10"/>
  <p:notesSz cx="9144000" cy="571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96" y="-66"/>
      </p:cViewPr>
      <p:guideLst>
        <p:guide orient="horz" pos="2827"/>
        <p:guide pos="21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1792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1792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24438" y="446484"/>
            <a:ext cx="2143125" cy="120550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1718965"/>
            <a:ext cx="9753600" cy="14064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392661"/>
            <a:ext cx="5283200" cy="179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3392661"/>
            <a:ext cx="5283200" cy="179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714999"/>
          </a:xfrm>
          <a:custGeom>
            <a:avLst/>
            <a:gdLst/>
            <a:ahLst/>
            <a:cxnLst/>
            <a:rect l="l" t="t" r="r" b="b"/>
            <a:pathLst>
              <a:path w="9144000" h="5714999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83996" y="0"/>
            <a:ext cx="8459978" cy="107950"/>
          </a:xfrm>
          <a:custGeom>
            <a:avLst/>
            <a:gdLst/>
            <a:ahLst/>
            <a:cxnLst/>
            <a:rect l="l" t="t" r="r" b="b"/>
            <a:pathLst>
              <a:path w="8459978" h="107950">
                <a:moveTo>
                  <a:pt x="0" y="107999"/>
                </a:moveTo>
                <a:lnTo>
                  <a:pt x="8459978" y="107999"/>
                </a:lnTo>
                <a:lnTo>
                  <a:pt x="8459978" y="49"/>
                </a:lnTo>
                <a:lnTo>
                  <a:pt x="0" y="49"/>
                </a:lnTo>
                <a:lnTo>
                  <a:pt x="0" y="107999"/>
                </a:lnTo>
              </a:path>
            </a:pathLst>
          </a:custGeom>
          <a:solidFill>
            <a:srgbClr val="00A7E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860918" y="270027"/>
            <a:ext cx="1079995" cy="129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92874" y="5286387"/>
            <a:ext cx="8358187" cy="1587"/>
          </a:xfrm>
          <a:custGeom>
            <a:avLst/>
            <a:gdLst/>
            <a:ahLst/>
            <a:cxnLst/>
            <a:rect l="l" t="t" r="r" b="b"/>
            <a:pathLst>
              <a:path w="8358187" h="1587">
                <a:moveTo>
                  <a:pt x="0" y="0"/>
                </a:moveTo>
                <a:lnTo>
                  <a:pt x="8358187" y="1587"/>
                </a:lnTo>
              </a:path>
            </a:pathLst>
          </a:custGeom>
          <a:ln w="9525">
            <a:solidFill>
              <a:srgbClr val="9999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771650"/>
            <a:ext cx="7772400" cy="120014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0400"/>
            <a:ext cx="6400799" cy="14287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35255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35255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714999"/>
          </a:xfrm>
          <a:custGeom>
            <a:avLst/>
            <a:gdLst/>
            <a:ahLst/>
            <a:cxnLst/>
            <a:rect l="l" t="t" r="r" b="b"/>
            <a:pathLst>
              <a:path w="9144000" h="5714999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83996" y="0"/>
            <a:ext cx="8459978" cy="107950"/>
          </a:xfrm>
          <a:custGeom>
            <a:avLst/>
            <a:gdLst/>
            <a:ahLst/>
            <a:cxnLst/>
            <a:rect l="l" t="t" r="r" b="b"/>
            <a:pathLst>
              <a:path w="8459978" h="107950">
                <a:moveTo>
                  <a:pt x="0" y="107999"/>
                </a:moveTo>
                <a:lnTo>
                  <a:pt x="8459978" y="107999"/>
                </a:lnTo>
                <a:lnTo>
                  <a:pt x="8459978" y="49"/>
                </a:lnTo>
                <a:lnTo>
                  <a:pt x="0" y="49"/>
                </a:lnTo>
                <a:lnTo>
                  <a:pt x="0" y="107999"/>
                </a:lnTo>
              </a:path>
            </a:pathLst>
          </a:custGeom>
          <a:solidFill>
            <a:srgbClr val="00A7E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860918" y="270027"/>
            <a:ext cx="1079995" cy="129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92874" y="5286387"/>
            <a:ext cx="8358187" cy="1587"/>
          </a:xfrm>
          <a:custGeom>
            <a:avLst/>
            <a:gdLst/>
            <a:ahLst/>
            <a:cxnLst/>
            <a:rect l="l" t="t" r="r" b="b"/>
            <a:pathLst>
              <a:path w="8358187" h="1587">
                <a:moveTo>
                  <a:pt x="0" y="0"/>
                </a:moveTo>
                <a:lnTo>
                  <a:pt x="8358187" y="1587"/>
                </a:lnTo>
              </a:path>
            </a:pathLst>
          </a:custGeom>
          <a:ln w="9525">
            <a:solidFill>
              <a:srgbClr val="9999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35255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714999"/>
          </a:xfrm>
          <a:custGeom>
            <a:avLst/>
            <a:gdLst/>
            <a:ahLst/>
            <a:cxnLst/>
            <a:rect l="l" t="t" r="r" b="b"/>
            <a:pathLst>
              <a:path w="9144000" h="5714999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83996" y="0"/>
            <a:ext cx="8459978" cy="107950"/>
          </a:xfrm>
          <a:custGeom>
            <a:avLst/>
            <a:gdLst/>
            <a:ahLst/>
            <a:cxnLst/>
            <a:rect l="l" t="t" r="r" b="b"/>
            <a:pathLst>
              <a:path w="8459978" h="107950">
                <a:moveTo>
                  <a:pt x="0" y="107999"/>
                </a:moveTo>
                <a:lnTo>
                  <a:pt x="8459978" y="107999"/>
                </a:lnTo>
                <a:lnTo>
                  <a:pt x="8459978" y="49"/>
                </a:lnTo>
                <a:lnTo>
                  <a:pt x="0" y="49"/>
                </a:lnTo>
                <a:lnTo>
                  <a:pt x="0" y="107999"/>
                </a:lnTo>
              </a:path>
            </a:pathLst>
          </a:custGeom>
          <a:solidFill>
            <a:srgbClr val="00A7E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860918" y="270027"/>
            <a:ext cx="1079995" cy="129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92874" y="5286387"/>
            <a:ext cx="8358187" cy="1587"/>
          </a:xfrm>
          <a:custGeom>
            <a:avLst/>
            <a:gdLst/>
            <a:ahLst/>
            <a:cxnLst/>
            <a:rect l="l" t="t" r="r" b="b"/>
            <a:pathLst>
              <a:path w="8358187" h="1587">
                <a:moveTo>
                  <a:pt x="0" y="0"/>
                </a:moveTo>
                <a:lnTo>
                  <a:pt x="8358187" y="1587"/>
                </a:lnTo>
              </a:path>
            </a:pathLst>
          </a:custGeom>
          <a:ln w="9525">
            <a:solidFill>
              <a:srgbClr val="9999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35255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714999"/>
          </a:xfrm>
          <a:custGeom>
            <a:avLst/>
            <a:gdLst/>
            <a:ahLst/>
            <a:cxnLst/>
            <a:rect l="l" t="t" r="r" b="b"/>
            <a:pathLst>
              <a:path w="9144000" h="5714999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83996" y="0"/>
            <a:ext cx="8459978" cy="107950"/>
          </a:xfrm>
          <a:custGeom>
            <a:avLst/>
            <a:gdLst/>
            <a:ahLst/>
            <a:cxnLst/>
            <a:rect l="l" t="t" r="r" b="b"/>
            <a:pathLst>
              <a:path w="8459978" h="107950">
                <a:moveTo>
                  <a:pt x="0" y="107999"/>
                </a:moveTo>
                <a:lnTo>
                  <a:pt x="8459978" y="107999"/>
                </a:lnTo>
                <a:lnTo>
                  <a:pt x="8459978" y="49"/>
                </a:lnTo>
                <a:lnTo>
                  <a:pt x="0" y="49"/>
                </a:lnTo>
                <a:lnTo>
                  <a:pt x="0" y="107999"/>
                </a:lnTo>
              </a:path>
            </a:pathLst>
          </a:custGeom>
          <a:solidFill>
            <a:srgbClr val="00A7E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860918" y="270027"/>
            <a:ext cx="1079995" cy="129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bk object 19"/>
          <p:cNvSpPr/>
          <p:nvPr/>
        </p:nvSpPr>
        <p:spPr>
          <a:xfrm>
            <a:off x="392874" y="5286387"/>
            <a:ext cx="8358187" cy="1587"/>
          </a:xfrm>
          <a:custGeom>
            <a:avLst/>
            <a:gdLst/>
            <a:ahLst/>
            <a:cxnLst/>
            <a:rect l="l" t="t" r="r" b="b"/>
            <a:pathLst>
              <a:path w="8358187" h="1587">
                <a:moveTo>
                  <a:pt x="0" y="0"/>
                </a:moveTo>
                <a:lnTo>
                  <a:pt x="8358187" y="1587"/>
                </a:lnTo>
              </a:path>
            </a:pathLst>
          </a:custGeom>
          <a:ln w="9525">
            <a:solidFill>
              <a:srgbClr val="9999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35255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714999"/>
          </a:xfrm>
          <a:custGeom>
            <a:avLst/>
            <a:gdLst/>
            <a:ahLst/>
            <a:cxnLst/>
            <a:rect l="l" t="t" r="r" b="b"/>
            <a:pathLst>
              <a:path w="9144000" h="5714999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bk object 17"/>
          <p:cNvSpPr/>
          <p:nvPr/>
        </p:nvSpPr>
        <p:spPr>
          <a:xfrm>
            <a:off x="683996" y="0"/>
            <a:ext cx="8459978" cy="107950"/>
          </a:xfrm>
          <a:custGeom>
            <a:avLst/>
            <a:gdLst/>
            <a:ahLst/>
            <a:cxnLst/>
            <a:rect l="l" t="t" r="r" b="b"/>
            <a:pathLst>
              <a:path w="8459978" h="107950">
                <a:moveTo>
                  <a:pt x="0" y="107999"/>
                </a:moveTo>
                <a:lnTo>
                  <a:pt x="8459978" y="107999"/>
                </a:lnTo>
                <a:lnTo>
                  <a:pt x="8459978" y="49"/>
                </a:lnTo>
                <a:lnTo>
                  <a:pt x="0" y="49"/>
                </a:lnTo>
                <a:lnTo>
                  <a:pt x="0" y="107999"/>
                </a:lnTo>
              </a:path>
            </a:pathLst>
          </a:custGeom>
          <a:solidFill>
            <a:srgbClr val="00A7E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bk object 18"/>
          <p:cNvSpPr/>
          <p:nvPr/>
        </p:nvSpPr>
        <p:spPr>
          <a:xfrm>
            <a:off x="7860918" y="270027"/>
            <a:ext cx="1079995" cy="1296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540" y="143382"/>
            <a:ext cx="7906918" cy="232600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0304" y="1136777"/>
            <a:ext cx="8343391" cy="12173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32046" y="5420766"/>
            <a:ext cx="1659382" cy="180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16458" y="5420766"/>
            <a:ext cx="866648" cy="180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14538" y="5419242"/>
            <a:ext cx="558946" cy="2255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35255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0.png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7.jpeg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png"/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7.jpeg"/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4.png"/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0680" y="4001770"/>
            <a:ext cx="7387590" cy="7086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575"/>
              </a:lnSpc>
            </a:pPr>
            <a:r>
              <a:rPr lang="en-US" sz="4000" b="1" spc="20" dirty="0" smtClean="0">
                <a:solidFill>
                  <a:srgbClr val="3992DF"/>
                </a:solidFill>
                <a:latin typeface="Cambria" panose="02040503050406030204" charset="0"/>
                <a:cs typeface="Cambria" panose="02040503050406030204" charset="0"/>
              </a:rPr>
              <a:t>HƯỚNG DẪN SỬ DỤNG C3</a:t>
            </a:r>
            <a:endParaRPr lang="en-US" sz="4000" b="1" spc="20" dirty="0" smtClean="0">
              <a:solidFill>
                <a:srgbClr val="3992DF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87801" y="872489"/>
            <a:ext cx="3299841" cy="287273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5255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874" y="5286387"/>
            <a:ext cx="8358187" cy="1587"/>
          </a:xfrm>
          <a:custGeom>
            <a:avLst/>
            <a:gdLst/>
            <a:ahLst/>
            <a:cxnLst/>
            <a:rect l="l" t="t" r="r" b="b"/>
            <a:pathLst>
              <a:path w="8358187" h="1587">
                <a:moveTo>
                  <a:pt x="0" y="0"/>
                </a:moveTo>
                <a:lnTo>
                  <a:pt x="8358187" y="1587"/>
                </a:lnTo>
              </a:path>
            </a:pathLst>
          </a:custGeom>
          <a:ln w="9525">
            <a:solidFill>
              <a:srgbClr val="9999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6412991" y="1469136"/>
            <a:ext cx="569976" cy="6888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84835" y="314325"/>
            <a:ext cx="6786880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40"/>
              </a:lnSpc>
            </a:pPr>
            <a:r>
              <a:rPr lang="en-US" sz="2400" b="1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CHẾ ĐỘ MẮT DÒ AN TOÀN TẠI CHÂN VỊT</a:t>
            </a:r>
            <a:endParaRPr lang="en-US" sz="2400" b="1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965835" y="2594610"/>
          <a:ext cx="5721985" cy="1701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4545"/>
                <a:gridCol w="1234440"/>
                <a:gridCol w="1476375"/>
                <a:gridCol w="2206625"/>
              </a:tblGrid>
              <a:tr h="580008"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lang="en-US" sz="1600" spc="20" dirty="0" smtClean="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Tham số</a:t>
                      </a:r>
                      <a:endParaRPr lang="en-US" sz="1600" spc="20" dirty="0" smtClean="0">
                        <a:solidFill>
                          <a:schemeClr val="bg1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</a:pPr>
                      <a:r>
                        <a:rPr lang="en-US" sz="1600" spc="25" dirty="0" smtClean="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Phạm vi tốc độ</a:t>
                      </a:r>
                      <a:endParaRPr lang="en-US" sz="1600" spc="25" dirty="0" smtClean="0">
                        <a:solidFill>
                          <a:schemeClr val="bg1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lang="en-US" sz="1600" spc="25" dirty="0" smtClean="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tốc độ xuất xưởng</a:t>
                      </a:r>
                      <a:endParaRPr lang="en-US" sz="1600" spc="25" dirty="0" smtClean="0">
                        <a:solidFill>
                          <a:schemeClr val="bg1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lang="en-US" sz="1600" spc="25" dirty="0" smtClean="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nội dung tham số</a:t>
                      </a:r>
                      <a:endParaRPr lang="en-US" sz="1600" spc="25" dirty="0" smtClean="0">
                        <a:solidFill>
                          <a:schemeClr val="bg1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79247"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P57</a:t>
                      </a:r>
                      <a:endParaRPr sz="1400" dirty="0" smtClean="0">
                        <a:solidFill>
                          <a:schemeClr val="bg1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r>
                        <a:rPr sz="1400" spc="-5" dirty="0" smtClean="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sz="1400" spc="0" dirty="0" smtClean="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—</a:t>
                      </a:r>
                      <a:r>
                        <a:rPr sz="1400" spc="20" dirty="0" smtClean="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sz="1400" spc="0" dirty="0" smtClean="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</a:t>
                      </a:r>
                      <a:endParaRPr sz="1400" spc="0" dirty="0" smtClean="0">
                        <a:solidFill>
                          <a:schemeClr val="bg1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</a:t>
                      </a:r>
                      <a:endParaRPr sz="1400" dirty="0" smtClean="0">
                        <a:solidFill>
                          <a:schemeClr val="bg1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5" marR="219710" indent="176530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0: tắt</a:t>
                      </a:r>
                      <a:endParaRPr lang="en-US" sz="1400">
                        <a:solidFill>
                          <a:schemeClr val="bg1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  <a:p>
                      <a:pPr marL="224155" marR="219710" indent="176530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1: mở</a:t>
                      </a:r>
                      <a:endParaRPr lang="en-US" sz="1400">
                        <a:solidFill>
                          <a:schemeClr val="bg1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</a:pPr>
                      <a:r>
                        <a:rPr sz="1400" spc="-5" dirty="0" smtClean="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P75</a:t>
                      </a:r>
                      <a:endParaRPr sz="1400" spc="-5" dirty="0" smtClean="0">
                        <a:solidFill>
                          <a:schemeClr val="bg1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r>
                        <a:rPr sz="1400" spc="-5" dirty="0" smtClean="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sz="1400" spc="0" dirty="0" smtClean="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—</a:t>
                      </a:r>
                      <a:r>
                        <a:rPr sz="1400" spc="15" dirty="0" smtClean="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sz="1400" spc="0" dirty="0" smtClean="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</a:t>
                      </a:r>
                      <a:endParaRPr sz="1400" spc="0" dirty="0" smtClean="0">
                        <a:solidFill>
                          <a:schemeClr val="bg1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</a:t>
                      </a:r>
                      <a:endParaRPr sz="1400" dirty="0" smtClean="0">
                        <a:solidFill>
                          <a:schemeClr val="bg1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4155" marR="219710" indent="176530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  <a:sym typeface="+mn-ea"/>
                        </a:rPr>
                        <a:t>0: tắt</a:t>
                      </a:r>
                      <a:endParaRPr lang="en-US" sz="1400">
                        <a:solidFill>
                          <a:schemeClr val="bg1"/>
                        </a:solidFill>
                        <a:latin typeface="Cambria" panose="02040503050406030204" charset="0"/>
                        <a:cs typeface="Cambria" panose="02040503050406030204" charset="0"/>
                        <a:sym typeface="+mn-ea"/>
                      </a:endParaRPr>
                    </a:p>
                    <a:p>
                      <a:pPr marL="224155" marR="219710" indent="176530">
                        <a:lnSpc>
                          <a:spcPct val="100000"/>
                        </a:lnSpc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  <a:sym typeface="+mn-ea"/>
                        </a:rPr>
                        <a:t>1: mở</a:t>
                      </a:r>
                      <a:endParaRPr sz="1400" dirty="0" smtClean="0">
                        <a:solidFill>
                          <a:schemeClr val="bg1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8" name="object 13"/>
          <p:cNvSpPr txBox="1"/>
          <p:nvPr/>
        </p:nvSpPr>
        <p:spPr>
          <a:xfrm>
            <a:off x="584835" y="744855"/>
            <a:ext cx="6696710" cy="1046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1) Nhấn cùng lúc phím P và “chân vịt”, vào tham số P57 để tắt mởc năng.</a:t>
            </a:r>
            <a:endParaRPr lang="en-US">
              <a:solidFill>
                <a:schemeClr val="bg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12700"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2)Nhấn đồng thời P và “ dấu cộng”,  sử dụng tham số</a:t>
            </a:r>
            <a:endParaRPr lang="en-US">
              <a:solidFill>
                <a:schemeClr val="bg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12700">
              <a:lnSpc>
                <a:spcPct val="100000"/>
              </a:lnSpc>
            </a:pPr>
            <a:r>
              <a:rPr lang="en-US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nhập mật khẩu 111, vào P75, cài đặt chức năng của mắt dò</a:t>
            </a:r>
            <a:endParaRPr lang="en-US" spc="0" dirty="0" smtClean="0">
              <a:solidFill>
                <a:schemeClr val="bg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9" name="object 17"/>
          <p:cNvSpPr/>
          <p:nvPr/>
        </p:nvSpPr>
        <p:spPr>
          <a:xfrm>
            <a:off x="6816090" y="1221740"/>
            <a:ext cx="266700" cy="247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p/>
        </p:txBody>
      </p:sp>
      <p:sp>
        <p:nvSpPr>
          <p:cNvPr id="40" name="object 15"/>
          <p:cNvSpPr/>
          <p:nvPr/>
        </p:nvSpPr>
        <p:spPr>
          <a:xfrm>
            <a:off x="5820410" y="1231328"/>
            <a:ext cx="247650" cy="239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p/>
        </p:txBody>
      </p:sp>
      <p:sp>
        <p:nvSpPr>
          <p:cNvPr id="41" name="object 16"/>
          <p:cNvSpPr/>
          <p:nvPr/>
        </p:nvSpPr>
        <p:spPr>
          <a:xfrm>
            <a:off x="6290309" y="1221740"/>
            <a:ext cx="247650" cy="247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874" y="5286387"/>
            <a:ext cx="8358187" cy="1587"/>
          </a:xfrm>
          <a:custGeom>
            <a:avLst/>
            <a:gdLst/>
            <a:ahLst/>
            <a:cxnLst/>
            <a:rect l="l" t="t" r="r" b="b"/>
            <a:pathLst>
              <a:path w="8358187" h="1587">
                <a:moveTo>
                  <a:pt x="0" y="0"/>
                </a:moveTo>
                <a:lnTo>
                  <a:pt x="8358187" y="1587"/>
                </a:lnTo>
              </a:path>
            </a:pathLst>
          </a:custGeom>
          <a:ln w="9525">
            <a:solidFill>
              <a:srgbClr val="9999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11175" y="231140"/>
            <a:ext cx="6336665" cy="801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2390">
              <a:lnSpc>
                <a:spcPct val="100000"/>
              </a:lnSpc>
            </a:pPr>
            <a:r>
              <a:rPr lang="en-US" sz="2800" b="1" spc="10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TỰ ĐỘNG ĐIỀU CHỈNH MẮT DÒ</a:t>
            </a:r>
            <a:endParaRPr lang="en-US" sz="2800" b="1" spc="10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037259" y="2059051"/>
          <a:ext cx="6264732" cy="1512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2500"/>
                <a:gridCol w="2313051"/>
                <a:gridCol w="791464"/>
                <a:gridCol w="2307717"/>
              </a:tblGrid>
              <a:tr h="504063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</a:pPr>
                      <a:r>
                        <a:rPr lang="en-US" sz="1600" spc="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Mã lỗi</a:t>
                      </a:r>
                      <a:endParaRPr lang="en-US" sz="1600" spc="2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en-US" sz="1600" spc="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Nguyên nhân</a:t>
                      </a:r>
                      <a:endParaRPr lang="en-US" sz="1600" spc="2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</a:pPr>
                      <a:r>
                        <a:rPr lang="en-US" sz="1600" spc="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Mã lỗi</a:t>
                      </a:r>
                      <a:endParaRPr lang="en-US" sz="1600" spc="2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en-US" sz="1600" spc="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Nguyên nhân</a:t>
                      </a:r>
                      <a:endParaRPr lang="en-US" sz="1600" spc="2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04063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spc="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Er1</a:t>
                      </a:r>
                      <a:endParaRPr sz="1600" spc="2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5940">
                        <a:lnSpc>
                          <a:spcPct val="100000"/>
                        </a:lnSpc>
                      </a:pPr>
                      <a:r>
                        <a:rPr lang="en-US" sz="1600" spc="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  <a:sym typeface="+mn-ea"/>
                        </a:rPr>
                        <a:t>Báo lỗi điều chỉnh mắt dò trước không thành công</a:t>
                      </a:r>
                      <a:endParaRPr lang="en-US" sz="1600" spc="2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  <a:sym typeface="+mn-e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Er3</a:t>
                      </a:r>
                      <a:endParaRPr sz="1600" spc="2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</a:pPr>
                      <a:r>
                        <a:rPr lang="en-US" sz="1600" spc="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  <a:sym typeface="+mn-ea"/>
                        </a:rPr>
                        <a:t>Báo lỗi điều chỉnh mắt dò chống cắt vải không thành công</a:t>
                      </a:r>
                      <a:endParaRPr lang="en-US" sz="1600" spc="2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  <a:sym typeface="+mn-e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04063"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sz="1600" spc="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Er2</a:t>
                      </a:r>
                      <a:endParaRPr sz="1600" spc="2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5940">
                        <a:lnSpc>
                          <a:spcPct val="100000"/>
                        </a:lnSpc>
                      </a:pPr>
                      <a:r>
                        <a:rPr lang="en-US" sz="1600" spc="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  <a:sym typeface="+mn-ea"/>
                        </a:rPr>
                        <a:t>Báo lỗi điều chỉnh mắt dò sau không thành công</a:t>
                      </a:r>
                      <a:endParaRPr sz="1600" spc="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  <a:p>
                      <a:pPr marL="535940">
                        <a:lnSpc>
                          <a:spcPct val="100000"/>
                        </a:lnSpc>
                      </a:pPr>
                      <a:endParaRPr sz="1600" spc="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Er4</a:t>
                      </a:r>
                      <a:endParaRPr sz="1600" spc="2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0">
                        <a:lnSpc>
                          <a:spcPct val="100000"/>
                        </a:lnSpc>
                      </a:pPr>
                      <a:r>
                        <a:rPr lang="en-US" sz="16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Bão lỗi quá thời gian hiệu chỉnh</a:t>
                      </a:r>
                      <a:endParaRPr lang="en-US" sz="1600" spc="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8" name="object 13"/>
          <p:cNvSpPr txBox="1"/>
          <p:nvPr/>
        </p:nvSpPr>
        <p:spPr>
          <a:xfrm>
            <a:off x="511175" y="795020"/>
            <a:ext cx="6696710" cy="1046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 Nhấn và giữ đồng thời 2 phím “đèn Led” và P, vào chức năng tự động điều chỉnh mắt dò, nếu thành công sẽ hiện thị “OK”, nếu không sẽ báo lỗi sau:</a:t>
            </a:r>
            <a:endParaRPr lang="en-US" spc="0" dirty="0" smtClean="0">
              <a:solidFill>
                <a:schemeClr val="bg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30504" y="1167510"/>
            <a:ext cx="8397875" cy="1330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56870" algn="l"/>
              </a:tabLst>
            </a:pPr>
            <a:r>
              <a:rPr sz="16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•	</a:t>
            </a:r>
            <a:r>
              <a:rPr lang="en-US" sz="1600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Nhấn giữ phím “đèn Led”, để vào chế may dành cho vải trong suốt hoặc không ( H: không trong suốt; S: trong suốt), nhấn phím “đèn Led: để thay đổi H và S, sau đó nhấn P để lưu, màn hình hiển thị “ok” là thành công</a:t>
            </a:r>
            <a:endParaRPr sz="1600">
              <a:latin typeface="Cambria" panose="02040503050406030204" charset="0"/>
              <a:cs typeface="Cambria" panose="02040503050406030204" charset="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356870" algn="l"/>
              </a:tabLst>
            </a:pPr>
            <a:r>
              <a:rPr sz="16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•	</a:t>
            </a:r>
            <a:r>
              <a:rPr lang="en-US" sz="16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Cách thoát ra: để yên trong 5s, tự động thoát ra</a:t>
            </a:r>
            <a:endParaRPr sz="16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22264" y="594359"/>
            <a:ext cx="655319" cy="79552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5470" y="188595"/>
            <a:ext cx="7186930" cy="405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195"/>
              </a:lnSpc>
            </a:pPr>
            <a:r>
              <a:rPr lang="en-US" sz="2800" b="1" spc="0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CHẾ ĐỘ MAY DÀNH CHO VẢI TRONG SUỐT HOẶC KHÔNG TRONG SUỐT</a:t>
            </a:r>
            <a:endParaRPr lang="en-US" sz="2800" b="1" spc="0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5810" y="2386304"/>
            <a:ext cx="2458021" cy="2253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35448" y="2299614"/>
            <a:ext cx="2687447" cy="2233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58408" y="4514265"/>
            <a:ext cx="1168400" cy="273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lang="en-US" sz="1800" dirty="0" smtClean="0">
                <a:solidFill>
                  <a:schemeClr val="bg1"/>
                </a:solidFill>
                <a:latin typeface="Cambria" panose="02040503050406030204" charset="0"/>
                <a:cs typeface="SimSun" panose="02010600030101010101" pitchFamily="2" charset="-122"/>
              </a:rPr>
              <a:t>trong suốt</a:t>
            </a:r>
            <a:endParaRPr lang="en-US" sz="1800" dirty="0" smtClean="0">
              <a:solidFill>
                <a:schemeClr val="bg1"/>
              </a:solidFill>
              <a:latin typeface="Cambria" panose="02040503050406030204" charset="0"/>
              <a:cs typeface="SimSun" panose="02010600030101010101" pitchFamily="2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32205" y="4549775"/>
            <a:ext cx="2007235" cy="273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lang="en-US" sz="1800" spc="-5" dirty="0" smtClean="0">
                <a:solidFill>
                  <a:schemeClr val="bg1"/>
                </a:solidFill>
                <a:latin typeface="Cambria" panose="02040503050406030204" charset="0"/>
                <a:cs typeface="SimSun" panose="02010600030101010101" pitchFamily="2" charset="-122"/>
              </a:rPr>
              <a:t>không trong suốt</a:t>
            </a:r>
            <a:endParaRPr lang="en-US" sz="1800" spc="-5" dirty="0" smtClean="0">
              <a:solidFill>
                <a:schemeClr val="bg1"/>
              </a:solidFill>
              <a:latin typeface="Cambria" panose="02040503050406030204" charset="0"/>
              <a:cs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" name="object 10"/>
          <p:cNvSpPr txBox="1"/>
          <p:nvPr/>
        </p:nvSpPr>
        <p:spPr>
          <a:xfrm>
            <a:off x="585470" y="188595"/>
            <a:ext cx="7186930" cy="405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ts val="3195"/>
              </a:lnSpc>
            </a:pPr>
            <a:r>
              <a:rPr lang="en-US" sz="2800" b="1" spc="0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MÃ LỖI</a:t>
            </a:r>
            <a:endParaRPr lang="en-US" sz="2800" b="1" spc="0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85470" y="594360"/>
            <a:ext cx="8068310" cy="45542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rcRect b="29494"/>
          <a:stretch>
            <a:fillRect/>
          </a:stretch>
        </p:blipFill>
        <p:spPr>
          <a:xfrm>
            <a:off x="907415" y="164465"/>
            <a:ext cx="6079490" cy="49891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rcRect t="70255" r="-1019"/>
          <a:stretch>
            <a:fillRect/>
          </a:stretch>
        </p:blipFill>
        <p:spPr>
          <a:xfrm>
            <a:off x="618490" y="1061720"/>
            <a:ext cx="8009255" cy="274510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" y="857250"/>
            <a:ext cx="8348726" cy="0"/>
          </a:xfrm>
          <a:custGeom>
            <a:avLst/>
            <a:gdLst/>
            <a:ahLst/>
            <a:cxnLst/>
            <a:rect l="l" t="t" r="r" b="b"/>
            <a:pathLst>
              <a:path w="8348726">
                <a:moveTo>
                  <a:pt x="0" y="0"/>
                </a:moveTo>
                <a:lnTo>
                  <a:pt x="8348726" y="0"/>
                </a:lnTo>
              </a:path>
            </a:pathLst>
          </a:custGeom>
          <a:ln w="5715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4334" y="1541886"/>
            <a:ext cx="1641475" cy="1920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US" sz="1800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khi trụ kim lên cao nhất, thì kim trái cách mặt nguyệt là 10.5mm ( 4chỉ); 11.5mm (5 chỉ), sau đó siết chặt ốc </a:t>
            </a:r>
            <a:endParaRPr lang="en-US" sz="1800" spc="0" dirty="0" smtClean="0">
              <a:solidFill>
                <a:srgbClr val="FFFFFF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834" y="1698244"/>
            <a:ext cx="3006724" cy="290550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70504" y="1630540"/>
            <a:ext cx="2868802" cy="303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3229" y="1009021"/>
            <a:ext cx="2580764" cy="691738"/>
          </a:xfrm>
          <a:custGeom>
            <a:avLst/>
            <a:gdLst/>
            <a:ahLst/>
            <a:cxnLst/>
            <a:rect l="l" t="t" r="r" b="b"/>
            <a:pathLst>
              <a:path w="2580764" h="691738">
                <a:moveTo>
                  <a:pt x="234799" y="227831"/>
                </a:moveTo>
                <a:lnTo>
                  <a:pt x="231672" y="215808"/>
                </a:lnTo>
                <a:lnTo>
                  <a:pt x="231221" y="203923"/>
                </a:lnTo>
                <a:lnTo>
                  <a:pt x="233360" y="192219"/>
                </a:lnTo>
                <a:lnTo>
                  <a:pt x="254418" y="158616"/>
                </a:lnTo>
                <a:lnTo>
                  <a:pt x="295577" y="128174"/>
                </a:lnTo>
                <a:lnTo>
                  <a:pt x="332999" y="110205"/>
                </a:lnTo>
                <a:lnTo>
                  <a:pt x="377580" y="94495"/>
                </a:lnTo>
                <a:lnTo>
                  <a:pt x="428609" y="81384"/>
                </a:lnTo>
                <a:lnTo>
                  <a:pt x="485376" y="71215"/>
                </a:lnTo>
                <a:lnTo>
                  <a:pt x="547171" y="64329"/>
                </a:lnTo>
                <a:lnTo>
                  <a:pt x="593151" y="61639"/>
                </a:lnTo>
                <a:lnTo>
                  <a:pt x="633429" y="60874"/>
                </a:lnTo>
                <a:lnTo>
                  <a:pt x="646825" y="60945"/>
                </a:lnTo>
                <a:lnTo>
                  <a:pt x="686773" y="62128"/>
                </a:lnTo>
                <a:lnTo>
                  <a:pt x="726135" y="64747"/>
                </a:lnTo>
                <a:lnTo>
                  <a:pt x="764619" y="68782"/>
                </a:lnTo>
                <a:lnTo>
                  <a:pt x="814066" y="76330"/>
                </a:lnTo>
                <a:lnTo>
                  <a:pt x="837795" y="81019"/>
                </a:lnTo>
                <a:lnTo>
                  <a:pt x="850966" y="72788"/>
                </a:lnTo>
                <a:lnTo>
                  <a:pt x="899283" y="51373"/>
                </a:lnTo>
                <a:lnTo>
                  <a:pt x="937724" y="39955"/>
                </a:lnTo>
                <a:lnTo>
                  <a:pt x="980119" y="30939"/>
                </a:lnTo>
                <a:lnTo>
                  <a:pt x="1025581" y="24425"/>
                </a:lnTo>
                <a:lnTo>
                  <a:pt x="1073226" y="20513"/>
                </a:lnTo>
                <a:lnTo>
                  <a:pt x="1122169" y="19304"/>
                </a:lnTo>
                <a:lnTo>
                  <a:pt x="1146852" y="19744"/>
                </a:lnTo>
                <a:lnTo>
                  <a:pt x="1196084" y="22775"/>
                </a:lnTo>
                <a:lnTo>
                  <a:pt x="1244404" y="28757"/>
                </a:lnTo>
                <a:lnTo>
                  <a:pt x="1294188" y="38608"/>
                </a:lnTo>
                <a:lnTo>
                  <a:pt x="1341602" y="52561"/>
                </a:lnTo>
                <a:lnTo>
                  <a:pt x="1351954" y="45743"/>
                </a:lnTo>
                <a:lnTo>
                  <a:pt x="1390388" y="27903"/>
                </a:lnTo>
                <a:lnTo>
                  <a:pt x="1438001" y="14210"/>
                </a:lnTo>
                <a:lnTo>
                  <a:pt x="1492369" y="4961"/>
                </a:lnTo>
                <a:lnTo>
                  <a:pt x="1531168" y="1410"/>
                </a:lnTo>
                <a:lnTo>
                  <a:pt x="1571173" y="53"/>
                </a:lnTo>
                <a:lnTo>
                  <a:pt x="1591403" y="225"/>
                </a:lnTo>
                <a:lnTo>
                  <a:pt x="1631869" y="2325"/>
                </a:lnTo>
                <a:lnTo>
                  <a:pt x="1671744" y="6837"/>
                </a:lnTo>
                <a:lnTo>
                  <a:pt x="1718851" y="15843"/>
                </a:lnTo>
                <a:lnTo>
                  <a:pt x="1755939" y="26732"/>
                </a:lnTo>
                <a:lnTo>
                  <a:pt x="1777413" y="35306"/>
                </a:lnTo>
                <a:lnTo>
                  <a:pt x="1794176" y="29239"/>
                </a:lnTo>
                <a:lnTo>
                  <a:pt x="1850177" y="14399"/>
                </a:lnTo>
                <a:lnTo>
                  <a:pt x="1891253" y="7355"/>
                </a:lnTo>
                <a:lnTo>
                  <a:pt x="1934373" y="2636"/>
                </a:lnTo>
                <a:lnTo>
                  <a:pt x="1978725" y="280"/>
                </a:lnTo>
                <a:lnTo>
                  <a:pt x="2001108" y="0"/>
                </a:lnTo>
                <a:lnTo>
                  <a:pt x="2023493" y="324"/>
                </a:lnTo>
                <a:lnTo>
                  <a:pt x="2067866" y="2807"/>
                </a:lnTo>
                <a:lnTo>
                  <a:pt x="2111029" y="7766"/>
                </a:lnTo>
                <a:lnTo>
                  <a:pt x="2152169" y="15240"/>
                </a:lnTo>
                <a:lnTo>
                  <a:pt x="2190472" y="25266"/>
                </a:lnTo>
                <a:lnTo>
                  <a:pt x="2235491" y="42741"/>
                </a:lnTo>
                <a:lnTo>
                  <a:pt x="2268404" y="63304"/>
                </a:lnTo>
                <a:lnTo>
                  <a:pt x="2287909" y="86170"/>
                </a:lnTo>
                <a:lnTo>
                  <a:pt x="2312878" y="89185"/>
                </a:lnTo>
                <a:lnTo>
                  <a:pt x="2359434" y="97143"/>
                </a:lnTo>
                <a:lnTo>
                  <a:pt x="2401102" y="107433"/>
                </a:lnTo>
                <a:lnTo>
                  <a:pt x="2437425" y="119769"/>
                </a:lnTo>
                <a:lnTo>
                  <a:pt x="2480893" y="141480"/>
                </a:lnTo>
                <a:lnTo>
                  <a:pt x="2515891" y="174909"/>
                </a:lnTo>
                <a:lnTo>
                  <a:pt x="2522926" y="202085"/>
                </a:lnTo>
                <a:lnTo>
                  <a:pt x="2521307" y="211354"/>
                </a:lnTo>
                <a:lnTo>
                  <a:pt x="2497177" y="245230"/>
                </a:lnTo>
                <a:lnTo>
                  <a:pt x="2516313" y="255128"/>
                </a:lnTo>
                <a:lnTo>
                  <a:pt x="2558676" y="286814"/>
                </a:lnTo>
                <a:lnTo>
                  <a:pt x="2578870" y="320365"/>
                </a:lnTo>
                <a:lnTo>
                  <a:pt x="2580764" y="331714"/>
                </a:lnTo>
                <a:lnTo>
                  <a:pt x="2580271" y="343057"/>
                </a:lnTo>
                <a:lnTo>
                  <a:pt x="2554810" y="387293"/>
                </a:lnTo>
                <a:lnTo>
                  <a:pt x="2511584" y="417784"/>
                </a:lnTo>
                <a:lnTo>
                  <a:pt x="2471563" y="436030"/>
                </a:lnTo>
                <a:lnTo>
                  <a:pt x="2422755" y="452113"/>
                </a:lnTo>
                <a:lnTo>
                  <a:pt x="2376894" y="463288"/>
                </a:lnTo>
                <a:lnTo>
                  <a:pt x="2327458" y="472034"/>
                </a:lnTo>
                <a:lnTo>
                  <a:pt x="2288473" y="476933"/>
                </a:lnTo>
                <a:lnTo>
                  <a:pt x="2248196" y="480354"/>
                </a:lnTo>
                <a:lnTo>
                  <a:pt x="2234536" y="481157"/>
                </a:lnTo>
                <a:lnTo>
                  <a:pt x="2233058" y="491494"/>
                </a:lnTo>
                <a:lnTo>
                  <a:pt x="2205910" y="530138"/>
                </a:lnTo>
                <a:lnTo>
                  <a:pt x="2165741" y="555388"/>
                </a:lnTo>
                <a:lnTo>
                  <a:pt x="2111258" y="576479"/>
                </a:lnTo>
                <a:lnTo>
                  <a:pt x="2068169" y="587803"/>
                </a:lnTo>
                <a:lnTo>
                  <a:pt x="2020497" y="596639"/>
                </a:lnTo>
                <a:lnTo>
                  <a:pt x="1968951" y="602731"/>
                </a:lnTo>
                <a:lnTo>
                  <a:pt x="1914244" y="605823"/>
                </a:lnTo>
                <a:lnTo>
                  <a:pt x="1885926" y="606164"/>
                </a:lnTo>
                <a:lnTo>
                  <a:pt x="1872539" y="606017"/>
                </a:lnTo>
                <a:lnTo>
                  <a:pt x="1832782" y="604466"/>
                </a:lnTo>
                <a:lnTo>
                  <a:pt x="1793923" y="601275"/>
                </a:lnTo>
                <a:lnTo>
                  <a:pt x="1744142" y="594533"/>
                </a:lnTo>
                <a:lnTo>
                  <a:pt x="1708810" y="587656"/>
                </a:lnTo>
                <a:lnTo>
                  <a:pt x="1697545" y="598999"/>
                </a:lnTo>
                <a:lnTo>
                  <a:pt x="1650844" y="629777"/>
                </a:lnTo>
                <a:lnTo>
                  <a:pt x="1610223" y="647329"/>
                </a:lnTo>
                <a:lnTo>
                  <a:pt x="1563199" y="662267"/>
                </a:lnTo>
                <a:lnTo>
                  <a:pt x="1510790" y="674383"/>
                </a:lnTo>
                <a:lnTo>
                  <a:pt x="1454013" y="683472"/>
                </a:lnTo>
                <a:lnTo>
                  <a:pt x="1393883" y="689326"/>
                </a:lnTo>
                <a:lnTo>
                  <a:pt x="1331419" y="691738"/>
                </a:lnTo>
                <a:lnTo>
                  <a:pt x="1299630" y="691589"/>
                </a:lnTo>
                <a:lnTo>
                  <a:pt x="1235570" y="688452"/>
                </a:lnTo>
                <a:lnTo>
                  <a:pt x="1188645" y="683640"/>
                </a:lnTo>
                <a:lnTo>
                  <a:pt x="1145415" y="677117"/>
                </a:lnTo>
                <a:lnTo>
                  <a:pt x="1104735" y="668860"/>
                </a:lnTo>
                <a:lnTo>
                  <a:pt x="1066992" y="658962"/>
                </a:lnTo>
                <a:lnTo>
                  <a:pt x="1021903" y="643378"/>
                </a:lnTo>
                <a:lnTo>
                  <a:pt x="992515" y="630023"/>
                </a:lnTo>
                <a:lnTo>
                  <a:pt x="958345" y="636132"/>
                </a:lnTo>
                <a:lnTo>
                  <a:pt x="888024" y="645248"/>
                </a:lnTo>
                <a:lnTo>
                  <a:pt x="816112" y="650307"/>
                </a:lnTo>
                <a:lnTo>
                  <a:pt x="743871" y="651405"/>
                </a:lnTo>
                <a:lnTo>
                  <a:pt x="708021" y="650499"/>
                </a:lnTo>
                <a:lnTo>
                  <a:pt x="637648" y="645834"/>
                </a:lnTo>
                <a:lnTo>
                  <a:pt x="570095" y="637446"/>
                </a:lnTo>
                <a:lnTo>
                  <a:pt x="506622" y="625430"/>
                </a:lnTo>
                <a:lnTo>
                  <a:pt x="448491" y="609883"/>
                </a:lnTo>
                <a:lnTo>
                  <a:pt x="396960" y="590898"/>
                </a:lnTo>
                <a:lnTo>
                  <a:pt x="353290" y="568572"/>
                </a:lnTo>
                <a:lnTo>
                  <a:pt x="350115" y="566540"/>
                </a:lnTo>
                <a:lnTo>
                  <a:pt x="348464" y="565524"/>
                </a:lnTo>
                <a:lnTo>
                  <a:pt x="327184" y="566117"/>
                </a:lnTo>
                <a:lnTo>
                  <a:pt x="306177" y="566082"/>
                </a:lnTo>
                <a:lnTo>
                  <a:pt x="285520" y="565441"/>
                </a:lnTo>
                <a:lnTo>
                  <a:pt x="245549" y="562423"/>
                </a:lnTo>
                <a:lnTo>
                  <a:pt x="190068" y="553881"/>
                </a:lnTo>
                <a:lnTo>
                  <a:pt x="141743" y="541036"/>
                </a:lnTo>
                <a:lnTo>
                  <a:pt x="102584" y="524466"/>
                </a:lnTo>
                <a:lnTo>
                  <a:pt x="68099" y="497579"/>
                </a:lnTo>
                <a:lnTo>
                  <a:pt x="58079" y="473283"/>
                </a:lnTo>
                <a:lnTo>
                  <a:pt x="58803" y="464160"/>
                </a:lnTo>
                <a:lnTo>
                  <a:pt x="85013" y="429464"/>
                </a:lnTo>
                <a:lnTo>
                  <a:pt x="127645" y="407009"/>
                </a:lnTo>
                <a:lnTo>
                  <a:pt x="109814" y="402744"/>
                </a:lnTo>
                <a:lnTo>
                  <a:pt x="63896" y="387466"/>
                </a:lnTo>
                <a:lnTo>
                  <a:pt x="29849" y="369155"/>
                </a:lnTo>
                <a:lnTo>
                  <a:pt x="1271" y="334314"/>
                </a:lnTo>
                <a:lnTo>
                  <a:pt x="0" y="326994"/>
                </a:lnTo>
                <a:lnTo>
                  <a:pt x="266" y="319634"/>
                </a:lnTo>
                <a:lnTo>
                  <a:pt x="25528" y="283382"/>
                </a:lnTo>
                <a:lnTo>
                  <a:pt x="62301" y="262686"/>
                </a:lnTo>
                <a:lnTo>
                  <a:pt x="106808" y="247609"/>
                </a:lnTo>
                <a:lnTo>
                  <a:pt x="145644" y="239056"/>
                </a:lnTo>
                <a:lnTo>
                  <a:pt x="188166" y="233102"/>
                </a:lnTo>
                <a:lnTo>
                  <a:pt x="218120" y="230682"/>
                </a:lnTo>
                <a:lnTo>
                  <a:pt x="234799" y="22783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40697" y="2781742"/>
            <a:ext cx="38029" cy="37681"/>
          </a:xfrm>
          <a:custGeom>
            <a:avLst/>
            <a:gdLst/>
            <a:ahLst/>
            <a:cxnLst/>
            <a:rect l="l" t="t" r="r" b="b"/>
            <a:pathLst>
              <a:path w="38029" h="37681">
                <a:moveTo>
                  <a:pt x="38029" y="18607"/>
                </a:moveTo>
                <a:lnTo>
                  <a:pt x="33083" y="31471"/>
                </a:lnTo>
                <a:lnTo>
                  <a:pt x="20854" y="37681"/>
                </a:lnTo>
                <a:lnTo>
                  <a:pt x="6885" y="33259"/>
                </a:lnTo>
                <a:lnTo>
                  <a:pt x="0" y="22102"/>
                </a:lnTo>
                <a:lnTo>
                  <a:pt x="3893" y="7336"/>
                </a:lnTo>
                <a:lnTo>
                  <a:pt x="14241" y="0"/>
                </a:lnTo>
                <a:lnTo>
                  <a:pt x="29523" y="3414"/>
                </a:lnTo>
                <a:lnTo>
                  <a:pt x="37226" y="13143"/>
                </a:lnTo>
                <a:lnTo>
                  <a:pt x="38029" y="1860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25435" y="2405576"/>
            <a:ext cx="76176" cy="75418"/>
          </a:xfrm>
          <a:custGeom>
            <a:avLst/>
            <a:gdLst/>
            <a:ahLst/>
            <a:cxnLst/>
            <a:rect l="l" t="t" r="r" b="b"/>
            <a:pathLst>
              <a:path w="76176" h="75418">
                <a:moveTo>
                  <a:pt x="76176" y="37268"/>
                </a:moveTo>
                <a:lnTo>
                  <a:pt x="73524" y="51329"/>
                </a:lnTo>
                <a:lnTo>
                  <a:pt x="66240" y="63047"/>
                </a:lnTo>
                <a:lnTo>
                  <a:pt x="55331" y="71412"/>
                </a:lnTo>
                <a:lnTo>
                  <a:pt x="41805" y="75418"/>
                </a:lnTo>
                <a:lnTo>
                  <a:pt x="26286" y="73146"/>
                </a:lnTo>
                <a:lnTo>
                  <a:pt x="13756" y="66636"/>
                </a:lnTo>
                <a:lnTo>
                  <a:pt x="4799" y="56754"/>
                </a:lnTo>
                <a:lnTo>
                  <a:pt x="0" y="44364"/>
                </a:lnTo>
                <a:lnTo>
                  <a:pt x="1840" y="27951"/>
                </a:lnTo>
                <a:lnTo>
                  <a:pt x="7683" y="14850"/>
                </a:lnTo>
                <a:lnTo>
                  <a:pt x="16756" y="5415"/>
                </a:lnTo>
                <a:lnTo>
                  <a:pt x="28288" y="0"/>
                </a:lnTo>
                <a:lnTo>
                  <a:pt x="45388" y="1445"/>
                </a:lnTo>
                <a:lnTo>
                  <a:pt x="58906" y="6771"/>
                </a:lnTo>
                <a:lnTo>
                  <a:pt x="68660" y="15235"/>
                </a:lnTo>
                <a:lnTo>
                  <a:pt x="74470" y="26093"/>
                </a:lnTo>
                <a:lnTo>
                  <a:pt x="76176" y="3726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29240" y="1994293"/>
            <a:ext cx="114179" cy="114860"/>
          </a:xfrm>
          <a:custGeom>
            <a:avLst/>
            <a:gdLst/>
            <a:ahLst/>
            <a:cxnLst/>
            <a:rect l="l" t="t" r="r" b="b"/>
            <a:pathLst>
              <a:path w="114179" h="114860">
                <a:moveTo>
                  <a:pt x="114179" y="57518"/>
                </a:moveTo>
                <a:lnTo>
                  <a:pt x="99283" y="96235"/>
                </a:lnTo>
                <a:lnTo>
                  <a:pt x="62708" y="114860"/>
                </a:lnTo>
                <a:lnTo>
                  <a:pt x="46766" y="113362"/>
                </a:lnTo>
                <a:lnTo>
                  <a:pt x="11069" y="92295"/>
                </a:lnTo>
                <a:lnTo>
                  <a:pt x="0" y="68285"/>
                </a:lnTo>
                <a:lnTo>
                  <a:pt x="1113" y="51317"/>
                </a:lnTo>
                <a:lnTo>
                  <a:pt x="20159" y="13926"/>
                </a:lnTo>
                <a:lnTo>
                  <a:pt x="55444" y="0"/>
                </a:lnTo>
                <a:lnTo>
                  <a:pt x="70132" y="1767"/>
                </a:lnTo>
                <a:lnTo>
                  <a:pt x="103920" y="24837"/>
                </a:lnTo>
                <a:lnTo>
                  <a:pt x="114179" y="5751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35441" y="1415292"/>
            <a:ext cx="139958" cy="10802"/>
          </a:xfrm>
          <a:custGeom>
            <a:avLst/>
            <a:gdLst/>
            <a:ahLst/>
            <a:cxnLst/>
            <a:rect l="l" t="t" r="r" b="b"/>
            <a:pathLst>
              <a:path w="139958" h="10802">
                <a:moveTo>
                  <a:pt x="139958" y="10536"/>
                </a:moveTo>
                <a:lnTo>
                  <a:pt x="126718" y="10793"/>
                </a:lnTo>
                <a:lnTo>
                  <a:pt x="113509" y="10802"/>
                </a:lnTo>
                <a:lnTo>
                  <a:pt x="100354" y="10564"/>
                </a:lnTo>
                <a:lnTo>
                  <a:pt x="61458" y="8390"/>
                </a:lnTo>
                <a:lnTo>
                  <a:pt x="11840" y="2146"/>
                </a:ln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45605" y="1565402"/>
            <a:ext cx="63145" cy="5954"/>
          </a:xfrm>
          <a:custGeom>
            <a:avLst/>
            <a:gdLst/>
            <a:ahLst/>
            <a:cxnLst/>
            <a:rect l="l" t="t" r="r" b="b"/>
            <a:pathLst>
              <a:path w="63145" h="5954">
                <a:moveTo>
                  <a:pt x="63145" y="0"/>
                </a:moveTo>
                <a:lnTo>
                  <a:pt x="50876" y="1636"/>
                </a:lnTo>
                <a:lnTo>
                  <a:pt x="38406" y="3049"/>
                </a:lnTo>
                <a:lnTo>
                  <a:pt x="25755" y="4240"/>
                </a:lnTo>
                <a:lnTo>
                  <a:pt x="12946" y="5209"/>
                </a:lnTo>
                <a:lnTo>
                  <a:pt x="0" y="5954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45842" y="1610872"/>
            <a:ext cx="32628" cy="21585"/>
          </a:xfrm>
          <a:custGeom>
            <a:avLst/>
            <a:gdLst/>
            <a:ahLst/>
            <a:cxnLst/>
            <a:rect l="l" t="t" r="r" b="b"/>
            <a:pathLst>
              <a:path w="32628" h="21585">
                <a:moveTo>
                  <a:pt x="32628" y="21585"/>
                </a:moveTo>
                <a:lnTo>
                  <a:pt x="20669" y="14599"/>
                </a:lnTo>
                <a:lnTo>
                  <a:pt x="9770" y="7403"/>
                </a:lnTo>
                <a:lnTo>
                  <a:pt x="0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805263" y="1562988"/>
            <a:ext cx="10063" cy="22669"/>
          </a:xfrm>
          <a:custGeom>
            <a:avLst/>
            <a:gdLst/>
            <a:ahLst/>
            <a:cxnLst/>
            <a:rect l="l" t="t" r="r" b="b"/>
            <a:pathLst>
              <a:path w="10063" h="22669">
                <a:moveTo>
                  <a:pt x="10063" y="0"/>
                </a:moveTo>
                <a:lnTo>
                  <a:pt x="6216" y="11423"/>
                </a:lnTo>
                <a:lnTo>
                  <a:pt x="0" y="22669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31682" y="1374266"/>
            <a:ext cx="193549" cy="107211"/>
          </a:xfrm>
          <a:custGeom>
            <a:avLst/>
            <a:gdLst/>
            <a:ahLst/>
            <a:cxnLst/>
            <a:rect l="l" t="t" r="r" b="b"/>
            <a:pathLst>
              <a:path w="193549" h="107211">
                <a:moveTo>
                  <a:pt x="0" y="0"/>
                </a:moveTo>
                <a:lnTo>
                  <a:pt x="38448" y="7973"/>
                </a:lnTo>
                <a:lnTo>
                  <a:pt x="89306" y="22859"/>
                </a:lnTo>
                <a:lnTo>
                  <a:pt x="131166" y="40772"/>
                </a:lnTo>
                <a:lnTo>
                  <a:pt x="171391" y="68419"/>
                </a:lnTo>
                <a:lnTo>
                  <a:pt x="191799" y="99184"/>
                </a:lnTo>
                <a:lnTo>
                  <a:pt x="193549" y="107211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511360" y="1252600"/>
            <a:ext cx="77776" cy="40025"/>
          </a:xfrm>
          <a:custGeom>
            <a:avLst/>
            <a:gdLst/>
            <a:ahLst/>
            <a:cxnLst/>
            <a:rect l="l" t="t" r="r" b="b"/>
            <a:pathLst>
              <a:path w="77776" h="40025">
                <a:moveTo>
                  <a:pt x="77776" y="0"/>
                </a:moveTo>
                <a:lnTo>
                  <a:pt x="39033" y="24368"/>
                </a:lnTo>
                <a:lnTo>
                  <a:pt x="13895" y="35083"/>
                </a:lnTo>
                <a:lnTo>
                  <a:pt x="0" y="40025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81872" y="1093724"/>
            <a:ext cx="4825" cy="20192"/>
          </a:xfrm>
          <a:custGeom>
            <a:avLst/>
            <a:gdLst/>
            <a:ahLst/>
            <a:cxnLst/>
            <a:rect l="l" t="t" r="r" b="b"/>
            <a:pathLst>
              <a:path w="4825" h="20192">
                <a:moveTo>
                  <a:pt x="0" y="0"/>
                </a:moveTo>
                <a:lnTo>
                  <a:pt x="3301" y="6603"/>
                </a:lnTo>
                <a:lnTo>
                  <a:pt x="4825" y="13335"/>
                </a:lnTo>
                <a:lnTo>
                  <a:pt x="4572" y="20192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830311" y="1044487"/>
            <a:ext cx="43809" cy="25614"/>
          </a:xfrm>
          <a:custGeom>
            <a:avLst/>
            <a:gdLst/>
            <a:ahLst/>
            <a:cxnLst/>
            <a:rect l="l" t="t" r="r" b="b"/>
            <a:pathLst>
              <a:path w="43809" h="25614">
                <a:moveTo>
                  <a:pt x="0" y="25614"/>
                </a:moveTo>
                <a:lnTo>
                  <a:pt x="9014" y="18759"/>
                </a:lnTo>
                <a:lnTo>
                  <a:pt x="19367" y="12197"/>
                </a:lnTo>
                <a:lnTo>
                  <a:pt x="30989" y="5940"/>
                </a:lnTo>
                <a:lnTo>
                  <a:pt x="43809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16418" y="1063902"/>
            <a:ext cx="16468" cy="18518"/>
          </a:xfrm>
          <a:custGeom>
            <a:avLst/>
            <a:gdLst/>
            <a:ahLst/>
            <a:cxnLst/>
            <a:rect l="l" t="t" r="r" b="b"/>
            <a:pathLst>
              <a:path w="16468" h="18518">
                <a:moveTo>
                  <a:pt x="0" y="18518"/>
                </a:moveTo>
                <a:lnTo>
                  <a:pt x="6962" y="9104"/>
                </a:lnTo>
                <a:lnTo>
                  <a:pt x="16468" y="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30643" y="1089913"/>
            <a:ext cx="73792" cy="20263"/>
          </a:xfrm>
          <a:custGeom>
            <a:avLst/>
            <a:gdLst/>
            <a:ahLst/>
            <a:cxnLst/>
            <a:rect l="l" t="t" r="r" b="b"/>
            <a:pathLst>
              <a:path w="73792" h="20263">
                <a:moveTo>
                  <a:pt x="0" y="0"/>
                </a:moveTo>
                <a:lnTo>
                  <a:pt x="38506" y="9404"/>
                </a:lnTo>
                <a:lnTo>
                  <a:pt x="62408" y="16487"/>
                </a:lnTo>
                <a:lnTo>
                  <a:pt x="73792" y="20263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28395" y="1237789"/>
            <a:ext cx="13222" cy="21796"/>
          </a:xfrm>
          <a:custGeom>
            <a:avLst/>
            <a:gdLst/>
            <a:ahLst/>
            <a:cxnLst/>
            <a:rect l="l" t="t" r="r" b="b"/>
            <a:pathLst>
              <a:path w="13222" h="21796">
                <a:moveTo>
                  <a:pt x="13222" y="21796"/>
                </a:moveTo>
                <a:lnTo>
                  <a:pt x="5468" y="10943"/>
                </a:lnTo>
                <a:lnTo>
                  <a:pt x="0" y="0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87743" y="1100709"/>
            <a:ext cx="1415415" cy="273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lang="en-US" sz="180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ốc điểu chỉnh trụ kim</a:t>
            </a:r>
            <a:endParaRPr lang="en-US" sz="1800">
              <a:solidFill>
                <a:schemeClr val="bg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164710" y="3462782"/>
            <a:ext cx="103377" cy="720471"/>
          </a:xfrm>
          <a:custGeom>
            <a:avLst/>
            <a:gdLst/>
            <a:ahLst/>
            <a:cxnLst/>
            <a:rect l="l" t="t" r="r" b="b"/>
            <a:pathLst>
              <a:path w="103377" h="720471">
                <a:moveTo>
                  <a:pt x="7112" y="624459"/>
                </a:moveTo>
                <a:lnTo>
                  <a:pt x="1015" y="628015"/>
                </a:lnTo>
                <a:lnTo>
                  <a:pt x="0" y="631825"/>
                </a:lnTo>
                <a:lnTo>
                  <a:pt x="51688" y="720471"/>
                </a:lnTo>
                <a:lnTo>
                  <a:pt x="59020" y="707898"/>
                </a:lnTo>
                <a:lnTo>
                  <a:pt x="45338" y="707898"/>
                </a:lnTo>
                <a:lnTo>
                  <a:pt x="45338" y="684475"/>
                </a:lnTo>
                <a:lnTo>
                  <a:pt x="10922" y="625475"/>
                </a:lnTo>
                <a:lnTo>
                  <a:pt x="7112" y="624459"/>
                </a:lnTo>
                <a:close/>
              </a:path>
              <a:path w="103377" h="720471">
                <a:moveTo>
                  <a:pt x="45338" y="684475"/>
                </a:moveTo>
                <a:lnTo>
                  <a:pt x="45338" y="707898"/>
                </a:lnTo>
                <a:lnTo>
                  <a:pt x="58038" y="707898"/>
                </a:lnTo>
                <a:lnTo>
                  <a:pt x="58038" y="704723"/>
                </a:lnTo>
                <a:lnTo>
                  <a:pt x="46227" y="704723"/>
                </a:lnTo>
                <a:lnTo>
                  <a:pt x="51688" y="695361"/>
                </a:lnTo>
                <a:lnTo>
                  <a:pt x="45338" y="684475"/>
                </a:lnTo>
                <a:close/>
              </a:path>
              <a:path w="103377" h="720471">
                <a:moveTo>
                  <a:pt x="96265" y="624459"/>
                </a:moveTo>
                <a:lnTo>
                  <a:pt x="92455" y="625475"/>
                </a:lnTo>
                <a:lnTo>
                  <a:pt x="58038" y="684475"/>
                </a:lnTo>
                <a:lnTo>
                  <a:pt x="58038" y="707898"/>
                </a:lnTo>
                <a:lnTo>
                  <a:pt x="59020" y="707898"/>
                </a:lnTo>
                <a:lnTo>
                  <a:pt x="103377" y="631825"/>
                </a:lnTo>
                <a:lnTo>
                  <a:pt x="102362" y="628015"/>
                </a:lnTo>
                <a:lnTo>
                  <a:pt x="96265" y="624459"/>
                </a:lnTo>
                <a:close/>
              </a:path>
              <a:path w="103377" h="720471">
                <a:moveTo>
                  <a:pt x="51688" y="695361"/>
                </a:moveTo>
                <a:lnTo>
                  <a:pt x="46227" y="704723"/>
                </a:lnTo>
                <a:lnTo>
                  <a:pt x="57150" y="704723"/>
                </a:lnTo>
                <a:lnTo>
                  <a:pt x="51688" y="695361"/>
                </a:lnTo>
                <a:close/>
              </a:path>
              <a:path w="103377" h="720471">
                <a:moveTo>
                  <a:pt x="58038" y="684475"/>
                </a:moveTo>
                <a:lnTo>
                  <a:pt x="51688" y="695361"/>
                </a:lnTo>
                <a:lnTo>
                  <a:pt x="57150" y="704723"/>
                </a:lnTo>
                <a:lnTo>
                  <a:pt x="58038" y="704723"/>
                </a:lnTo>
                <a:lnTo>
                  <a:pt x="58038" y="684475"/>
                </a:lnTo>
                <a:close/>
              </a:path>
              <a:path w="103377" h="720471">
                <a:moveTo>
                  <a:pt x="51688" y="25236"/>
                </a:moveTo>
                <a:lnTo>
                  <a:pt x="45338" y="36122"/>
                </a:lnTo>
                <a:lnTo>
                  <a:pt x="45338" y="684475"/>
                </a:lnTo>
                <a:lnTo>
                  <a:pt x="51688" y="695361"/>
                </a:lnTo>
                <a:lnTo>
                  <a:pt x="58038" y="684475"/>
                </a:lnTo>
                <a:lnTo>
                  <a:pt x="58038" y="36122"/>
                </a:lnTo>
                <a:lnTo>
                  <a:pt x="51688" y="25236"/>
                </a:lnTo>
                <a:close/>
              </a:path>
              <a:path w="103377" h="720471">
                <a:moveTo>
                  <a:pt x="51688" y="0"/>
                </a:moveTo>
                <a:lnTo>
                  <a:pt x="0" y="88646"/>
                </a:lnTo>
                <a:lnTo>
                  <a:pt x="1015" y="92583"/>
                </a:lnTo>
                <a:lnTo>
                  <a:pt x="7112" y="96139"/>
                </a:lnTo>
                <a:lnTo>
                  <a:pt x="10922" y="95123"/>
                </a:lnTo>
                <a:lnTo>
                  <a:pt x="45338" y="36122"/>
                </a:lnTo>
                <a:lnTo>
                  <a:pt x="45338" y="12700"/>
                </a:lnTo>
                <a:lnTo>
                  <a:pt x="59094" y="12700"/>
                </a:lnTo>
                <a:lnTo>
                  <a:pt x="51688" y="0"/>
                </a:lnTo>
                <a:close/>
              </a:path>
              <a:path w="103377" h="720471">
                <a:moveTo>
                  <a:pt x="59094" y="12700"/>
                </a:moveTo>
                <a:lnTo>
                  <a:pt x="58038" y="12700"/>
                </a:lnTo>
                <a:lnTo>
                  <a:pt x="58038" y="36122"/>
                </a:lnTo>
                <a:lnTo>
                  <a:pt x="92455" y="95123"/>
                </a:lnTo>
                <a:lnTo>
                  <a:pt x="96265" y="96139"/>
                </a:lnTo>
                <a:lnTo>
                  <a:pt x="102362" y="92583"/>
                </a:lnTo>
                <a:lnTo>
                  <a:pt x="103377" y="88646"/>
                </a:lnTo>
                <a:lnTo>
                  <a:pt x="59094" y="12700"/>
                </a:lnTo>
                <a:close/>
              </a:path>
              <a:path w="103377" h="720471">
                <a:moveTo>
                  <a:pt x="58038" y="12700"/>
                </a:moveTo>
                <a:lnTo>
                  <a:pt x="45338" y="12700"/>
                </a:lnTo>
                <a:lnTo>
                  <a:pt x="45338" y="36122"/>
                </a:lnTo>
                <a:lnTo>
                  <a:pt x="51688" y="25236"/>
                </a:lnTo>
                <a:lnTo>
                  <a:pt x="46227" y="15875"/>
                </a:lnTo>
                <a:lnTo>
                  <a:pt x="58038" y="15875"/>
                </a:lnTo>
                <a:lnTo>
                  <a:pt x="58038" y="12700"/>
                </a:lnTo>
                <a:close/>
              </a:path>
              <a:path w="103377" h="720471">
                <a:moveTo>
                  <a:pt x="58038" y="15875"/>
                </a:moveTo>
                <a:lnTo>
                  <a:pt x="57150" y="15875"/>
                </a:lnTo>
                <a:lnTo>
                  <a:pt x="51688" y="25236"/>
                </a:lnTo>
                <a:lnTo>
                  <a:pt x="58038" y="36122"/>
                </a:lnTo>
                <a:lnTo>
                  <a:pt x="58038" y="15875"/>
                </a:lnTo>
                <a:close/>
              </a:path>
              <a:path w="103377" h="720471">
                <a:moveTo>
                  <a:pt x="57150" y="15875"/>
                </a:moveTo>
                <a:lnTo>
                  <a:pt x="46227" y="15875"/>
                </a:lnTo>
                <a:lnTo>
                  <a:pt x="51688" y="25236"/>
                </a:lnTo>
                <a:lnTo>
                  <a:pt x="57150" y="158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55720" y="3463925"/>
            <a:ext cx="506094" cy="0"/>
          </a:xfrm>
          <a:custGeom>
            <a:avLst/>
            <a:gdLst/>
            <a:ahLst/>
            <a:cxnLst/>
            <a:rect l="l" t="t" r="r" b="b"/>
            <a:pathLst>
              <a:path w="506094">
                <a:moveTo>
                  <a:pt x="0" y="0"/>
                </a:moveTo>
                <a:lnTo>
                  <a:pt x="506094" y="0"/>
                </a:lnTo>
              </a:path>
            </a:pathLst>
          </a:custGeom>
          <a:ln w="11557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55720" y="4164203"/>
            <a:ext cx="504189" cy="0"/>
          </a:xfrm>
          <a:custGeom>
            <a:avLst/>
            <a:gdLst/>
            <a:ahLst/>
            <a:cxnLst/>
            <a:rect l="l" t="t" r="r" b="b"/>
            <a:pathLst>
              <a:path w="504189">
                <a:moveTo>
                  <a:pt x="50418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12209" y="3693921"/>
            <a:ext cx="48260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10.5mm</a:t>
            </a:r>
            <a:endParaRPr sz="1200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Cambria" panose="02040503050406030204" charset="0"/>
                <a:cs typeface="Microsoft YaHei" panose="020B0503020204020204" charset="-122"/>
              </a:rPr>
              <a:t>内部产品资料</a:t>
            </a:r>
            <a:endParaRPr sz="1100" b="1" dirty="0" smtClean="0">
              <a:solidFill>
                <a:srgbClr val="FFFFFF"/>
              </a:solidFill>
              <a:latin typeface="Cambria" panose="02040503050406030204" charset="0"/>
              <a:cs typeface="Microsoft YaHei" panose="020B0503020204020204" charset="-122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日</a:t>
            </a:r>
            <a:endParaRPr sz="11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</a:fld>
            <a:r>
              <a:rPr sz="1400" b="1" spc="-2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25</a:t>
            </a:r>
            <a:endParaRPr sz="14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4030" y="274320"/>
            <a:ext cx="4016375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750"/>
              </a:lnSpc>
            </a:pPr>
            <a:r>
              <a:rPr lang="en-US" sz="3200" b="1" spc="-15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PHẦN CƠ -  TRỤ KIM</a:t>
            </a:r>
            <a:endParaRPr lang="en-US" sz="3200" b="1" spc="-15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874" y="5286387"/>
            <a:ext cx="8358187" cy="1587"/>
          </a:xfrm>
          <a:custGeom>
            <a:avLst/>
            <a:gdLst/>
            <a:ahLst/>
            <a:cxnLst/>
            <a:rect l="l" t="t" r="r" b="b"/>
            <a:pathLst>
              <a:path w="8358187" h="1587">
                <a:moveTo>
                  <a:pt x="0" y="0"/>
                </a:moveTo>
                <a:lnTo>
                  <a:pt x="8358187" y="1587"/>
                </a:lnTo>
              </a:path>
            </a:pathLst>
          </a:custGeom>
          <a:ln w="9525">
            <a:solidFill>
              <a:srgbClr val="9999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23850" y="857250"/>
            <a:ext cx="8348726" cy="0"/>
          </a:xfrm>
          <a:custGeom>
            <a:avLst/>
            <a:gdLst/>
            <a:ahLst/>
            <a:cxnLst/>
            <a:rect l="l" t="t" r="r" b="b"/>
            <a:pathLst>
              <a:path w="8348726">
                <a:moveTo>
                  <a:pt x="0" y="0"/>
                </a:moveTo>
                <a:lnTo>
                  <a:pt x="8348726" y="0"/>
                </a:lnTo>
              </a:path>
            </a:pathLst>
          </a:custGeom>
          <a:ln w="5715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2742" y="1069085"/>
            <a:ext cx="8178165" cy="1129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khi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trụ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kim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thấp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nhất,đầu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móc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cách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kim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thứ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nhất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3mm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khoảng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cách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hở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giũa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kim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và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móc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là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0.03- 0.05mm</a:t>
            </a:r>
            <a:endParaRPr lang="en-US" sz="2000" spc="-20" dirty="0" smtClean="0">
              <a:solidFill>
                <a:srgbClr val="FFFFFF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70375" y="2296579"/>
            <a:ext cx="3870959" cy="3111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908927" y="2479294"/>
            <a:ext cx="6984" cy="399288"/>
          </a:xfrm>
          <a:custGeom>
            <a:avLst/>
            <a:gdLst/>
            <a:ahLst/>
            <a:cxnLst/>
            <a:rect l="l" t="t" r="r" b="b"/>
            <a:pathLst>
              <a:path w="6984" h="399288">
                <a:moveTo>
                  <a:pt x="0" y="0"/>
                </a:moveTo>
                <a:lnTo>
                  <a:pt x="6984" y="399288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597777" y="2489326"/>
            <a:ext cx="6984" cy="399161"/>
          </a:xfrm>
          <a:custGeom>
            <a:avLst/>
            <a:gdLst/>
            <a:ahLst/>
            <a:cxnLst/>
            <a:rect l="l" t="t" r="r" b="b"/>
            <a:pathLst>
              <a:path w="6984" h="399161">
                <a:moveTo>
                  <a:pt x="0" y="0"/>
                </a:moveTo>
                <a:lnTo>
                  <a:pt x="6984" y="399161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483984" y="2719323"/>
            <a:ext cx="132334" cy="103250"/>
          </a:xfrm>
          <a:custGeom>
            <a:avLst/>
            <a:gdLst/>
            <a:ahLst/>
            <a:cxnLst/>
            <a:rect l="l" t="t" r="r" b="b"/>
            <a:pathLst>
              <a:path w="132334" h="103250">
                <a:moveTo>
                  <a:pt x="96012" y="59678"/>
                </a:moveTo>
                <a:lnTo>
                  <a:pt x="35940" y="92075"/>
                </a:lnTo>
                <a:lnTo>
                  <a:pt x="34797" y="96012"/>
                </a:lnTo>
                <a:lnTo>
                  <a:pt x="38099" y="102107"/>
                </a:lnTo>
                <a:lnTo>
                  <a:pt x="42037" y="103250"/>
                </a:lnTo>
                <a:lnTo>
                  <a:pt x="121488" y="60451"/>
                </a:lnTo>
                <a:lnTo>
                  <a:pt x="119507" y="60451"/>
                </a:lnTo>
                <a:lnTo>
                  <a:pt x="96012" y="59678"/>
                </a:lnTo>
                <a:close/>
              </a:path>
              <a:path w="132334" h="103250">
                <a:moveTo>
                  <a:pt x="107052" y="53723"/>
                </a:moveTo>
                <a:lnTo>
                  <a:pt x="96012" y="59678"/>
                </a:lnTo>
                <a:lnTo>
                  <a:pt x="119507" y="60451"/>
                </a:lnTo>
                <a:lnTo>
                  <a:pt x="119533" y="59562"/>
                </a:lnTo>
                <a:lnTo>
                  <a:pt x="116332" y="59562"/>
                </a:lnTo>
                <a:lnTo>
                  <a:pt x="107052" y="53723"/>
                </a:lnTo>
                <a:close/>
              </a:path>
              <a:path w="132334" h="103250">
                <a:moveTo>
                  <a:pt x="45465" y="0"/>
                </a:moveTo>
                <a:lnTo>
                  <a:pt x="41529" y="888"/>
                </a:lnTo>
                <a:lnTo>
                  <a:pt x="39623" y="3809"/>
                </a:lnTo>
                <a:lnTo>
                  <a:pt x="37845" y="6731"/>
                </a:lnTo>
                <a:lnTo>
                  <a:pt x="38735" y="10668"/>
                </a:lnTo>
                <a:lnTo>
                  <a:pt x="41656" y="12573"/>
                </a:lnTo>
                <a:lnTo>
                  <a:pt x="96499" y="47083"/>
                </a:lnTo>
                <a:lnTo>
                  <a:pt x="119887" y="47878"/>
                </a:lnTo>
                <a:lnTo>
                  <a:pt x="119507" y="60451"/>
                </a:lnTo>
                <a:lnTo>
                  <a:pt x="121488" y="60451"/>
                </a:lnTo>
                <a:lnTo>
                  <a:pt x="132334" y="54609"/>
                </a:lnTo>
                <a:lnTo>
                  <a:pt x="48387" y="1777"/>
                </a:lnTo>
                <a:lnTo>
                  <a:pt x="45465" y="0"/>
                </a:lnTo>
                <a:close/>
              </a:path>
              <a:path w="132334" h="103250">
                <a:moveTo>
                  <a:pt x="380" y="43814"/>
                </a:moveTo>
                <a:lnTo>
                  <a:pt x="0" y="56514"/>
                </a:lnTo>
                <a:lnTo>
                  <a:pt x="96012" y="59678"/>
                </a:lnTo>
                <a:lnTo>
                  <a:pt x="107052" y="53723"/>
                </a:lnTo>
                <a:lnTo>
                  <a:pt x="96499" y="47083"/>
                </a:lnTo>
                <a:lnTo>
                  <a:pt x="380" y="43814"/>
                </a:lnTo>
                <a:close/>
              </a:path>
              <a:path w="132334" h="103250">
                <a:moveTo>
                  <a:pt x="116712" y="48513"/>
                </a:moveTo>
                <a:lnTo>
                  <a:pt x="107052" y="53723"/>
                </a:lnTo>
                <a:lnTo>
                  <a:pt x="116332" y="59562"/>
                </a:lnTo>
                <a:lnTo>
                  <a:pt x="116712" y="48513"/>
                </a:lnTo>
                <a:close/>
              </a:path>
              <a:path w="132334" h="103250">
                <a:moveTo>
                  <a:pt x="119868" y="48513"/>
                </a:moveTo>
                <a:lnTo>
                  <a:pt x="116712" y="48513"/>
                </a:lnTo>
                <a:lnTo>
                  <a:pt x="116332" y="59562"/>
                </a:lnTo>
                <a:lnTo>
                  <a:pt x="119533" y="59562"/>
                </a:lnTo>
                <a:lnTo>
                  <a:pt x="119868" y="48513"/>
                </a:lnTo>
                <a:close/>
              </a:path>
              <a:path w="132334" h="103250">
                <a:moveTo>
                  <a:pt x="96499" y="47083"/>
                </a:moveTo>
                <a:lnTo>
                  <a:pt x="107052" y="53723"/>
                </a:lnTo>
                <a:lnTo>
                  <a:pt x="116712" y="48513"/>
                </a:lnTo>
                <a:lnTo>
                  <a:pt x="119868" y="48513"/>
                </a:lnTo>
                <a:lnTo>
                  <a:pt x="119887" y="47878"/>
                </a:lnTo>
                <a:lnTo>
                  <a:pt x="96499" y="4708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915784" y="2686685"/>
            <a:ext cx="122174" cy="103377"/>
          </a:xfrm>
          <a:custGeom>
            <a:avLst/>
            <a:gdLst/>
            <a:ahLst/>
            <a:cxnLst/>
            <a:rect l="l" t="t" r="r" b="b"/>
            <a:pathLst>
              <a:path w="122174" h="103377">
                <a:moveTo>
                  <a:pt x="88011" y="0"/>
                </a:moveTo>
                <a:lnTo>
                  <a:pt x="84963" y="1777"/>
                </a:lnTo>
                <a:lnTo>
                  <a:pt x="0" y="52831"/>
                </a:lnTo>
                <a:lnTo>
                  <a:pt x="86360" y="101600"/>
                </a:lnTo>
                <a:lnTo>
                  <a:pt x="89408" y="103377"/>
                </a:lnTo>
                <a:lnTo>
                  <a:pt x="93218" y="102362"/>
                </a:lnTo>
                <a:lnTo>
                  <a:pt x="94996" y="99313"/>
                </a:lnTo>
                <a:lnTo>
                  <a:pt x="96647" y="96265"/>
                </a:lnTo>
                <a:lnTo>
                  <a:pt x="95631" y="92328"/>
                </a:lnTo>
                <a:lnTo>
                  <a:pt x="92583" y="90550"/>
                </a:lnTo>
                <a:lnTo>
                  <a:pt x="36702" y="59054"/>
                </a:lnTo>
                <a:lnTo>
                  <a:pt x="12700" y="59054"/>
                </a:lnTo>
                <a:lnTo>
                  <a:pt x="12573" y="46354"/>
                </a:lnTo>
                <a:lnTo>
                  <a:pt x="36082" y="46027"/>
                </a:lnTo>
                <a:lnTo>
                  <a:pt x="94488" y="10921"/>
                </a:lnTo>
                <a:lnTo>
                  <a:pt x="95504" y="6984"/>
                </a:lnTo>
                <a:lnTo>
                  <a:pt x="93725" y="3937"/>
                </a:lnTo>
                <a:lnTo>
                  <a:pt x="91821" y="1015"/>
                </a:lnTo>
                <a:lnTo>
                  <a:pt x="88011" y="0"/>
                </a:lnTo>
                <a:close/>
              </a:path>
              <a:path w="122174" h="103377">
                <a:moveTo>
                  <a:pt x="36082" y="46027"/>
                </a:moveTo>
                <a:lnTo>
                  <a:pt x="12573" y="46354"/>
                </a:lnTo>
                <a:lnTo>
                  <a:pt x="12700" y="59054"/>
                </a:lnTo>
                <a:lnTo>
                  <a:pt x="36124" y="58728"/>
                </a:lnTo>
                <a:lnTo>
                  <a:pt x="35125" y="58165"/>
                </a:lnTo>
                <a:lnTo>
                  <a:pt x="15875" y="58165"/>
                </a:lnTo>
                <a:lnTo>
                  <a:pt x="15748" y="47243"/>
                </a:lnTo>
                <a:lnTo>
                  <a:pt x="34057" y="47243"/>
                </a:lnTo>
                <a:lnTo>
                  <a:pt x="36082" y="46027"/>
                </a:lnTo>
                <a:close/>
              </a:path>
              <a:path w="122174" h="103377">
                <a:moveTo>
                  <a:pt x="36124" y="58728"/>
                </a:moveTo>
                <a:lnTo>
                  <a:pt x="12700" y="59054"/>
                </a:lnTo>
                <a:lnTo>
                  <a:pt x="36702" y="59054"/>
                </a:lnTo>
                <a:lnTo>
                  <a:pt x="36124" y="58728"/>
                </a:lnTo>
                <a:close/>
              </a:path>
              <a:path w="122174" h="103377">
                <a:moveTo>
                  <a:pt x="122047" y="44831"/>
                </a:moveTo>
                <a:lnTo>
                  <a:pt x="36082" y="46027"/>
                </a:lnTo>
                <a:lnTo>
                  <a:pt x="25194" y="52568"/>
                </a:lnTo>
                <a:lnTo>
                  <a:pt x="36124" y="58728"/>
                </a:lnTo>
                <a:lnTo>
                  <a:pt x="122174" y="57531"/>
                </a:lnTo>
                <a:lnTo>
                  <a:pt x="122047" y="44831"/>
                </a:lnTo>
                <a:close/>
              </a:path>
              <a:path w="122174" h="103377">
                <a:moveTo>
                  <a:pt x="15748" y="47243"/>
                </a:moveTo>
                <a:lnTo>
                  <a:pt x="15875" y="58165"/>
                </a:lnTo>
                <a:lnTo>
                  <a:pt x="25194" y="52568"/>
                </a:lnTo>
                <a:lnTo>
                  <a:pt x="15748" y="47243"/>
                </a:lnTo>
                <a:close/>
              </a:path>
              <a:path w="122174" h="103377">
                <a:moveTo>
                  <a:pt x="25194" y="52568"/>
                </a:moveTo>
                <a:lnTo>
                  <a:pt x="15875" y="58165"/>
                </a:lnTo>
                <a:lnTo>
                  <a:pt x="35125" y="58165"/>
                </a:lnTo>
                <a:lnTo>
                  <a:pt x="25194" y="52568"/>
                </a:lnTo>
                <a:close/>
              </a:path>
              <a:path w="122174" h="103377">
                <a:moveTo>
                  <a:pt x="34057" y="47243"/>
                </a:moveTo>
                <a:lnTo>
                  <a:pt x="15748" y="47243"/>
                </a:lnTo>
                <a:lnTo>
                  <a:pt x="25194" y="52568"/>
                </a:lnTo>
                <a:lnTo>
                  <a:pt x="34057" y="4724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118984" y="2689225"/>
            <a:ext cx="55880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solidFill>
                  <a:srgbClr val="FF0000"/>
                </a:solidFill>
                <a:latin typeface="仿宋"/>
                <a:cs typeface="仿宋"/>
              </a:rPr>
              <a:t>3-3.5mm</a:t>
            </a:r>
            <a:endParaRPr sz="1200">
              <a:latin typeface="仿宋"/>
              <a:cs typeface="仿宋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44575" y="2083104"/>
            <a:ext cx="1914525" cy="2834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213990" y="4550244"/>
            <a:ext cx="1879292" cy="633841"/>
          </a:xfrm>
          <a:custGeom>
            <a:avLst/>
            <a:gdLst/>
            <a:ahLst/>
            <a:cxnLst/>
            <a:rect l="l" t="t" r="r" b="b"/>
            <a:pathLst>
              <a:path w="1879292" h="633841">
                <a:moveTo>
                  <a:pt x="0" y="0"/>
                </a:moveTo>
                <a:lnTo>
                  <a:pt x="574802" y="111747"/>
                </a:lnTo>
                <a:lnTo>
                  <a:pt x="630445" y="98436"/>
                </a:lnTo>
                <a:lnTo>
                  <a:pt x="688023" y="86942"/>
                </a:lnTo>
                <a:lnTo>
                  <a:pt x="747241" y="77249"/>
                </a:lnTo>
                <a:lnTo>
                  <a:pt x="807804" y="69342"/>
                </a:lnTo>
                <a:lnTo>
                  <a:pt x="869418" y="63204"/>
                </a:lnTo>
                <a:lnTo>
                  <a:pt x="931788" y="58821"/>
                </a:lnTo>
                <a:lnTo>
                  <a:pt x="994620" y="56175"/>
                </a:lnTo>
                <a:lnTo>
                  <a:pt x="1057619" y="55253"/>
                </a:lnTo>
                <a:lnTo>
                  <a:pt x="1120491" y="56037"/>
                </a:lnTo>
                <a:lnTo>
                  <a:pt x="1182941" y="58513"/>
                </a:lnTo>
                <a:lnTo>
                  <a:pt x="1244675" y="62664"/>
                </a:lnTo>
                <a:lnTo>
                  <a:pt x="1305398" y="68476"/>
                </a:lnTo>
                <a:lnTo>
                  <a:pt x="1364816" y="75931"/>
                </a:lnTo>
                <a:lnTo>
                  <a:pt x="1422634" y="85014"/>
                </a:lnTo>
                <a:lnTo>
                  <a:pt x="1478557" y="95711"/>
                </a:lnTo>
                <a:lnTo>
                  <a:pt x="1532292" y="108004"/>
                </a:lnTo>
                <a:lnTo>
                  <a:pt x="1583544" y="121879"/>
                </a:lnTo>
                <a:lnTo>
                  <a:pt x="1632017" y="137319"/>
                </a:lnTo>
                <a:lnTo>
                  <a:pt x="1677418" y="154309"/>
                </a:lnTo>
                <a:lnTo>
                  <a:pt x="1719453" y="172834"/>
                </a:lnTo>
                <a:lnTo>
                  <a:pt x="1757119" y="192497"/>
                </a:lnTo>
                <a:lnTo>
                  <a:pt x="1789643" y="212843"/>
                </a:lnTo>
                <a:lnTo>
                  <a:pt x="1839441" y="255172"/>
                </a:lnTo>
                <a:lnTo>
                  <a:pt x="1869205" y="298986"/>
                </a:lnTo>
                <a:lnTo>
                  <a:pt x="1879292" y="343454"/>
                </a:lnTo>
                <a:lnTo>
                  <a:pt x="1877068" y="365672"/>
                </a:lnTo>
                <a:lnTo>
                  <a:pt x="1858309" y="409558"/>
                </a:lnTo>
                <a:lnTo>
                  <a:pt x="1820766" y="452015"/>
                </a:lnTo>
                <a:lnTo>
                  <a:pt x="1764797" y="492211"/>
                </a:lnTo>
                <a:lnTo>
                  <a:pt x="1730015" y="511201"/>
                </a:lnTo>
                <a:lnTo>
                  <a:pt x="1690760" y="529313"/>
                </a:lnTo>
                <a:lnTo>
                  <a:pt x="1647077" y="546443"/>
                </a:lnTo>
                <a:lnTo>
                  <a:pt x="1599010" y="562487"/>
                </a:lnTo>
                <a:lnTo>
                  <a:pt x="1546606" y="577342"/>
                </a:lnTo>
                <a:lnTo>
                  <a:pt x="1490962" y="590654"/>
                </a:lnTo>
                <a:lnTo>
                  <a:pt x="1433384" y="602150"/>
                </a:lnTo>
                <a:lnTo>
                  <a:pt x="1374166" y="611843"/>
                </a:lnTo>
                <a:lnTo>
                  <a:pt x="1313603" y="619752"/>
                </a:lnTo>
                <a:lnTo>
                  <a:pt x="1251989" y="625890"/>
                </a:lnTo>
                <a:lnTo>
                  <a:pt x="1189619" y="630273"/>
                </a:lnTo>
                <a:lnTo>
                  <a:pt x="1126787" y="632919"/>
                </a:lnTo>
                <a:lnTo>
                  <a:pt x="1063788" y="633841"/>
                </a:lnTo>
                <a:lnTo>
                  <a:pt x="1000916" y="633056"/>
                </a:lnTo>
                <a:lnTo>
                  <a:pt x="938466" y="630580"/>
                </a:lnTo>
                <a:lnTo>
                  <a:pt x="876732" y="626428"/>
                </a:lnTo>
                <a:lnTo>
                  <a:pt x="816009" y="620616"/>
                </a:lnTo>
                <a:lnTo>
                  <a:pt x="756591" y="613161"/>
                </a:lnTo>
                <a:lnTo>
                  <a:pt x="698773" y="604076"/>
                </a:lnTo>
                <a:lnTo>
                  <a:pt x="642850" y="593379"/>
                </a:lnTo>
                <a:lnTo>
                  <a:pt x="589115" y="581085"/>
                </a:lnTo>
                <a:lnTo>
                  <a:pt x="537863" y="567210"/>
                </a:lnTo>
                <a:lnTo>
                  <a:pt x="489390" y="551769"/>
                </a:lnTo>
                <a:lnTo>
                  <a:pt x="443989" y="534779"/>
                </a:lnTo>
                <a:lnTo>
                  <a:pt x="401955" y="516255"/>
                </a:lnTo>
                <a:lnTo>
                  <a:pt x="348046" y="486857"/>
                </a:lnTo>
                <a:lnTo>
                  <a:pt x="305147" y="455842"/>
                </a:lnTo>
                <a:lnTo>
                  <a:pt x="273300" y="423573"/>
                </a:lnTo>
                <a:lnTo>
                  <a:pt x="252548" y="390412"/>
                </a:lnTo>
                <a:lnTo>
                  <a:pt x="242319" y="339792"/>
                </a:lnTo>
                <a:lnTo>
                  <a:pt x="244504" y="322865"/>
                </a:lnTo>
                <a:lnTo>
                  <a:pt x="267920" y="272562"/>
                </a:lnTo>
                <a:lnTo>
                  <a:pt x="297635" y="239875"/>
                </a:lnTo>
                <a:lnTo>
                  <a:pt x="338685" y="208292"/>
                </a:lnTo>
                <a:lnTo>
                  <a:pt x="363474" y="19302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21232" y="3492160"/>
            <a:ext cx="1602845" cy="993403"/>
          </a:xfrm>
          <a:custGeom>
            <a:avLst/>
            <a:gdLst/>
            <a:ahLst/>
            <a:cxnLst/>
            <a:rect l="l" t="t" r="r" b="b"/>
            <a:pathLst>
              <a:path w="1602845" h="993403">
                <a:moveTo>
                  <a:pt x="1391997" y="993403"/>
                </a:moveTo>
                <a:lnTo>
                  <a:pt x="940004" y="674316"/>
                </a:lnTo>
                <a:lnTo>
                  <a:pt x="874808" y="678025"/>
                </a:lnTo>
                <a:lnTo>
                  <a:pt x="810159" y="679467"/>
                </a:lnTo>
                <a:lnTo>
                  <a:pt x="746296" y="678711"/>
                </a:lnTo>
                <a:lnTo>
                  <a:pt x="683456" y="675829"/>
                </a:lnTo>
                <a:lnTo>
                  <a:pt x="621879" y="670892"/>
                </a:lnTo>
                <a:lnTo>
                  <a:pt x="561804" y="663970"/>
                </a:lnTo>
                <a:lnTo>
                  <a:pt x="503469" y="655136"/>
                </a:lnTo>
                <a:lnTo>
                  <a:pt x="447113" y="644459"/>
                </a:lnTo>
                <a:lnTo>
                  <a:pt x="392975" y="632011"/>
                </a:lnTo>
                <a:lnTo>
                  <a:pt x="341294" y="617863"/>
                </a:lnTo>
                <a:lnTo>
                  <a:pt x="292309" y="602085"/>
                </a:lnTo>
                <a:lnTo>
                  <a:pt x="246258" y="584749"/>
                </a:lnTo>
                <a:lnTo>
                  <a:pt x="203380" y="565926"/>
                </a:lnTo>
                <a:lnTo>
                  <a:pt x="163914" y="545687"/>
                </a:lnTo>
                <a:lnTo>
                  <a:pt x="128099" y="524102"/>
                </a:lnTo>
                <a:lnTo>
                  <a:pt x="96173" y="501243"/>
                </a:lnTo>
                <a:lnTo>
                  <a:pt x="44946" y="451987"/>
                </a:lnTo>
                <a:lnTo>
                  <a:pt x="12142" y="398484"/>
                </a:lnTo>
                <a:lnTo>
                  <a:pt x="0" y="343443"/>
                </a:lnTo>
                <a:lnTo>
                  <a:pt x="1787" y="316370"/>
                </a:lnTo>
                <a:lnTo>
                  <a:pt x="20240" y="263626"/>
                </a:lnTo>
                <a:lnTo>
                  <a:pt x="57417" y="213428"/>
                </a:lnTo>
                <a:lnTo>
                  <a:pt x="111976" y="166585"/>
                </a:lnTo>
                <a:lnTo>
                  <a:pt x="145355" y="144675"/>
                </a:lnTo>
                <a:lnTo>
                  <a:pt x="182578" y="123908"/>
                </a:lnTo>
                <a:lnTo>
                  <a:pt x="223477" y="104386"/>
                </a:lnTo>
                <a:lnTo>
                  <a:pt x="267884" y="86209"/>
                </a:lnTo>
                <a:lnTo>
                  <a:pt x="315633" y="69480"/>
                </a:lnTo>
                <a:lnTo>
                  <a:pt x="366554" y="54299"/>
                </a:lnTo>
                <a:lnTo>
                  <a:pt x="420482" y="40767"/>
                </a:lnTo>
                <a:lnTo>
                  <a:pt x="477248" y="28987"/>
                </a:lnTo>
                <a:lnTo>
                  <a:pt x="536685" y="19059"/>
                </a:lnTo>
                <a:lnTo>
                  <a:pt x="598626" y="11085"/>
                </a:lnTo>
                <a:lnTo>
                  <a:pt x="662903" y="5165"/>
                </a:lnTo>
                <a:lnTo>
                  <a:pt x="728105" y="1447"/>
                </a:lnTo>
                <a:lnTo>
                  <a:pt x="792758" y="0"/>
                </a:lnTo>
                <a:lnTo>
                  <a:pt x="856623" y="750"/>
                </a:lnTo>
                <a:lnTo>
                  <a:pt x="919463" y="3629"/>
                </a:lnTo>
                <a:lnTo>
                  <a:pt x="981038" y="8565"/>
                </a:lnTo>
                <a:lnTo>
                  <a:pt x="1041111" y="15486"/>
                </a:lnTo>
                <a:lnTo>
                  <a:pt x="1099442" y="24321"/>
                </a:lnTo>
                <a:lnTo>
                  <a:pt x="1155793" y="34999"/>
                </a:lnTo>
                <a:lnTo>
                  <a:pt x="1209926" y="47450"/>
                </a:lnTo>
                <a:lnTo>
                  <a:pt x="1261601" y="61601"/>
                </a:lnTo>
                <a:lnTo>
                  <a:pt x="1310582" y="77382"/>
                </a:lnTo>
                <a:lnTo>
                  <a:pt x="1356628" y="94722"/>
                </a:lnTo>
                <a:lnTo>
                  <a:pt x="1399502" y="113549"/>
                </a:lnTo>
                <a:lnTo>
                  <a:pt x="1438964" y="133792"/>
                </a:lnTo>
                <a:lnTo>
                  <a:pt x="1474777" y="155381"/>
                </a:lnTo>
                <a:lnTo>
                  <a:pt x="1506702" y="178243"/>
                </a:lnTo>
                <a:lnTo>
                  <a:pt x="1557934" y="227505"/>
                </a:lnTo>
                <a:lnTo>
                  <a:pt x="1590752" y="281009"/>
                </a:lnTo>
                <a:lnTo>
                  <a:pt x="1601744" y="321891"/>
                </a:lnTo>
                <a:lnTo>
                  <a:pt x="1602845" y="342229"/>
                </a:lnTo>
                <a:lnTo>
                  <a:pt x="1601084" y="362436"/>
                </a:lnTo>
                <a:lnTo>
                  <a:pt x="1589183" y="402255"/>
                </a:lnTo>
                <a:lnTo>
                  <a:pt x="1566451" y="440959"/>
                </a:lnTo>
                <a:lnTo>
                  <a:pt x="1533300" y="478158"/>
                </a:lnTo>
                <a:lnTo>
                  <a:pt x="1490141" y="513463"/>
                </a:lnTo>
                <a:lnTo>
                  <a:pt x="1437383" y="546484"/>
                </a:lnTo>
                <a:lnTo>
                  <a:pt x="1375437" y="576831"/>
                </a:lnTo>
                <a:lnTo>
                  <a:pt x="1304715" y="604116"/>
                </a:lnTo>
                <a:lnTo>
                  <a:pt x="1266191" y="616488"/>
                </a:lnTo>
                <a:lnTo>
                  <a:pt x="1225627" y="627948"/>
                </a:lnTo>
                <a:lnTo>
                  <a:pt x="1391997" y="99340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xfrm>
            <a:off x="322478" y="5068341"/>
            <a:ext cx="866648" cy="1802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4030" y="274320"/>
            <a:ext cx="5553710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ts val="3750"/>
              </a:lnSpc>
            </a:pPr>
            <a:r>
              <a:rPr lang="en-US" sz="3200" b="1" spc="-15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PHẦN CƠ -  MÓC DƯỚI</a:t>
            </a:r>
            <a:endParaRPr lang="en-US" sz="3200" b="1" spc="-15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400050" y="3491865"/>
            <a:ext cx="13220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 dirty="0" err="1" smtClean="0">
                <a:solidFill>
                  <a:srgbClr val="FF0000"/>
                </a:solidFill>
                <a:sym typeface="+mn-ea"/>
              </a:rPr>
              <a:t>Ốc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sym typeface="+mn-ea"/>
              </a:rPr>
              <a:t>mở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sym typeface="+mn-ea"/>
              </a:rPr>
              <a:t>chinh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sym typeface="+mn-ea"/>
              </a:rPr>
              <a:t>móc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sym typeface="+mn-ea"/>
              </a:rPr>
              <a:t>trái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sym typeface="+mn-ea"/>
              </a:rPr>
              <a:t>phải</a:t>
            </a:r>
            <a:endParaRPr lang="en-US"/>
          </a:p>
        </p:txBody>
      </p:sp>
      <p:sp>
        <p:nvSpPr>
          <p:cNvPr id="20" name="Text Box 19"/>
          <p:cNvSpPr txBox="1"/>
          <p:nvPr/>
        </p:nvSpPr>
        <p:spPr>
          <a:xfrm>
            <a:off x="2693670" y="4603750"/>
            <a:ext cx="11442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b="1" dirty="0" err="1" smtClean="0">
                <a:solidFill>
                  <a:srgbClr val="FF0000"/>
                </a:solidFill>
                <a:sym typeface="+mn-ea"/>
              </a:rPr>
              <a:t>Ốc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sym typeface="+mn-ea"/>
              </a:rPr>
              <a:t>chỉnh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sym typeface="+mn-ea"/>
              </a:rPr>
              <a:t>ra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FF0000"/>
                </a:solidFill>
                <a:sym typeface="+mn-ea"/>
              </a:rPr>
              <a:t>vào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874" y="5286387"/>
            <a:ext cx="8358187" cy="1587"/>
          </a:xfrm>
          <a:custGeom>
            <a:avLst/>
            <a:gdLst/>
            <a:ahLst/>
            <a:cxnLst/>
            <a:rect l="l" t="t" r="r" b="b"/>
            <a:pathLst>
              <a:path w="8358187" h="1587">
                <a:moveTo>
                  <a:pt x="0" y="0"/>
                </a:moveTo>
                <a:lnTo>
                  <a:pt x="8358187" y="1587"/>
                </a:lnTo>
              </a:path>
            </a:pathLst>
          </a:custGeom>
          <a:ln w="9525">
            <a:solidFill>
              <a:srgbClr val="9999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23850" y="857250"/>
            <a:ext cx="8348726" cy="0"/>
          </a:xfrm>
          <a:custGeom>
            <a:avLst/>
            <a:gdLst/>
            <a:ahLst/>
            <a:cxnLst/>
            <a:rect l="l" t="t" r="r" b="b"/>
            <a:pathLst>
              <a:path w="8348726">
                <a:moveTo>
                  <a:pt x="0" y="0"/>
                </a:moveTo>
                <a:lnTo>
                  <a:pt x="8348726" y="0"/>
                </a:lnTo>
              </a:path>
            </a:pathLst>
          </a:custGeom>
          <a:ln w="5715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88009" y="2065413"/>
            <a:ext cx="3870960" cy="31115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26561" y="2248154"/>
            <a:ext cx="6985" cy="399288"/>
          </a:xfrm>
          <a:custGeom>
            <a:avLst/>
            <a:gdLst/>
            <a:ahLst/>
            <a:cxnLst/>
            <a:rect l="l" t="t" r="r" b="b"/>
            <a:pathLst>
              <a:path w="6985" h="399288">
                <a:moveTo>
                  <a:pt x="0" y="0"/>
                </a:moveTo>
                <a:lnTo>
                  <a:pt x="6985" y="399288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915411" y="2258060"/>
            <a:ext cx="6985" cy="399288"/>
          </a:xfrm>
          <a:custGeom>
            <a:avLst/>
            <a:gdLst/>
            <a:ahLst/>
            <a:cxnLst/>
            <a:rect l="l" t="t" r="r" b="b"/>
            <a:pathLst>
              <a:path w="6985" h="399288">
                <a:moveTo>
                  <a:pt x="0" y="0"/>
                </a:moveTo>
                <a:lnTo>
                  <a:pt x="6985" y="399288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801620" y="2488057"/>
            <a:ext cx="132334" cy="103378"/>
          </a:xfrm>
          <a:custGeom>
            <a:avLst/>
            <a:gdLst/>
            <a:ahLst/>
            <a:cxnLst/>
            <a:rect l="l" t="t" r="r" b="b"/>
            <a:pathLst>
              <a:path w="132334" h="103378">
                <a:moveTo>
                  <a:pt x="96012" y="59805"/>
                </a:moveTo>
                <a:lnTo>
                  <a:pt x="35941" y="92201"/>
                </a:lnTo>
                <a:lnTo>
                  <a:pt x="34798" y="96012"/>
                </a:lnTo>
                <a:lnTo>
                  <a:pt x="36449" y="99187"/>
                </a:lnTo>
                <a:lnTo>
                  <a:pt x="38100" y="102235"/>
                </a:lnTo>
                <a:lnTo>
                  <a:pt x="42037" y="103378"/>
                </a:lnTo>
                <a:lnTo>
                  <a:pt x="121488" y="60579"/>
                </a:lnTo>
                <a:lnTo>
                  <a:pt x="119506" y="60579"/>
                </a:lnTo>
                <a:lnTo>
                  <a:pt x="96012" y="59805"/>
                </a:lnTo>
                <a:close/>
              </a:path>
              <a:path w="132334" h="103378">
                <a:moveTo>
                  <a:pt x="107052" y="53850"/>
                </a:moveTo>
                <a:lnTo>
                  <a:pt x="96012" y="59805"/>
                </a:lnTo>
                <a:lnTo>
                  <a:pt x="119506" y="60579"/>
                </a:lnTo>
                <a:lnTo>
                  <a:pt x="119533" y="59690"/>
                </a:lnTo>
                <a:lnTo>
                  <a:pt x="116331" y="59690"/>
                </a:lnTo>
                <a:lnTo>
                  <a:pt x="107052" y="53850"/>
                </a:lnTo>
                <a:close/>
              </a:path>
              <a:path w="132334" h="103378">
                <a:moveTo>
                  <a:pt x="45466" y="0"/>
                </a:moveTo>
                <a:lnTo>
                  <a:pt x="41529" y="888"/>
                </a:lnTo>
                <a:lnTo>
                  <a:pt x="39624" y="3937"/>
                </a:lnTo>
                <a:lnTo>
                  <a:pt x="37846" y="6857"/>
                </a:lnTo>
                <a:lnTo>
                  <a:pt x="38735" y="10794"/>
                </a:lnTo>
                <a:lnTo>
                  <a:pt x="41656" y="12700"/>
                </a:lnTo>
                <a:lnTo>
                  <a:pt x="96328" y="47102"/>
                </a:lnTo>
                <a:lnTo>
                  <a:pt x="119887" y="47879"/>
                </a:lnTo>
                <a:lnTo>
                  <a:pt x="119506" y="60579"/>
                </a:lnTo>
                <a:lnTo>
                  <a:pt x="121488" y="60579"/>
                </a:lnTo>
                <a:lnTo>
                  <a:pt x="132334" y="54737"/>
                </a:lnTo>
                <a:lnTo>
                  <a:pt x="48387" y="1905"/>
                </a:lnTo>
                <a:lnTo>
                  <a:pt x="45466" y="0"/>
                </a:lnTo>
                <a:close/>
              </a:path>
              <a:path w="132334" h="103378">
                <a:moveTo>
                  <a:pt x="381" y="43942"/>
                </a:moveTo>
                <a:lnTo>
                  <a:pt x="0" y="56642"/>
                </a:lnTo>
                <a:lnTo>
                  <a:pt x="96012" y="59805"/>
                </a:lnTo>
                <a:lnTo>
                  <a:pt x="107052" y="53850"/>
                </a:lnTo>
                <a:lnTo>
                  <a:pt x="96328" y="47102"/>
                </a:lnTo>
                <a:lnTo>
                  <a:pt x="381" y="43942"/>
                </a:lnTo>
                <a:close/>
              </a:path>
              <a:path w="132334" h="103378">
                <a:moveTo>
                  <a:pt x="116712" y="48641"/>
                </a:moveTo>
                <a:lnTo>
                  <a:pt x="107052" y="53850"/>
                </a:lnTo>
                <a:lnTo>
                  <a:pt x="116331" y="59690"/>
                </a:lnTo>
                <a:lnTo>
                  <a:pt x="116712" y="48641"/>
                </a:lnTo>
                <a:close/>
              </a:path>
              <a:path w="132334" h="103378">
                <a:moveTo>
                  <a:pt x="119865" y="48641"/>
                </a:moveTo>
                <a:lnTo>
                  <a:pt x="116712" y="48641"/>
                </a:lnTo>
                <a:lnTo>
                  <a:pt x="116331" y="59690"/>
                </a:lnTo>
                <a:lnTo>
                  <a:pt x="119533" y="59690"/>
                </a:lnTo>
                <a:lnTo>
                  <a:pt x="119865" y="48641"/>
                </a:lnTo>
                <a:close/>
              </a:path>
              <a:path w="132334" h="103378">
                <a:moveTo>
                  <a:pt x="96328" y="47102"/>
                </a:moveTo>
                <a:lnTo>
                  <a:pt x="107052" y="53850"/>
                </a:lnTo>
                <a:lnTo>
                  <a:pt x="116712" y="48641"/>
                </a:lnTo>
                <a:lnTo>
                  <a:pt x="119865" y="48641"/>
                </a:lnTo>
                <a:lnTo>
                  <a:pt x="119887" y="47879"/>
                </a:lnTo>
                <a:lnTo>
                  <a:pt x="96328" y="4710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233420" y="2455545"/>
            <a:ext cx="122174" cy="103377"/>
          </a:xfrm>
          <a:custGeom>
            <a:avLst/>
            <a:gdLst/>
            <a:ahLst/>
            <a:cxnLst/>
            <a:rect l="l" t="t" r="r" b="b"/>
            <a:pathLst>
              <a:path w="122174" h="103377">
                <a:moveTo>
                  <a:pt x="88010" y="0"/>
                </a:moveTo>
                <a:lnTo>
                  <a:pt x="84963" y="1777"/>
                </a:lnTo>
                <a:lnTo>
                  <a:pt x="0" y="52831"/>
                </a:lnTo>
                <a:lnTo>
                  <a:pt x="86359" y="101599"/>
                </a:lnTo>
                <a:lnTo>
                  <a:pt x="89407" y="103377"/>
                </a:lnTo>
                <a:lnTo>
                  <a:pt x="93218" y="102234"/>
                </a:lnTo>
                <a:lnTo>
                  <a:pt x="96774" y="96138"/>
                </a:lnTo>
                <a:lnTo>
                  <a:pt x="95631" y="92328"/>
                </a:lnTo>
                <a:lnTo>
                  <a:pt x="92582" y="90550"/>
                </a:lnTo>
                <a:lnTo>
                  <a:pt x="36866" y="59054"/>
                </a:lnTo>
                <a:lnTo>
                  <a:pt x="12700" y="59054"/>
                </a:lnTo>
                <a:lnTo>
                  <a:pt x="12573" y="46354"/>
                </a:lnTo>
                <a:lnTo>
                  <a:pt x="36082" y="46027"/>
                </a:lnTo>
                <a:lnTo>
                  <a:pt x="91567" y="12699"/>
                </a:lnTo>
                <a:lnTo>
                  <a:pt x="94488" y="10794"/>
                </a:lnTo>
                <a:lnTo>
                  <a:pt x="95504" y="6984"/>
                </a:lnTo>
                <a:lnTo>
                  <a:pt x="93726" y="3937"/>
                </a:lnTo>
                <a:lnTo>
                  <a:pt x="91820" y="888"/>
                </a:lnTo>
                <a:lnTo>
                  <a:pt x="88010" y="0"/>
                </a:lnTo>
                <a:close/>
              </a:path>
              <a:path w="122174" h="103377">
                <a:moveTo>
                  <a:pt x="36082" y="46027"/>
                </a:moveTo>
                <a:lnTo>
                  <a:pt x="12573" y="46354"/>
                </a:lnTo>
                <a:lnTo>
                  <a:pt x="12700" y="59054"/>
                </a:lnTo>
                <a:lnTo>
                  <a:pt x="36285" y="58726"/>
                </a:lnTo>
                <a:lnTo>
                  <a:pt x="35293" y="58165"/>
                </a:lnTo>
                <a:lnTo>
                  <a:pt x="15875" y="58165"/>
                </a:lnTo>
                <a:lnTo>
                  <a:pt x="15748" y="47116"/>
                </a:lnTo>
                <a:lnTo>
                  <a:pt x="34269" y="47116"/>
                </a:lnTo>
                <a:lnTo>
                  <a:pt x="36082" y="46027"/>
                </a:lnTo>
                <a:close/>
              </a:path>
              <a:path w="122174" h="103377">
                <a:moveTo>
                  <a:pt x="36285" y="58726"/>
                </a:moveTo>
                <a:lnTo>
                  <a:pt x="12700" y="59054"/>
                </a:lnTo>
                <a:lnTo>
                  <a:pt x="36866" y="59054"/>
                </a:lnTo>
                <a:lnTo>
                  <a:pt x="36285" y="58726"/>
                </a:lnTo>
                <a:close/>
              </a:path>
              <a:path w="122174" h="103377">
                <a:moveTo>
                  <a:pt x="122046" y="44830"/>
                </a:moveTo>
                <a:lnTo>
                  <a:pt x="36082" y="46027"/>
                </a:lnTo>
                <a:lnTo>
                  <a:pt x="25289" y="52510"/>
                </a:lnTo>
                <a:lnTo>
                  <a:pt x="36285" y="58726"/>
                </a:lnTo>
                <a:lnTo>
                  <a:pt x="122174" y="57530"/>
                </a:lnTo>
                <a:lnTo>
                  <a:pt x="122046" y="44830"/>
                </a:lnTo>
                <a:close/>
              </a:path>
              <a:path w="122174" h="103377">
                <a:moveTo>
                  <a:pt x="15748" y="47116"/>
                </a:moveTo>
                <a:lnTo>
                  <a:pt x="15875" y="58165"/>
                </a:lnTo>
                <a:lnTo>
                  <a:pt x="25289" y="52510"/>
                </a:lnTo>
                <a:lnTo>
                  <a:pt x="15748" y="47116"/>
                </a:lnTo>
                <a:close/>
              </a:path>
              <a:path w="122174" h="103377">
                <a:moveTo>
                  <a:pt x="25289" y="52510"/>
                </a:moveTo>
                <a:lnTo>
                  <a:pt x="15875" y="58165"/>
                </a:lnTo>
                <a:lnTo>
                  <a:pt x="35293" y="58165"/>
                </a:lnTo>
                <a:lnTo>
                  <a:pt x="25289" y="52510"/>
                </a:lnTo>
                <a:close/>
              </a:path>
              <a:path w="122174" h="103377">
                <a:moveTo>
                  <a:pt x="34269" y="47116"/>
                </a:moveTo>
                <a:lnTo>
                  <a:pt x="15748" y="47116"/>
                </a:lnTo>
                <a:lnTo>
                  <a:pt x="25289" y="52510"/>
                </a:lnTo>
                <a:lnTo>
                  <a:pt x="34269" y="471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435477" y="2458211"/>
            <a:ext cx="55880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 smtClean="0">
                <a:solidFill>
                  <a:srgbClr val="FF0000"/>
                </a:solidFill>
                <a:latin typeface="仿宋"/>
                <a:cs typeface="仿宋"/>
              </a:rPr>
              <a:t>3-3.5mm</a:t>
            </a:r>
            <a:endParaRPr sz="1200">
              <a:latin typeface="仿宋"/>
              <a:cs typeface="仿宋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28615" y="1993417"/>
            <a:ext cx="2158365" cy="3195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4030" y="274320"/>
            <a:ext cx="5553710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ts val="3750"/>
              </a:lnSpc>
            </a:pPr>
            <a:r>
              <a:rPr lang="en-US" sz="3200" b="1" spc="-15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PHẦN CƠ -  MÓC LẤY CHỈ</a:t>
            </a:r>
            <a:endParaRPr lang="en-US" sz="3200" b="1" spc="-15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5290" y="1383030"/>
            <a:ext cx="82575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móc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trái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sang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phải,đầu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móc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lỗ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nhất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1-1.5mm</a:t>
            </a:r>
            <a:endParaRPr lang="en-US" altLang="zh-CN" sz="20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874" y="5286387"/>
            <a:ext cx="8358187" cy="1587"/>
          </a:xfrm>
          <a:custGeom>
            <a:avLst/>
            <a:gdLst/>
            <a:ahLst/>
            <a:cxnLst/>
            <a:rect l="l" t="t" r="r" b="b"/>
            <a:pathLst>
              <a:path w="8358187" h="1587">
                <a:moveTo>
                  <a:pt x="0" y="0"/>
                </a:moveTo>
                <a:lnTo>
                  <a:pt x="8358187" y="1587"/>
                </a:lnTo>
              </a:path>
            </a:pathLst>
          </a:custGeom>
          <a:ln w="9525">
            <a:solidFill>
              <a:srgbClr val="9999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23850" y="857250"/>
            <a:ext cx="8348726" cy="0"/>
          </a:xfrm>
          <a:custGeom>
            <a:avLst/>
            <a:gdLst/>
            <a:ahLst/>
            <a:cxnLst/>
            <a:rect l="l" t="t" r="r" b="b"/>
            <a:pathLst>
              <a:path w="8348726">
                <a:moveTo>
                  <a:pt x="0" y="0"/>
                </a:moveTo>
                <a:lnTo>
                  <a:pt x="8348726" y="0"/>
                </a:lnTo>
              </a:path>
            </a:pathLst>
          </a:custGeom>
          <a:ln w="5715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6361" y="934323"/>
            <a:ext cx="7748905" cy="1087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48000"/>
              </a:lnSpc>
            </a:pPr>
            <a:endParaRPr sz="1800" spc="0" dirty="0" smtClean="0">
              <a:solidFill>
                <a:srgbClr val="777779"/>
              </a:solidFill>
              <a:latin typeface="SimSun" panose="02010600030101010101" pitchFamily="2" charset="-122"/>
              <a:cs typeface="SimSun" panose="02010600030101010101" pitchFamily="2" charset="-122"/>
            </a:endParaRPr>
          </a:p>
          <a:p>
            <a:pPr marL="12700">
              <a:lnSpc>
                <a:spcPts val="2155"/>
              </a:lnSpc>
            </a:pP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khi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móc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xích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về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hết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bên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trái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khoảng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cách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kim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tới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móc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là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1.5-1.7mm,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giá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kim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sát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kim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móc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bắt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trên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lổ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kim là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1.5mm</a:t>
            </a:r>
            <a:endParaRPr sz="1800">
              <a:latin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98930" y="2267635"/>
            <a:ext cx="2135505" cy="287515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898648" y="2549144"/>
            <a:ext cx="10413" cy="785368"/>
          </a:xfrm>
          <a:custGeom>
            <a:avLst/>
            <a:gdLst/>
            <a:ahLst/>
            <a:cxnLst/>
            <a:rect l="l" t="t" r="r" b="b"/>
            <a:pathLst>
              <a:path w="10413" h="785368">
                <a:moveTo>
                  <a:pt x="10413" y="0"/>
                </a:moveTo>
                <a:lnTo>
                  <a:pt x="0" y="785368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03423" y="2738247"/>
            <a:ext cx="0" cy="596264"/>
          </a:xfrm>
          <a:custGeom>
            <a:avLst/>
            <a:gdLst/>
            <a:ahLst/>
            <a:cxnLst/>
            <a:rect l="l" t="t" r="r" b="b"/>
            <a:pathLst>
              <a:path h="596264">
                <a:moveTo>
                  <a:pt x="0" y="0"/>
                </a:moveTo>
                <a:lnTo>
                  <a:pt x="0" y="596264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646933" y="3116960"/>
            <a:ext cx="255524" cy="103377"/>
          </a:xfrm>
          <a:custGeom>
            <a:avLst/>
            <a:gdLst/>
            <a:ahLst/>
            <a:cxnLst/>
            <a:rect l="l" t="t" r="r" b="b"/>
            <a:pathLst>
              <a:path w="255524" h="103377">
                <a:moveTo>
                  <a:pt x="230414" y="51688"/>
                </a:moveTo>
                <a:lnTo>
                  <a:pt x="160528" y="92456"/>
                </a:lnTo>
                <a:lnTo>
                  <a:pt x="159512" y="96265"/>
                </a:lnTo>
                <a:lnTo>
                  <a:pt x="163068" y="102362"/>
                </a:lnTo>
                <a:lnTo>
                  <a:pt x="166878" y="103377"/>
                </a:lnTo>
                <a:lnTo>
                  <a:pt x="244633" y="58038"/>
                </a:lnTo>
                <a:lnTo>
                  <a:pt x="242951" y="58038"/>
                </a:lnTo>
                <a:lnTo>
                  <a:pt x="242951" y="57150"/>
                </a:lnTo>
                <a:lnTo>
                  <a:pt x="239776" y="57150"/>
                </a:lnTo>
                <a:lnTo>
                  <a:pt x="230414" y="51688"/>
                </a:lnTo>
                <a:close/>
              </a:path>
              <a:path w="255524" h="103377">
                <a:moveTo>
                  <a:pt x="219528" y="45338"/>
                </a:moveTo>
                <a:lnTo>
                  <a:pt x="0" y="45338"/>
                </a:lnTo>
                <a:lnTo>
                  <a:pt x="0" y="58038"/>
                </a:lnTo>
                <a:lnTo>
                  <a:pt x="219528" y="58038"/>
                </a:lnTo>
                <a:lnTo>
                  <a:pt x="230414" y="51688"/>
                </a:lnTo>
                <a:lnTo>
                  <a:pt x="219528" y="45338"/>
                </a:lnTo>
                <a:close/>
              </a:path>
              <a:path w="255524" h="103377">
                <a:moveTo>
                  <a:pt x="244633" y="45338"/>
                </a:moveTo>
                <a:lnTo>
                  <a:pt x="242951" y="45338"/>
                </a:lnTo>
                <a:lnTo>
                  <a:pt x="242951" y="58038"/>
                </a:lnTo>
                <a:lnTo>
                  <a:pt x="244633" y="58038"/>
                </a:lnTo>
                <a:lnTo>
                  <a:pt x="255524" y="51688"/>
                </a:lnTo>
                <a:lnTo>
                  <a:pt x="244633" y="45338"/>
                </a:lnTo>
                <a:close/>
              </a:path>
              <a:path w="255524" h="103377">
                <a:moveTo>
                  <a:pt x="239776" y="46227"/>
                </a:moveTo>
                <a:lnTo>
                  <a:pt x="230414" y="51688"/>
                </a:lnTo>
                <a:lnTo>
                  <a:pt x="239776" y="57150"/>
                </a:lnTo>
                <a:lnTo>
                  <a:pt x="239776" y="46227"/>
                </a:lnTo>
                <a:close/>
              </a:path>
              <a:path w="255524" h="103377">
                <a:moveTo>
                  <a:pt x="242951" y="46227"/>
                </a:moveTo>
                <a:lnTo>
                  <a:pt x="239776" y="46227"/>
                </a:lnTo>
                <a:lnTo>
                  <a:pt x="239776" y="57150"/>
                </a:lnTo>
                <a:lnTo>
                  <a:pt x="242951" y="57150"/>
                </a:lnTo>
                <a:lnTo>
                  <a:pt x="242951" y="46227"/>
                </a:lnTo>
                <a:close/>
              </a:path>
              <a:path w="255524" h="103377">
                <a:moveTo>
                  <a:pt x="166878" y="0"/>
                </a:moveTo>
                <a:lnTo>
                  <a:pt x="163068" y="1015"/>
                </a:lnTo>
                <a:lnTo>
                  <a:pt x="159512" y="7112"/>
                </a:lnTo>
                <a:lnTo>
                  <a:pt x="160528" y="10921"/>
                </a:lnTo>
                <a:lnTo>
                  <a:pt x="230414" y="51688"/>
                </a:lnTo>
                <a:lnTo>
                  <a:pt x="239776" y="46227"/>
                </a:lnTo>
                <a:lnTo>
                  <a:pt x="242951" y="46227"/>
                </a:lnTo>
                <a:lnTo>
                  <a:pt x="242951" y="45338"/>
                </a:lnTo>
                <a:lnTo>
                  <a:pt x="244633" y="45338"/>
                </a:lnTo>
                <a:lnTo>
                  <a:pt x="1668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001772" y="3133344"/>
            <a:ext cx="287400" cy="103378"/>
          </a:xfrm>
          <a:custGeom>
            <a:avLst/>
            <a:gdLst/>
            <a:ahLst/>
            <a:cxnLst/>
            <a:rect l="l" t="t" r="r" b="b"/>
            <a:pathLst>
              <a:path w="287400" h="103378">
                <a:moveTo>
                  <a:pt x="88645" y="0"/>
                </a:moveTo>
                <a:lnTo>
                  <a:pt x="0" y="51688"/>
                </a:lnTo>
                <a:lnTo>
                  <a:pt x="88645" y="103378"/>
                </a:lnTo>
                <a:lnTo>
                  <a:pt x="92455" y="102362"/>
                </a:lnTo>
                <a:lnTo>
                  <a:pt x="96011" y="96266"/>
                </a:lnTo>
                <a:lnTo>
                  <a:pt x="94995" y="92329"/>
                </a:lnTo>
                <a:lnTo>
                  <a:pt x="91947" y="90678"/>
                </a:lnTo>
                <a:lnTo>
                  <a:pt x="35995" y="58038"/>
                </a:lnTo>
                <a:lnTo>
                  <a:pt x="12572" y="58038"/>
                </a:lnTo>
                <a:lnTo>
                  <a:pt x="12572" y="45338"/>
                </a:lnTo>
                <a:lnTo>
                  <a:pt x="35995" y="45338"/>
                </a:lnTo>
                <a:lnTo>
                  <a:pt x="94995" y="10922"/>
                </a:lnTo>
                <a:lnTo>
                  <a:pt x="96011" y="6985"/>
                </a:lnTo>
                <a:lnTo>
                  <a:pt x="94233" y="4063"/>
                </a:lnTo>
                <a:lnTo>
                  <a:pt x="92455" y="1016"/>
                </a:lnTo>
                <a:lnTo>
                  <a:pt x="88645" y="0"/>
                </a:lnTo>
                <a:close/>
              </a:path>
              <a:path w="287400" h="103378">
                <a:moveTo>
                  <a:pt x="35995" y="45338"/>
                </a:moveTo>
                <a:lnTo>
                  <a:pt x="12572" y="45338"/>
                </a:lnTo>
                <a:lnTo>
                  <a:pt x="12572" y="58038"/>
                </a:lnTo>
                <a:lnTo>
                  <a:pt x="35995" y="58038"/>
                </a:lnTo>
                <a:lnTo>
                  <a:pt x="34471" y="57150"/>
                </a:lnTo>
                <a:lnTo>
                  <a:pt x="15747" y="57150"/>
                </a:lnTo>
                <a:lnTo>
                  <a:pt x="15747" y="46228"/>
                </a:lnTo>
                <a:lnTo>
                  <a:pt x="34471" y="46228"/>
                </a:lnTo>
                <a:lnTo>
                  <a:pt x="35995" y="45338"/>
                </a:lnTo>
                <a:close/>
              </a:path>
              <a:path w="287400" h="103378">
                <a:moveTo>
                  <a:pt x="287400" y="45338"/>
                </a:moveTo>
                <a:lnTo>
                  <a:pt x="35995" y="45338"/>
                </a:lnTo>
                <a:lnTo>
                  <a:pt x="25109" y="51689"/>
                </a:lnTo>
                <a:lnTo>
                  <a:pt x="35995" y="58038"/>
                </a:lnTo>
                <a:lnTo>
                  <a:pt x="287400" y="58038"/>
                </a:lnTo>
                <a:lnTo>
                  <a:pt x="287400" y="45338"/>
                </a:lnTo>
                <a:close/>
              </a:path>
              <a:path w="287400" h="103378">
                <a:moveTo>
                  <a:pt x="15747" y="46228"/>
                </a:moveTo>
                <a:lnTo>
                  <a:pt x="15747" y="57150"/>
                </a:lnTo>
                <a:lnTo>
                  <a:pt x="25109" y="51689"/>
                </a:lnTo>
                <a:lnTo>
                  <a:pt x="15747" y="46228"/>
                </a:lnTo>
                <a:close/>
              </a:path>
              <a:path w="287400" h="103378">
                <a:moveTo>
                  <a:pt x="25109" y="51689"/>
                </a:moveTo>
                <a:lnTo>
                  <a:pt x="15747" y="57150"/>
                </a:lnTo>
                <a:lnTo>
                  <a:pt x="34471" y="57150"/>
                </a:lnTo>
                <a:lnTo>
                  <a:pt x="25109" y="51689"/>
                </a:lnTo>
                <a:close/>
              </a:path>
              <a:path w="287400" h="103378">
                <a:moveTo>
                  <a:pt x="34471" y="46228"/>
                </a:moveTo>
                <a:lnTo>
                  <a:pt x="15747" y="46228"/>
                </a:lnTo>
                <a:lnTo>
                  <a:pt x="25109" y="51689"/>
                </a:lnTo>
                <a:lnTo>
                  <a:pt x="34471" y="4622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862195" y="2267699"/>
            <a:ext cx="2045335" cy="2874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6260" y="274320"/>
            <a:ext cx="5553710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ts val="3750"/>
              </a:lnSpc>
            </a:pPr>
            <a:r>
              <a:rPr lang="en-US" sz="3200" b="1" spc="-15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PHẦN CƠ -  MÓC XÍCH 5 CHỈ</a:t>
            </a:r>
            <a:endParaRPr lang="en-US" sz="3200" b="1" spc="-15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6981825" y="2851785"/>
            <a:ext cx="145923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  <a:sym typeface="+mn-ea"/>
              </a:rPr>
              <a:t>móc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  <a:sym typeface="+mn-ea"/>
              </a:rPr>
              <a:t>lấy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  <a:sym typeface="+mn-ea"/>
              </a:rPr>
              <a:t> chi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  <a:sym typeface="+mn-ea"/>
              </a:rPr>
              <a:t>không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  <a:sym typeface="+mn-ea"/>
              </a:rPr>
              <a:t>đá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ea typeface="仿宋" panose="02010609060101010101" charset="-122"/>
                <a:cs typeface="Times New Roman" panose="02020603050405020304" charset="0"/>
                <a:sym typeface="+mn-ea"/>
              </a:rPr>
              <a:t>kim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8595" y="1089026"/>
            <a:ext cx="5396864" cy="41846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32813" y="3469640"/>
            <a:ext cx="2898902" cy="810006"/>
          </a:xfrm>
          <a:custGeom>
            <a:avLst/>
            <a:gdLst/>
            <a:ahLst/>
            <a:cxnLst/>
            <a:rect l="l" t="t" r="r" b="b"/>
            <a:pathLst>
              <a:path w="2898902" h="810006">
                <a:moveTo>
                  <a:pt x="829818" y="209423"/>
                </a:moveTo>
                <a:lnTo>
                  <a:pt x="97939" y="209445"/>
                </a:lnTo>
                <a:lnTo>
                  <a:pt x="56577" y="219355"/>
                </a:lnTo>
                <a:lnTo>
                  <a:pt x="23965" y="244536"/>
                </a:lnTo>
                <a:lnTo>
                  <a:pt x="4132" y="280959"/>
                </a:lnTo>
                <a:lnTo>
                  <a:pt x="0" y="309499"/>
                </a:lnTo>
                <a:lnTo>
                  <a:pt x="22" y="712066"/>
                </a:lnTo>
                <a:lnTo>
                  <a:pt x="9932" y="753428"/>
                </a:lnTo>
                <a:lnTo>
                  <a:pt x="35113" y="786040"/>
                </a:lnTo>
                <a:lnTo>
                  <a:pt x="71536" y="805873"/>
                </a:lnTo>
                <a:lnTo>
                  <a:pt x="100075" y="810006"/>
                </a:lnTo>
                <a:lnTo>
                  <a:pt x="832062" y="809981"/>
                </a:lnTo>
                <a:lnTo>
                  <a:pt x="873460" y="800043"/>
                </a:lnTo>
                <a:lnTo>
                  <a:pt x="906072" y="774859"/>
                </a:lnTo>
                <a:lnTo>
                  <a:pt x="925892" y="738451"/>
                </a:lnTo>
                <a:lnTo>
                  <a:pt x="930020" y="709930"/>
                </a:lnTo>
                <a:lnTo>
                  <a:pt x="930020" y="459613"/>
                </a:lnTo>
                <a:lnTo>
                  <a:pt x="1573076" y="309499"/>
                </a:lnTo>
                <a:lnTo>
                  <a:pt x="930020" y="309499"/>
                </a:lnTo>
                <a:lnTo>
                  <a:pt x="929996" y="307259"/>
                </a:lnTo>
                <a:lnTo>
                  <a:pt x="928625" y="292761"/>
                </a:lnTo>
                <a:lnTo>
                  <a:pt x="913152" y="253907"/>
                </a:lnTo>
                <a:lnTo>
                  <a:pt x="883753" y="225140"/>
                </a:lnTo>
                <a:lnTo>
                  <a:pt x="844435" y="210479"/>
                </a:lnTo>
                <a:lnTo>
                  <a:pt x="829818" y="209423"/>
                </a:lnTo>
                <a:close/>
              </a:path>
              <a:path w="2898902" h="810006">
                <a:moveTo>
                  <a:pt x="2898902" y="0"/>
                </a:moveTo>
                <a:lnTo>
                  <a:pt x="930020" y="309499"/>
                </a:lnTo>
                <a:lnTo>
                  <a:pt x="1573076" y="309499"/>
                </a:lnTo>
                <a:lnTo>
                  <a:pt x="289890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32813" y="3469640"/>
            <a:ext cx="2898902" cy="810006"/>
          </a:xfrm>
          <a:custGeom>
            <a:avLst/>
            <a:gdLst/>
            <a:ahLst/>
            <a:cxnLst/>
            <a:rect l="l" t="t" r="r" b="b"/>
            <a:pathLst>
              <a:path w="2898902" h="810006">
                <a:moveTo>
                  <a:pt x="0" y="309499"/>
                </a:moveTo>
                <a:lnTo>
                  <a:pt x="9075" y="267818"/>
                </a:lnTo>
                <a:lnTo>
                  <a:pt x="33615" y="234694"/>
                </a:lnTo>
                <a:lnTo>
                  <a:pt x="69591" y="214156"/>
                </a:lnTo>
                <a:lnTo>
                  <a:pt x="542417" y="209423"/>
                </a:lnTo>
                <a:lnTo>
                  <a:pt x="774954" y="209423"/>
                </a:lnTo>
                <a:lnTo>
                  <a:pt x="829818" y="209423"/>
                </a:lnTo>
                <a:lnTo>
                  <a:pt x="844435" y="210479"/>
                </a:lnTo>
                <a:lnTo>
                  <a:pt x="883753" y="225140"/>
                </a:lnTo>
                <a:lnTo>
                  <a:pt x="913152" y="253907"/>
                </a:lnTo>
                <a:lnTo>
                  <a:pt x="928625" y="292761"/>
                </a:lnTo>
                <a:lnTo>
                  <a:pt x="930020" y="309499"/>
                </a:lnTo>
                <a:lnTo>
                  <a:pt x="2898902" y="0"/>
                </a:lnTo>
                <a:lnTo>
                  <a:pt x="930020" y="459613"/>
                </a:lnTo>
                <a:lnTo>
                  <a:pt x="930020" y="709930"/>
                </a:lnTo>
                <a:lnTo>
                  <a:pt x="928964" y="724516"/>
                </a:lnTo>
                <a:lnTo>
                  <a:pt x="914298" y="763772"/>
                </a:lnTo>
                <a:lnTo>
                  <a:pt x="885504" y="793143"/>
                </a:lnTo>
                <a:lnTo>
                  <a:pt x="846590" y="808610"/>
                </a:lnTo>
                <a:lnTo>
                  <a:pt x="774954" y="810006"/>
                </a:lnTo>
                <a:lnTo>
                  <a:pt x="542417" y="810006"/>
                </a:lnTo>
                <a:lnTo>
                  <a:pt x="100075" y="810006"/>
                </a:lnTo>
                <a:lnTo>
                  <a:pt x="85480" y="808947"/>
                </a:lnTo>
                <a:lnTo>
                  <a:pt x="46204" y="794270"/>
                </a:lnTo>
                <a:lnTo>
                  <a:pt x="16827" y="765470"/>
                </a:lnTo>
                <a:lnTo>
                  <a:pt x="1380" y="726577"/>
                </a:lnTo>
                <a:lnTo>
                  <a:pt x="0" y="459613"/>
                </a:lnTo>
                <a:lnTo>
                  <a:pt x="0" y="309499"/>
                </a:lnTo>
                <a:close/>
              </a:path>
            </a:pathLst>
          </a:custGeom>
          <a:ln w="2540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1651" y="3796854"/>
            <a:ext cx="546735" cy="2082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350" dirty="0" err="1" smtClean="0">
                <a:latin typeface="Cambria" panose="02040503050406030204" charset="0"/>
                <a:cs typeface="Cambria" panose="02040503050406030204" charset="0"/>
              </a:rPr>
              <a:t>Giảm</a:t>
            </a:r>
            <a:r>
              <a:rPr lang="en-US" sz="1350" dirty="0" smtClean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dirty="0" err="1" smtClean="0">
                <a:latin typeface="Cambria" panose="02040503050406030204" charset="0"/>
                <a:cs typeface="Cambria" panose="02040503050406030204" charset="0"/>
              </a:rPr>
              <a:t>tốc</a:t>
            </a:r>
            <a:r>
              <a:rPr lang="en-US" sz="1350" dirty="0" smtClean="0"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dirty="0" err="1" smtClean="0">
                <a:latin typeface="Cambria" panose="02040503050406030204" charset="0"/>
                <a:cs typeface="Cambria" panose="02040503050406030204" charset="0"/>
              </a:rPr>
              <a:t>độ</a:t>
            </a:r>
            <a:endParaRPr lang="en-US" sz="1350" dirty="0" smtClean="0">
              <a:latin typeface="Cambria" panose="02040503050406030204" charset="0"/>
              <a:cs typeface="Cambria" panose="02040503050406030204" charset="0"/>
            </a:endParaRPr>
          </a:p>
          <a:p>
            <a:pPr marL="12700">
              <a:lnSpc>
                <a:spcPct val="100000"/>
              </a:lnSpc>
            </a:pPr>
            <a:endParaRPr sz="1350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00910" y="3181350"/>
            <a:ext cx="2318892" cy="387604"/>
          </a:xfrm>
          <a:custGeom>
            <a:avLst/>
            <a:gdLst/>
            <a:ahLst/>
            <a:cxnLst/>
            <a:rect l="l" t="t" r="r" b="b"/>
            <a:pathLst>
              <a:path w="2318892" h="387603">
                <a:moveTo>
                  <a:pt x="866775" y="0"/>
                </a:moveTo>
                <a:lnTo>
                  <a:pt x="61810" y="60"/>
                </a:lnTo>
                <a:lnTo>
                  <a:pt x="23051" y="15111"/>
                </a:lnTo>
                <a:lnTo>
                  <a:pt x="1619" y="50085"/>
                </a:lnTo>
                <a:lnTo>
                  <a:pt x="0" y="64516"/>
                </a:lnTo>
                <a:lnTo>
                  <a:pt x="65" y="325895"/>
                </a:lnTo>
                <a:lnTo>
                  <a:pt x="15199" y="364594"/>
                </a:lnTo>
                <a:lnTo>
                  <a:pt x="50219" y="385987"/>
                </a:lnTo>
                <a:lnTo>
                  <a:pt x="64643" y="387604"/>
                </a:lnTo>
                <a:lnTo>
                  <a:pt x="869709" y="387538"/>
                </a:lnTo>
                <a:lnTo>
                  <a:pt x="908408" y="372404"/>
                </a:lnTo>
                <a:lnTo>
                  <a:pt x="929801" y="337384"/>
                </a:lnTo>
                <a:lnTo>
                  <a:pt x="931418" y="322961"/>
                </a:lnTo>
                <a:lnTo>
                  <a:pt x="931418" y="161417"/>
                </a:lnTo>
                <a:lnTo>
                  <a:pt x="2318892" y="161162"/>
                </a:lnTo>
                <a:lnTo>
                  <a:pt x="931418" y="64516"/>
                </a:lnTo>
                <a:lnTo>
                  <a:pt x="931356" y="61683"/>
                </a:lnTo>
                <a:lnTo>
                  <a:pt x="929135" y="47445"/>
                </a:lnTo>
                <a:lnTo>
                  <a:pt x="906310" y="13456"/>
                </a:lnTo>
                <a:lnTo>
                  <a:pt x="881212" y="1613"/>
                </a:lnTo>
                <a:lnTo>
                  <a:pt x="86677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00910" y="3181350"/>
            <a:ext cx="2318892" cy="387604"/>
          </a:xfrm>
          <a:custGeom>
            <a:avLst/>
            <a:gdLst/>
            <a:ahLst/>
            <a:cxnLst/>
            <a:rect l="l" t="t" r="r" b="b"/>
            <a:pathLst>
              <a:path w="2318892" h="387603">
                <a:moveTo>
                  <a:pt x="0" y="64516"/>
                </a:moveTo>
                <a:lnTo>
                  <a:pt x="13504" y="25028"/>
                </a:lnTo>
                <a:lnTo>
                  <a:pt x="47562" y="2273"/>
                </a:lnTo>
                <a:lnTo>
                  <a:pt x="543306" y="0"/>
                </a:lnTo>
                <a:lnTo>
                  <a:pt x="776096" y="0"/>
                </a:lnTo>
                <a:lnTo>
                  <a:pt x="866775" y="0"/>
                </a:lnTo>
                <a:lnTo>
                  <a:pt x="881212" y="1613"/>
                </a:lnTo>
                <a:lnTo>
                  <a:pt x="916253" y="22977"/>
                </a:lnTo>
                <a:lnTo>
                  <a:pt x="931356" y="61683"/>
                </a:lnTo>
                <a:lnTo>
                  <a:pt x="931418" y="64516"/>
                </a:lnTo>
                <a:lnTo>
                  <a:pt x="2318892" y="161162"/>
                </a:lnTo>
                <a:lnTo>
                  <a:pt x="931418" y="161417"/>
                </a:lnTo>
                <a:lnTo>
                  <a:pt x="931418" y="322961"/>
                </a:lnTo>
                <a:lnTo>
                  <a:pt x="929801" y="337384"/>
                </a:lnTo>
                <a:lnTo>
                  <a:pt x="908408" y="372404"/>
                </a:lnTo>
                <a:lnTo>
                  <a:pt x="869709" y="387538"/>
                </a:lnTo>
                <a:lnTo>
                  <a:pt x="776096" y="387604"/>
                </a:lnTo>
                <a:lnTo>
                  <a:pt x="543306" y="387604"/>
                </a:lnTo>
                <a:lnTo>
                  <a:pt x="64643" y="387604"/>
                </a:lnTo>
                <a:lnTo>
                  <a:pt x="50219" y="385987"/>
                </a:lnTo>
                <a:lnTo>
                  <a:pt x="15199" y="364594"/>
                </a:lnTo>
                <a:lnTo>
                  <a:pt x="65" y="325895"/>
                </a:lnTo>
                <a:lnTo>
                  <a:pt x="0" y="161417"/>
                </a:lnTo>
                <a:lnTo>
                  <a:pt x="0" y="64516"/>
                </a:lnTo>
                <a:close/>
              </a:path>
            </a:pathLst>
          </a:custGeom>
          <a:ln w="2540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9335" y="3181350"/>
            <a:ext cx="789051" cy="298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Tăng</a:t>
            </a: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tốc</a:t>
            </a: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độ</a:t>
            </a:r>
            <a:endParaRPr sz="1350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91411" y="2346325"/>
            <a:ext cx="1935353" cy="594360"/>
          </a:xfrm>
          <a:custGeom>
            <a:avLst/>
            <a:gdLst/>
            <a:ahLst/>
            <a:cxnLst/>
            <a:rect l="l" t="t" r="r" b="b"/>
            <a:pathLst>
              <a:path w="1806573" h="594360">
                <a:moveTo>
                  <a:pt x="796288" y="0"/>
                </a:moveTo>
                <a:lnTo>
                  <a:pt x="98599" y="1"/>
                </a:lnTo>
                <a:lnTo>
                  <a:pt x="57001" y="9335"/>
                </a:lnTo>
                <a:lnTo>
                  <a:pt x="24160" y="34204"/>
                </a:lnTo>
                <a:lnTo>
                  <a:pt x="4167" y="70516"/>
                </a:lnTo>
                <a:lnTo>
                  <a:pt x="0" y="495759"/>
                </a:lnTo>
                <a:lnTo>
                  <a:pt x="1132" y="510345"/>
                </a:lnTo>
                <a:lnTo>
                  <a:pt x="16099" y="549479"/>
                </a:lnTo>
                <a:lnTo>
                  <a:pt x="45237" y="578492"/>
                </a:lnTo>
                <a:lnTo>
                  <a:pt x="84454" y="593292"/>
                </a:lnTo>
                <a:lnTo>
                  <a:pt x="99058" y="594360"/>
                </a:lnTo>
                <a:lnTo>
                  <a:pt x="796748" y="594358"/>
                </a:lnTo>
                <a:lnTo>
                  <a:pt x="838345" y="585024"/>
                </a:lnTo>
                <a:lnTo>
                  <a:pt x="871187" y="560155"/>
                </a:lnTo>
                <a:lnTo>
                  <a:pt x="891179" y="523843"/>
                </a:lnTo>
                <a:lnTo>
                  <a:pt x="895348" y="495300"/>
                </a:lnTo>
                <a:lnTo>
                  <a:pt x="1580965" y="346710"/>
                </a:lnTo>
                <a:lnTo>
                  <a:pt x="895348" y="346710"/>
                </a:lnTo>
                <a:lnTo>
                  <a:pt x="895347" y="98600"/>
                </a:lnTo>
                <a:lnTo>
                  <a:pt x="894215" y="84014"/>
                </a:lnTo>
                <a:lnTo>
                  <a:pt x="879248" y="44880"/>
                </a:lnTo>
                <a:lnTo>
                  <a:pt x="850110" y="15867"/>
                </a:lnTo>
                <a:lnTo>
                  <a:pt x="810893" y="1067"/>
                </a:lnTo>
                <a:lnTo>
                  <a:pt x="796288" y="0"/>
                </a:lnTo>
                <a:close/>
              </a:path>
              <a:path w="1806573" h="594360">
                <a:moveTo>
                  <a:pt x="1806573" y="297814"/>
                </a:moveTo>
                <a:lnTo>
                  <a:pt x="895348" y="346710"/>
                </a:lnTo>
                <a:lnTo>
                  <a:pt x="1580965" y="346710"/>
                </a:lnTo>
                <a:lnTo>
                  <a:pt x="1806573" y="29781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91411" y="2346325"/>
            <a:ext cx="1935353" cy="594360"/>
          </a:xfrm>
          <a:custGeom>
            <a:avLst/>
            <a:gdLst/>
            <a:ahLst/>
            <a:cxnLst/>
            <a:rect l="l" t="t" r="r" b="b"/>
            <a:pathLst>
              <a:path w="1806575" h="594360">
                <a:moveTo>
                  <a:pt x="0" y="99060"/>
                </a:moveTo>
                <a:lnTo>
                  <a:pt x="9152" y="57393"/>
                </a:lnTo>
                <a:lnTo>
                  <a:pt x="33883" y="24441"/>
                </a:lnTo>
                <a:lnTo>
                  <a:pt x="70098" y="4295"/>
                </a:lnTo>
                <a:lnTo>
                  <a:pt x="522351" y="0"/>
                </a:lnTo>
                <a:lnTo>
                  <a:pt x="746124" y="0"/>
                </a:lnTo>
                <a:lnTo>
                  <a:pt x="796290" y="0"/>
                </a:lnTo>
                <a:lnTo>
                  <a:pt x="810894" y="1067"/>
                </a:lnTo>
                <a:lnTo>
                  <a:pt x="850111" y="15867"/>
                </a:lnTo>
                <a:lnTo>
                  <a:pt x="879249" y="44880"/>
                </a:lnTo>
                <a:lnTo>
                  <a:pt x="894216" y="84014"/>
                </a:lnTo>
                <a:lnTo>
                  <a:pt x="895349" y="346710"/>
                </a:lnTo>
                <a:lnTo>
                  <a:pt x="1806575" y="297814"/>
                </a:lnTo>
                <a:lnTo>
                  <a:pt x="895349" y="495300"/>
                </a:lnTo>
                <a:lnTo>
                  <a:pt x="894282" y="509904"/>
                </a:lnTo>
                <a:lnTo>
                  <a:pt x="891181" y="523843"/>
                </a:lnTo>
                <a:lnTo>
                  <a:pt x="871188" y="560155"/>
                </a:lnTo>
                <a:lnTo>
                  <a:pt x="838347" y="585024"/>
                </a:lnTo>
                <a:lnTo>
                  <a:pt x="796749" y="594358"/>
                </a:lnTo>
                <a:lnTo>
                  <a:pt x="746124" y="594360"/>
                </a:lnTo>
                <a:lnTo>
                  <a:pt x="522351" y="594360"/>
                </a:lnTo>
                <a:lnTo>
                  <a:pt x="99059" y="594360"/>
                </a:lnTo>
                <a:lnTo>
                  <a:pt x="84455" y="593292"/>
                </a:lnTo>
                <a:lnTo>
                  <a:pt x="45238" y="578492"/>
                </a:lnTo>
                <a:lnTo>
                  <a:pt x="16100" y="549479"/>
                </a:lnTo>
                <a:lnTo>
                  <a:pt x="1133" y="510345"/>
                </a:lnTo>
                <a:lnTo>
                  <a:pt x="0" y="495300"/>
                </a:lnTo>
                <a:lnTo>
                  <a:pt x="0" y="346710"/>
                </a:lnTo>
                <a:lnTo>
                  <a:pt x="0" y="99060"/>
                </a:lnTo>
                <a:close/>
              </a:path>
            </a:pathLst>
          </a:custGeom>
          <a:ln w="2540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15923" y="2346325"/>
            <a:ext cx="959992" cy="614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350" b="1" spc="-10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Phím</a:t>
            </a:r>
            <a:r>
              <a:rPr lang="en-US" sz="1350" b="1" spc="-10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b="1" spc="-10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điều</a:t>
            </a:r>
            <a:r>
              <a:rPr lang="en-US" sz="1350" b="1" spc="-10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b="1" spc="-10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chỉnh</a:t>
            </a:r>
            <a:r>
              <a:rPr lang="en-US" sz="1350" b="1" spc="-10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b="1" spc="-10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đèn</a:t>
            </a:r>
            <a:r>
              <a:rPr lang="en-US" sz="1350" b="1" spc="-10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 LED</a:t>
            </a:r>
            <a:endParaRPr sz="1350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06286" y="1829435"/>
            <a:ext cx="2047114" cy="322834"/>
          </a:xfrm>
          <a:custGeom>
            <a:avLst/>
            <a:gdLst/>
            <a:ahLst/>
            <a:cxnLst/>
            <a:rect l="l" t="t" r="r" b="b"/>
            <a:pathLst>
              <a:path w="1258442" h="322834">
                <a:moveTo>
                  <a:pt x="1258442" y="268986"/>
                </a:moveTo>
                <a:lnTo>
                  <a:pt x="506984" y="268986"/>
                </a:lnTo>
                <a:lnTo>
                  <a:pt x="508897" y="283250"/>
                </a:lnTo>
                <a:lnTo>
                  <a:pt x="533648" y="315468"/>
                </a:lnTo>
                <a:lnTo>
                  <a:pt x="560832" y="322834"/>
                </a:lnTo>
                <a:lnTo>
                  <a:pt x="820165" y="322834"/>
                </a:lnTo>
                <a:lnTo>
                  <a:pt x="1218859" y="320920"/>
                </a:lnTo>
                <a:lnTo>
                  <a:pt x="1251096" y="296124"/>
                </a:lnTo>
                <a:lnTo>
                  <a:pt x="1258442" y="268986"/>
                </a:lnTo>
                <a:close/>
              </a:path>
              <a:path w="1258442" h="322834">
                <a:moveTo>
                  <a:pt x="1204594" y="0"/>
                </a:moveTo>
                <a:lnTo>
                  <a:pt x="632206" y="0"/>
                </a:lnTo>
                <a:lnTo>
                  <a:pt x="546567" y="1913"/>
                </a:lnTo>
                <a:lnTo>
                  <a:pt x="514330" y="26709"/>
                </a:lnTo>
                <a:lnTo>
                  <a:pt x="506984" y="53848"/>
                </a:lnTo>
                <a:lnTo>
                  <a:pt x="506984" y="188340"/>
                </a:lnTo>
                <a:lnTo>
                  <a:pt x="0" y="269113"/>
                </a:lnTo>
                <a:lnTo>
                  <a:pt x="1258442" y="268986"/>
                </a:lnTo>
                <a:lnTo>
                  <a:pt x="1258442" y="188340"/>
                </a:lnTo>
                <a:lnTo>
                  <a:pt x="1256529" y="39583"/>
                </a:lnTo>
                <a:lnTo>
                  <a:pt x="1231778" y="7365"/>
                </a:lnTo>
                <a:lnTo>
                  <a:pt x="1218911" y="1927"/>
                </a:lnTo>
                <a:lnTo>
                  <a:pt x="120459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06286" y="1829435"/>
            <a:ext cx="2047114" cy="322834"/>
          </a:xfrm>
          <a:custGeom>
            <a:avLst/>
            <a:gdLst/>
            <a:ahLst/>
            <a:cxnLst/>
            <a:rect l="l" t="t" r="r" b="b"/>
            <a:pathLst>
              <a:path w="1258442" h="322834">
                <a:moveTo>
                  <a:pt x="506984" y="53848"/>
                </a:moveTo>
                <a:lnTo>
                  <a:pt x="522781" y="15761"/>
                </a:lnTo>
                <a:lnTo>
                  <a:pt x="632206" y="0"/>
                </a:lnTo>
                <a:lnTo>
                  <a:pt x="820165" y="0"/>
                </a:lnTo>
                <a:lnTo>
                  <a:pt x="1204594" y="0"/>
                </a:lnTo>
                <a:lnTo>
                  <a:pt x="1218911" y="1927"/>
                </a:lnTo>
                <a:lnTo>
                  <a:pt x="1251103" y="26709"/>
                </a:lnTo>
                <a:lnTo>
                  <a:pt x="1258442" y="188340"/>
                </a:lnTo>
                <a:lnTo>
                  <a:pt x="1258442" y="268986"/>
                </a:lnTo>
                <a:lnTo>
                  <a:pt x="1256515" y="283302"/>
                </a:lnTo>
                <a:lnTo>
                  <a:pt x="1251077" y="296169"/>
                </a:lnTo>
                <a:lnTo>
                  <a:pt x="1242645" y="307072"/>
                </a:lnTo>
                <a:lnTo>
                  <a:pt x="1231733" y="315494"/>
                </a:lnTo>
                <a:lnTo>
                  <a:pt x="1218859" y="320920"/>
                </a:lnTo>
                <a:lnTo>
                  <a:pt x="820165" y="322834"/>
                </a:lnTo>
                <a:lnTo>
                  <a:pt x="632206" y="322834"/>
                </a:lnTo>
                <a:lnTo>
                  <a:pt x="560832" y="322834"/>
                </a:lnTo>
                <a:lnTo>
                  <a:pt x="546515" y="320906"/>
                </a:lnTo>
                <a:lnTo>
                  <a:pt x="514323" y="296124"/>
                </a:lnTo>
                <a:lnTo>
                  <a:pt x="506984" y="268986"/>
                </a:lnTo>
                <a:lnTo>
                  <a:pt x="0" y="269113"/>
                </a:lnTo>
                <a:lnTo>
                  <a:pt x="506984" y="188340"/>
                </a:lnTo>
                <a:lnTo>
                  <a:pt x="506984" y="53848"/>
                </a:lnTo>
                <a:close/>
              </a:path>
            </a:pathLst>
          </a:custGeom>
          <a:ln w="2540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09918" y="1886203"/>
            <a:ext cx="1291082" cy="2082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 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Phím</a:t>
            </a: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cắt</a:t>
            </a: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chỉ</a:t>
            </a:r>
            <a:endParaRPr sz="1350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19936" y="1751076"/>
            <a:ext cx="1669033" cy="478916"/>
          </a:xfrm>
          <a:custGeom>
            <a:avLst/>
            <a:gdLst/>
            <a:ahLst/>
            <a:cxnLst/>
            <a:rect l="l" t="t" r="r" b="b"/>
            <a:pathLst>
              <a:path w="1669033" h="478916">
                <a:moveTo>
                  <a:pt x="815847" y="0"/>
                </a:moveTo>
                <a:lnTo>
                  <a:pt x="522477" y="0"/>
                </a:lnTo>
                <a:lnTo>
                  <a:pt x="66944" y="1042"/>
                </a:lnTo>
                <a:lnTo>
                  <a:pt x="29093" y="18202"/>
                </a:lnTo>
                <a:lnTo>
                  <a:pt x="5125" y="51591"/>
                </a:lnTo>
                <a:lnTo>
                  <a:pt x="0" y="79756"/>
                </a:lnTo>
                <a:lnTo>
                  <a:pt x="0" y="399034"/>
                </a:lnTo>
                <a:lnTo>
                  <a:pt x="10432" y="438492"/>
                </a:lnTo>
                <a:lnTo>
                  <a:pt x="39169" y="467753"/>
                </a:lnTo>
                <a:lnTo>
                  <a:pt x="79882" y="478916"/>
                </a:lnTo>
                <a:lnTo>
                  <a:pt x="746378" y="478916"/>
                </a:lnTo>
                <a:lnTo>
                  <a:pt x="828782" y="477871"/>
                </a:lnTo>
                <a:lnTo>
                  <a:pt x="866585" y="460662"/>
                </a:lnTo>
                <a:lnTo>
                  <a:pt x="890494" y="427214"/>
                </a:lnTo>
                <a:lnTo>
                  <a:pt x="895603" y="399034"/>
                </a:lnTo>
                <a:lnTo>
                  <a:pt x="1586192" y="279400"/>
                </a:lnTo>
                <a:lnTo>
                  <a:pt x="895603" y="279400"/>
                </a:lnTo>
                <a:lnTo>
                  <a:pt x="894576" y="66911"/>
                </a:lnTo>
                <a:lnTo>
                  <a:pt x="891059" y="53139"/>
                </a:lnTo>
                <a:lnTo>
                  <a:pt x="867796" y="19222"/>
                </a:lnTo>
                <a:lnTo>
                  <a:pt x="830376" y="1318"/>
                </a:lnTo>
                <a:lnTo>
                  <a:pt x="815847" y="0"/>
                </a:lnTo>
                <a:close/>
              </a:path>
              <a:path w="1669033" h="478916">
                <a:moveTo>
                  <a:pt x="1669033" y="265049"/>
                </a:moveTo>
                <a:lnTo>
                  <a:pt x="895603" y="279400"/>
                </a:lnTo>
                <a:lnTo>
                  <a:pt x="1586192" y="279400"/>
                </a:lnTo>
                <a:lnTo>
                  <a:pt x="1669033" y="26504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19936" y="1751076"/>
            <a:ext cx="1669033" cy="478916"/>
          </a:xfrm>
          <a:custGeom>
            <a:avLst/>
            <a:gdLst/>
            <a:ahLst/>
            <a:cxnLst/>
            <a:rect l="l" t="t" r="r" b="b"/>
            <a:pathLst>
              <a:path w="1669033" h="478916">
                <a:moveTo>
                  <a:pt x="0" y="79756"/>
                </a:moveTo>
                <a:lnTo>
                  <a:pt x="11180" y="39047"/>
                </a:lnTo>
                <a:lnTo>
                  <a:pt x="40482" y="10368"/>
                </a:lnTo>
                <a:lnTo>
                  <a:pt x="522477" y="0"/>
                </a:lnTo>
                <a:lnTo>
                  <a:pt x="746378" y="0"/>
                </a:lnTo>
                <a:lnTo>
                  <a:pt x="815847" y="0"/>
                </a:lnTo>
                <a:lnTo>
                  <a:pt x="830376" y="1318"/>
                </a:lnTo>
                <a:lnTo>
                  <a:pt x="867796" y="19222"/>
                </a:lnTo>
                <a:lnTo>
                  <a:pt x="891059" y="53139"/>
                </a:lnTo>
                <a:lnTo>
                  <a:pt x="895603" y="279400"/>
                </a:lnTo>
                <a:lnTo>
                  <a:pt x="1669033" y="265049"/>
                </a:lnTo>
                <a:lnTo>
                  <a:pt x="895603" y="399034"/>
                </a:lnTo>
                <a:lnTo>
                  <a:pt x="894287" y="413555"/>
                </a:lnTo>
                <a:lnTo>
                  <a:pt x="890494" y="427214"/>
                </a:lnTo>
                <a:lnTo>
                  <a:pt x="866585" y="460662"/>
                </a:lnTo>
                <a:lnTo>
                  <a:pt x="828782" y="477871"/>
                </a:lnTo>
                <a:lnTo>
                  <a:pt x="746378" y="478916"/>
                </a:lnTo>
                <a:lnTo>
                  <a:pt x="522477" y="478916"/>
                </a:lnTo>
                <a:lnTo>
                  <a:pt x="79882" y="478916"/>
                </a:lnTo>
                <a:lnTo>
                  <a:pt x="65372" y="477598"/>
                </a:lnTo>
                <a:lnTo>
                  <a:pt x="27946" y="459697"/>
                </a:lnTo>
                <a:lnTo>
                  <a:pt x="4611" y="425813"/>
                </a:lnTo>
                <a:lnTo>
                  <a:pt x="0" y="399034"/>
                </a:lnTo>
                <a:lnTo>
                  <a:pt x="0" y="279400"/>
                </a:lnTo>
                <a:lnTo>
                  <a:pt x="0" y="79756"/>
                </a:lnTo>
                <a:close/>
              </a:path>
            </a:pathLst>
          </a:custGeom>
          <a:ln w="2540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22552" y="1805177"/>
            <a:ext cx="546735" cy="388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540"/>
              </a:lnSpc>
            </a:pP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Phím</a:t>
            </a:r>
            <a:endParaRPr lang="en-US" sz="1350" spc="5" dirty="0" smtClean="0">
              <a:solidFill>
                <a:srgbClr val="071B2C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12700" marR="12700">
              <a:lnSpc>
                <a:spcPts val="1540"/>
              </a:lnSpc>
            </a:pP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Reset</a:t>
            </a:r>
            <a:endParaRPr lang="en-US" sz="1350" spc="5" dirty="0" smtClean="0">
              <a:solidFill>
                <a:srgbClr val="071B2C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12700" marR="12700">
              <a:lnSpc>
                <a:spcPts val="1540"/>
              </a:lnSpc>
            </a:pPr>
            <a:endParaRPr sz="1350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93510" y="2940685"/>
            <a:ext cx="2617090" cy="330834"/>
          </a:xfrm>
          <a:custGeom>
            <a:avLst/>
            <a:gdLst/>
            <a:ahLst/>
            <a:cxnLst/>
            <a:rect l="l" t="t" r="r" b="b"/>
            <a:pathLst>
              <a:path w="1537588" h="330834">
                <a:moveTo>
                  <a:pt x="1482470" y="0"/>
                </a:moveTo>
                <a:lnTo>
                  <a:pt x="610859" y="36"/>
                </a:lnTo>
                <a:lnTo>
                  <a:pt x="573247" y="16805"/>
                </a:lnTo>
                <a:lnTo>
                  <a:pt x="557784" y="55117"/>
                </a:lnTo>
                <a:lnTo>
                  <a:pt x="557784" y="193039"/>
                </a:lnTo>
                <a:lnTo>
                  <a:pt x="0" y="203200"/>
                </a:lnTo>
                <a:lnTo>
                  <a:pt x="557784" y="275716"/>
                </a:lnTo>
                <a:lnTo>
                  <a:pt x="557820" y="277759"/>
                </a:lnTo>
                <a:lnTo>
                  <a:pt x="560203" y="291944"/>
                </a:lnTo>
                <a:lnTo>
                  <a:pt x="585617" y="323637"/>
                </a:lnTo>
                <a:lnTo>
                  <a:pt x="612902" y="330834"/>
                </a:lnTo>
                <a:lnTo>
                  <a:pt x="1484513" y="330798"/>
                </a:lnTo>
                <a:lnTo>
                  <a:pt x="1522125" y="314029"/>
                </a:lnTo>
                <a:lnTo>
                  <a:pt x="1537589" y="275716"/>
                </a:lnTo>
                <a:lnTo>
                  <a:pt x="1537552" y="53075"/>
                </a:lnTo>
                <a:lnTo>
                  <a:pt x="1520783" y="15463"/>
                </a:lnTo>
                <a:lnTo>
                  <a:pt x="1496822" y="1880"/>
                </a:lnTo>
                <a:lnTo>
                  <a:pt x="148247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93510" y="2940684"/>
            <a:ext cx="2617090" cy="330835"/>
          </a:xfrm>
          <a:custGeom>
            <a:avLst/>
            <a:gdLst/>
            <a:ahLst/>
            <a:cxnLst/>
            <a:rect l="l" t="t" r="r" b="b"/>
            <a:pathLst>
              <a:path w="1537588" h="330834">
                <a:moveTo>
                  <a:pt x="557784" y="55117"/>
                </a:moveTo>
                <a:lnTo>
                  <a:pt x="573247" y="16805"/>
                </a:lnTo>
                <a:lnTo>
                  <a:pt x="610859" y="36"/>
                </a:lnTo>
                <a:lnTo>
                  <a:pt x="721106" y="0"/>
                </a:lnTo>
                <a:lnTo>
                  <a:pt x="966088" y="0"/>
                </a:lnTo>
                <a:lnTo>
                  <a:pt x="1482470" y="0"/>
                </a:lnTo>
                <a:lnTo>
                  <a:pt x="1496822" y="1880"/>
                </a:lnTo>
                <a:lnTo>
                  <a:pt x="1529416" y="26190"/>
                </a:lnTo>
                <a:lnTo>
                  <a:pt x="1537589" y="193039"/>
                </a:lnTo>
                <a:lnTo>
                  <a:pt x="1537589" y="275716"/>
                </a:lnTo>
                <a:lnTo>
                  <a:pt x="1535708" y="290068"/>
                </a:lnTo>
                <a:lnTo>
                  <a:pt x="1530391" y="303001"/>
                </a:lnTo>
                <a:lnTo>
                  <a:pt x="1498698" y="328415"/>
                </a:lnTo>
                <a:lnTo>
                  <a:pt x="966088" y="330834"/>
                </a:lnTo>
                <a:lnTo>
                  <a:pt x="721106" y="330834"/>
                </a:lnTo>
                <a:lnTo>
                  <a:pt x="612902" y="330834"/>
                </a:lnTo>
                <a:lnTo>
                  <a:pt x="598550" y="328954"/>
                </a:lnTo>
                <a:lnTo>
                  <a:pt x="565956" y="304644"/>
                </a:lnTo>
                <a:lnTo>
                  <a:pt x="557784" y="275716"/>
                </a:lnTo>
                <a:lnTo>
                  <a:pt x="0" y="203200"/>
                </a:lnTo>
                <a:lnTo>
                  <a:pt x="557784" y="193039"/>
                </a:lnTo>
                <a:lnTo>
                  <a:pt x="557784" y="55117"/>
                </a:lnTo>
                <a:close/>
              </a:path>
            </a:pathLst>
          </a:custGeom>
          <a:ln w="2540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63715" y="3002153"/>
            <a:ext cx="1809750" cy="17919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 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Phím</a:t>
            </a: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nâng</a:t>
            </a: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chân</a:t>
            </a: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vịt</a:t>
            </a:r>
            <a:endParaRPr lang="en-US" sz="1350" spc="5" dirty="0" smtClean="0">
              <a:solidFill>
                <a:srgbClr val="071B2C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12700">
              <a:lnSpc>
                <a:spcPct val="100000"/>
              </a:lnSpc>
            </a:pPr>
            <a:endParaRPr sz="1350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89446" y="3569334"/>
            <a:ext cx="2163954" cy="583566"/>
          </a:xfrm>
          <a:custGeom>
            <a:avLst/>
            <a:gdLst/>
            <a:ahLst/>
            <a:cxnLst/>
            <a:rect l="l" t="t" r="r" b="b"/>
            <a:pathLst>
              <a:path w="1300987" h="432434">
                <a:moveTo>
                  <a:pt x="1300987" y="360298"/>
                </a:moveTo>
                <a:lnTo>
                  <a:pt x="755523" y="360298"/>
                </a:lnTo>
                <a:lnTo>
                  <a:pt x="755524" y="360786"/>
                </a:lnTo>
                <a:lnTo>
                  <a:pt x="767991" y="400882"/>
                </a:lnTo>
                <a:lnTo>
                  <a:pt x="799669" y="426816"/>
                </a:lnTo>
                <a:lnTo>
                  <a:pt x="827658" y="432434"/>
                </a:lnTo>
                <a:lnTo>
                  <a:pt x="1229339" y="432433"/>
                </a:lnTo>
                <a:lnTo>
                  <a:pt x="1269435" y="419966"/>
                </a:lnTo>
                <a:lnTo>
                  <a:pt x="1295369" y="388288"/>
                </a:lnTo>
                <a:lnTo>
                  <a:pt x="1300987" y="360298"/>
                </a:lnTo>
                <a:close/>
              </a:path>
              <a:path w="1300987" h="432434">
                <a:moveTo>
                  <a:pt x="1228852" y="0"/>
                </a:moveTo>
                <a:lnTo>
                  <a:pt x="827171" y="1"/>
                </a:lnTo>
                <a:lnTo>
                  <a:pt x="787075" y="12468"/>
                </a:lnTo>
                <a:lnTo>
                  <a:pt x="761141" y="44146"/>
                </a:lnTo>
                <a:lnTo>
                  <a:pt x="755523" y="252221"/>
                </a:lnTo>
                <a:lnTo>
                  <a:pt x="0" y="402970"/>
                </a:lnTo>
                <a:lnTo>
                  <a:pt x="755523" y="360298"/>
                </a:lnTo>
                <a:lnTo>
                  <a:pt x="1300987" y="360298"/>
                </a:lnTo>
                <a:lnTo>
                  <a:pt x="1300986" y="71648"/>
                </a:lnTo>
                <a:lnTo>
                  <a:pt x="1288519" y="31552"/>
                </a:lnTo>
                <a:lnTo>
                  <a:pt x="1256841" y="5618"/>
                </a:lnTo>
                <a:lnTo>
                  <a:pt x="1243343" y="1452"/>
                </a:lnTo>
                <a:lnTo>
                  <a:pt x="122885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989446" y="3569334"/>
            <a:ext cx="2163954" cy="583566"/>
          </a:xfrm>
          <a:custGeom>
            <a:avLst/>
            <a:gdLst/>
            <a:ahLst/>
            <a:cxnLst/>
            <a:rect l="l" t="t" r="r" b="b"/>
            <a:pathLst>
              <a:path w="1300987" h="432434">
                <a:moveTo>
                  <a:pt x="755523" y="72135"/>
                </a:moveTo>
                <a:lnTo>
                  <a:pt x="767737" y="31928"/>
                </a:lnTo>
                <a:lnTo>
                  <a:pt x="799248" y="5797"/>
                </a:lnTo>
                <a:lnTo>
                  <a:pt x="846454" y="0"/>
                </a:lnTo>
                <a:lnTo>
                  <a:pt x="982852" y="0"/>
                </a:lnTo>
                <a:lnTo>
                  <a:pt x="1228852" y="0"/>
                </a:lnTo>
                <a:lnTo>
                  <a:pt x="1243343" y="1452"/>
                </a:lnTo>
                <a:lnTo>
                  <a:pt x="1279714" y="20954"/>
                </a:lnTo>
                <a:lnTo>
                  <a:pt x="1299440" y="57185"/>
                </a:lnTo>
                <a:lnTo>
                  <a:pt x="1300987" y="252221"/>
                </a:lnTo>
                <a:lnTo>
                  <a:pt x="1300987" y="360298"/>
                </a:lnTo>
                <a:lnTo>
                  <a:pt x="1299535" y="374790"/>
                </a:lnTo>
                <a:lnTo>
                  <a:pt x="1295369" y="388288"/>
                </a:lnTo>
                <a:lnTo>
                  <a:pt x="1269435" y="419966"/>
                </a:lnTo>
                <a:lnTo>
                  <a:pt x="1229339" y="432433"/>
                </a:lnTo>
                <a:lnTo>
                  <a:pt x="982852" y="432434"/>
                </a:lnTo>
                <a:lnTo>
                  <a:pt x="846454" y="432434"/>
                </a:lnTo>
                <a:lnTo>
                  <a:pt x="827658" y="432434"/>
                </a:lnTo>
                <a:lnTo>
                  <a:pt x="813167" y="430982"/>
                </a:lnTo>
                <a:lnTo>
                  <a:pt x="776796" y="411480"/>
                </a:lnTo>
                <a:lnTo>
                  <a:pt x="757070" y="375249"/>
                </a:lnTo>
                <a:lnTo>
                  <a:pt x="755523" y="360298"/>
                </a:lnTo>
                <a:lnTo>
                  <a:pt x="0" y="402970"/>
                </a:lnTo>
                <a:lnTo>
                  <a:pt x="755523" y="252221"/>
                </a:lnTo>
                <a:lnTo>
                  <a:pt x="755523" y="72135"/>
                </a:lnTo>
                <a:close/>
              </a:path>
            </a:pathLst>
          </a:custGeom>
          <a:ln w="2540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56653" y="3657473"/>
            <a:ext cx="896747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350" b="1" spc="-20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Vào</a:t>
            </a:r>
            <a:r>
              <a:rPr lang="en-US" sz="1350" b="1" spc="-20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b="1" spc="-20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tham</a:t>
            </a:r>
            <a:r>
              <a:rPr lang="en-US" sz="1350" b="1" spc="-20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b="1" spc="-20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số</a:t>
            </a:r>
            <a:endParaRPr sz="1350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64791" y="900557"/>
            <a:ext cx="2232533" cy="907922"/>
          </a:xfrm>
          <a:custGeom>
            <a:avLst/>
            <a:gdLst/>
            <a:ahLst/>
            <a:cxnLst/>
            <a:rect l="l" t="t" r="r" b="b"/>
            <a:pathLst>
              <a:path w="1262888" h="907922">
                <a:moveTo>
                  <a:pt x="847089" y="0"/>
                </a:moveTo>
                <a:lnTo>
                  <a:pt x="525526" y="0"/>
                </a:lnTo>
                <a:lnTo>
                  <a:pt x="39627" y="1859"/>
                </a:lnTo>
                <a:lnTo>
                  <a:pt x="7365" y="26514"/>
                </a:lnTo>
                <a:lnTo>
                  <a:pt x="0" y="53720"/>
                </a:lnTo>
                <a:lnTo>
                  <a:pt x="0" y="268985"/>
                </a:lnTo>
                <a:lnTo>
                  <a:pt x="15663" y="307001"/>
                </a:lnTo>
                <a:lnTo>
                  <a:pt x="53720" y="322833"/>
                </a:lnTo>
                <a:lnTo>
                  <a:pt x="525526" y="322833"/>
                </a:lnTo>
                <a:lnTo>
                  <a:pt x="1262888" y="907922"/>
                </a:lnTo>
                <a:lnTo>
                  <a:pt x="750697" y="322833"/>
                </a:lnTo>
                <a:lnTo>
                  <a:pt x="861354" y="320920"/>
                </a:lnTo>
                <a:lnTo>
                  <a:pt x="874228" y="315494"/>
                </a:lnTo>
                <a:lnTo>
                  <a:pt x="885140" y="307072"/>
                </a:lnTo>
                <a:lnTo>
                  <a:pt x="893572" y="296169"/>
                </a:lnTo>
                <a:lnTo>
                  <a:pt x="899010" y="283302"/>
                </a:lnTo>
                <a:lnTo>
                  <a:pt x="900938" y="268985"/>
                </a:lnTo>
                <a:lnTo>
                  <a:pt x="900938" y="188213"/>
                </a:lnTo>
                <a:lnTo>
                  <a:pt x="899046" y="39546"/>
                </a:lnTo>
                <a:lnTo>
                  <a:pt x="874301" y="7348"/>
                </a:lnTo>
                <a:lnTo>
                  <a:pt x="861422" y="1922"/>
                </a:lnTo>
                <a:lnTo>
                  <a:pt x="84708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99335" y="900557"/>
            <a:ext cx="2197989" cy="907922"/>
          </a:xfrm>
          <a:custGeom>
            <a:avLst/>
            <a:gdLst/>
            <a:ahLst/>
            <a:cxnLst/>
            <a:rect l="l" t="t" r="r" b="b"/>
            <a:pathLst>
              <a:path w="1262888" h="907922">
                <a:moveTo>
                  <a:pt x="0" y="53720"/>
                </a:moveTo>
                <a:lnTo>
                  <a:pt x="15803" y="15629"/>
                </a:lnTo>
                <a:lnTo>
                  <a:pt x="525526" y="0"/>
                </a:lnTo>
                <a:lnTo>
                  <a:pt x="750697" y="0"/>
                </a:lnTo>
                <a:lnTo>
                  <a:pt x="847089" y="0"/>
                </a:lnTo>
                <a:lnTo>
                  <a:pt x="861422" y="1922"/>
                </a:lnTo>
                <a:lnTo>
                  <a:pt x="893631" y="26671"/>
                </a:lnTo>
                <a:lnTo>
                  <a:pt x="900938" y="188213"/>
                </a:lnTo>
                <a:lnTo>
                  <a:pt x="900938" y="268985"/>
                </a:lnTo>
                <a:lnTo>
                  <a:pt x="899010" y="283302"/>
                </a:lnTo>
                <a:lnTo>
                  <a:pt x="893572" y="296169"/>
                </a:lnTo>
                <a:lnTo>
                  <a:pt x="885140" y="307072"/>
                </a:lnTo>
                <a:lnTo>
                  <a:pt x="874228" y="315494"/>
                </a:lnTo>
                <a:lnTo>
                  <a:pt x="861354" y="320920"/>
                </a:lnTo>
                <a:lnTo>
                  <a:pt x="750697" y="322833"/>
                </a:lnTo>
                <a:lnTo>
                  <a:pt x="1262888" y="907922"/>
                </a:lnTo>
                <a:lnTo>
                  <a:pt x="525526" y="322833"/>
                </a:lnTo>
                <a:lnTo>
                  <a:pt x="53720" y="322833"/>
                </a:lnTo>
                <a:lnTo>
                  <a:pt x="39398" y="320902"/>
                </a:lnTo>
                <a:lnTo>
                  <a:pt x="7273" y="296068"/>
                </a:lnTo>
                <a:lnTo>
                  <a:pt x="0" y="268985"/>
                </a:lnTo>
                <a:lnTo>
                  <a:pt x="0" y="188213"/>
                </a:lnTo>
                <a:lnTo>
                  <a:pt x="0" y="53720"/>
                </a:lnTo>
                <a:close/>
              </a:path>
            </a:pathLst>
          </a:custGeom>
          <a:ln w="2540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05201" y="900302"/>
            <a:ext cx="1306448" cy="898651"/>
          </a:xfrm>
          <a:custGeom>
            <a:avLst/>
            <a:gdLst/>
            <a:ahLst/>
            <a:cxnLst/>
            <a:rect l="l" t="t" r="r" b="b"/>
            <a:pathLst>
              <a:path w="959103" h="898651">
                <a:moveTo>
                  <a:pt x="905255" y="0"/>
                </a:moveTo>
                <a:lnTo>
                  <a:pt x="559434" y="0"/>
                </a:lnTo>
                <a:lnTo>
                  <a:pt x="39627" y="1859"/>
                </a:lnTo>
                <a:lnTo>
                  <a:pt x="7365" y="26514"/>
                </a:lnTo>
                <a:lnTo>
                  <a:pt x="0" y="53721"/>
                </a:lnTo>
                <a:lnTo>
                  <a:pt x="0" y="268986"/>
                </a:lnTo>
                <a:lnTo>
                  <a:pt x="15629" y="306903"/>
                </a:lnTo>
                <a:lnTo>
                  <a:pt x="53720" y="322707"/>
                </a:lnTo>
                <a:lnTo>
                  <a:pt x="559434" y="322707"/>
                </a:lnTo>
                <a:lnTo>
                  <a:pt x="641984" y="898651"/>
                </a:lnTo>
                <a:lnTo>
                  <a:pt x="799210" y="322707"/>
                </a:lnTo>
                <a:lnTo>
                  <a:pt x="919440" y="320825"/>
                </a:lnTo>
                <a:lnTo>
                  <a:pt x="932338" y="315433"/>
                </a:lnTo>
                <a:lnTo>
                  <a:pt x="943271" y="307043"/>
                </a:lnTo>
                <a:lnTo>
                  <a:pt x="951722" y="296164"/>
                </a:lnTo>
                <a:lnTo>
                  <a:pt x="957172" y="283308"/>
                </a:lnTo>
                <a:lnTo>
                  <a:pt x="959103" y="268986"/>
                </a:lnTo>
                <a:lnTo>
                  <a:pt x="959103" y="188213"/>
                </a:lnTo>
                <a:lnTo>
                  <a:pt x="957212" y="39546"/>
                </a:lnTo>
                <a:lnTo>
                  <a:pt x="932467" y="7348"/>
                </a:lnTo>
                <a:lnTo>
                  <a:pt x="919588" y="1922"/>
                </a:lnTo>
                <a:lnTo>
                  <a:pt x="90525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05200" y="900557"/>
            <a:ext cx="1306449" cy="898396"/>
          </a:xfrm>
          <a:custGeom>
            <a:avLst/>
            <a:gdLst/>
            <a:ahLst/>
            <a:cxnLst/>
            <a:rect l="l" t="t" r="r" b="b"/>
            <a:pathLst>
              <a:path w="959103" h="898651">
                <a:moveTo>
                  <a:pt x="0" y="53721"/>
                </a:moveTo>
                <a:lnTo>
                  <a:pt x="15803" y="15629"/>
                </a:lnTo>
                <a:lnTo>
                  <a:pt x="559434" y="0"/>
                </a:lnTo>
                <a:lnTo>
                  <a:pt x="799210" y="0"/>
                </a:lnTo>
                <a:lnTo>
                  <a:pt x="905255" y="0"/>
                </a:lnTo>
                <a:lnTo>
                  <a:pt x="919588" y="1922"/>
                </a:lnTo>
                <a:lnTo>
                  <a:pt x="951797" y="26671"/>
                </a:lnTo>
                <a:lnTo>
                  <a:pt x="959103" y="188213"/>
                </a:lnTo>
                <a:lnTo>
                  <a:pt x="959103" y="268986"/>
                </a:lnTo>
                <a:lnTo>
                  <a:pt x="957172" y="283308"/>
                </a:lnTo>
                <a:lnTo>
                  <a:pt x="951722" y="296164"/>
                </a:lnTo>
                <a:lnTo>
                  <a:pt x="943271" y="307043"/>
                </a:lnTo>
                <a:lnTo>
                  <a:pt x="932338" y="315433"/>
                </a:lnTo>
                <a:lnTo>
                  <a:pt x="919440" y="320825"/>
                </a:lnTo>
                <a:lnTo>
                  <a:pt x="799210" y="322707"/>
                </a:lnTo>
                <a:lnTo>
                  <a:pt x="641984" y="898651"/>
                </a:lnTo>
                <a:lnTo>
                  <a:pt x="559434" y="322707"/>
                </a:lnTo>
                <a:lnTo>
                  <a:pt x="53720" y="322707"/>
                </a:lnTo>
                <a:lnTo>
                  <a:pt x="39382" y="320780"/>
                </a:lnTo>
                <a:lnTo>
                  <a:pt x="7240" y="295978"/>
                </a:lnTo>
                <a:lnTo>
                  <a:pt x="0" y="268986"/>
                </a:lnTo>
                <a:lnTo>
                  <a:pt x="0" y="188213"/>
                </a:lnTo>
                <a:lnTo>
                  <a:pt x="0" y="53721"/>
                </a:lnTo>
                <a:close/>
              </a:path>
            </a:pathLst>
          </a:custGeom>
          <a:ln w="2540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18130" y="956564"/>
            <a:ext cx="2993517" cy="2195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540"/>
              </a:lnSpc>
              <a:tabLst>
                <a:tab pos="1130935" algn="l"/>
              </a:tabLst>
            </a:pP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Mắt</a:t>
            </a: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dó</a:t>
            </a: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trước</a:t>
            </a: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         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mắt</a:t>
            </a: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dó</a:t>
            </a: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sau</a:t>
            </a:r>
            <a:endParaRPr sz="1350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879975" y="525145"/>
            <a:ext cx="1259205" cy="1279525"/>
          </a:xfrm>
          <a:custGeom>
            <a:avLst/>
            <a:gdLst/>
            <a:ahLst/>
            <a:cxnLst/>
            <a:rect l="l" t="t" r="r" b="b"/>
            <a:pathLst>
              <a:path w="1259332" h="904367">
                <a:moveTo>
                  <a:pt x="1205611" y="0"/>
                </a:moveTo>
                <a:lnTo>
                  <a:pt x="209804" y="0"/>
                </a:lnTo>
                <a:lnTo>
                  <a:pt x="39627" y="1859"/>
                </a:lnTo>
                <a:lnTo>
                  <a:pt x="7365" y="26514"/>
                </a:lnTo>
                <a:lnTo>
                  <a:pt x="0" y="53721"/>
                </a:lnTo>
                <a:lnTo>
                  <a:pt x="0" y="268986"/>
                </a:lnTo>
                <a:lnTo>
                  <a:pt x="15629" y="306903"/>
                </a:lnTo>
                <a:lnTo>
                  <a:pt x="53721" y="322707"/>
                </a:lnTo>
                <a:lnTo>
                  <a:pt x="209804" y="322707"/>
                </a:lnTo>
                <a:lnTo>
                  <a:pt x="70231" y="904367"/>
                </a:lnTo>
                <a:lnTo>
                  <a:pt x="524763" y="322707"/>
                </a:lnTo>
                <a:lnTo>
                  <a:pt x="1219704" y="320847"/>
                </a:lnTo>
                <a:lnTo>
                  <a:pt x="1232603" y="315466"/>
                </a:lnTo>
                <a:lnTo>
                  <a:pt x="1243528" y="307077"/>
                </a:lnTo>
                <a:lnTo>
                  <a:pt x="1251966" y="296192"/>
                </a:lnTo>
                <a:lnTo>
                  <a:pt x="1257405" y="283324"/>
                </a:lnTo>
                <a:lnTo>
                  <a:pt x="1259332" y="268986"/>
                </a:lnTo>
                <a:lnTo>
                  <a:pt x="1259332" y="188213"/>
                </a:lnTo>
                <a:lnTo>
                  <a:pt x="1257472" y="39627"/>
                </a:lnTo>
                <a:lnTo>
                  <a:pt x="1232817" y="7365"/>
                </a:lnTo>
                <a:lnTo>
                  <a:pt x="1219949" y="1926"/>
                </a:lnTo>
                <a:lnTo>
                  <a:pt x="120561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879975" y="525145"/>
            <a:ext cx="1365250" cy="1226185"/>
          </a:xfrm>
          <a:custGeom>
            <a:avLst/>
            <a:gdLst/>
            <a:ahLst/>
            <a:cxnLst/>
            <a:rect l="l" t="t" r="r" b="b"/>
            <a:pathLst>
              <a:path w="1259332" h="904367">
                <a:moveTo>
                  <a:pt x="0" y="53721"/>
                </a:moveTo>
                <a:lnTo>
                  <a:pt x="15803" y="15629"/>
                </a:lnTo>
                <a:lnTo>
                  <a:pt x="209804" y="0"/>
                </a:lnTo>
                <a:lnTo>
                  <a:pt x="524763" y="0"/>
                </a:lnTo>
                <a:lnTo>
                  <a:pt x="1205611" y="0"/>
                </a:lnTo>
                <a:lnTo>
                  <a:pt x="1219949" y="1926"/>
                </a:lnTo>
                <a:lnTo>
                  <a:pt x="1252091" y="26728"/>
                </a:lnTo>
                <a:lnTo>
                  <a:pt x="1259332" y="188213"/>
                </a:lnTo>
                <a:lnTo>
                  <a:pt x="1259332" y="268986"/>
                </a:lnTo>
                <a:lnTo>
                  <a:pt x="1257405" y="283324"/>
                </a:lnTo>
                <a:lnTo>
                  <a:pt x="1251966" y="296192"/>
                </a:lnTo>
                <a:lnTo>
                  <a:pt x="1243528" y="307077"/>
                </a:lnTo>
                <a:lnTo>
                  <a:pt x="1232603" y="315466"/>
                </a:lnTo>
                <a:lnTo>
                  <a:pt x="1219704" y="320847"/>
                </a:lnTo>
                <a:lnTo>
                  <a:pt x="524763" y="322707"/>
                </a:lnTo>
                <a:lnTo>
                  <a:pt x="70231" y="904367"/>
                </a:lnTo>
                <a:lnTo>
                  <a:pt x="209804" y="322707"/>
                </a:lnTo>
                <a:lnTo>
                  <a:pt x="53721" y="322707"/>
                </a:lnTo>
                <a:lnTo>
                  <a:pt x="39382" y="320780"/>
                </a:lnTo>
                <a:lnTo>
                  <a:pt x="7240" y="295978"/>
                </a:lnTo>
                <a:lnTo>
                  <a:pt x="0" y="268986"/>
                </a:lnTo>
                <a:lnTo>
                  <a:pt x="0" y="188213"/>
                </a:lnTo>
                <a:lnTo>
                  <a:pt x="0" y="53721"/>
                </a:lnTo>
                <a:close/>
              </a:path>
            </a:pathLst>
          </a:custGeom>
          <a:ln w="2540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981575" y="524510"/>
            <a:ext cx="1056005" cy="651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Mắt dò chống cắt vào vải</a:t>
            </a:r>
            <a:endParaRPr lang="en-US" sz="1350" spc="5" dirty="0" smtClean="0">
              <a:solidFill>
                <a:srgbClr val="071B2C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541007" y="1018031"/>
            <a:ext cx="2612391" cy="921258"/>
          </a:xfrm>
          <a:custGeom>
            <a:avLst/>
            <a:gdLst/>
            <a:ahLst/>
            <a:cxnLst/>
            <a:rect l="l" t="t" r="r" b="b"/>
            <a:pathLst>
              <a:path w="2088515" h="716026">
                <a:moveTo>
                  <a:pt x="2034793" y="0"/>
                </a:moveTo>
                <a:lnTo>
                  <a:pt x="1032383" y="0"/>
                </a:lnTo>
                <a:lnTo>
                  <a:pt x="860845" y="1881"/>
                </a:lnTo>
                <a:lnTo>
                  <a:pt x="828563" y="26542"/>
                </a:lnTo>
                <a:lnTo>
                  <a:pt x="821181" y="53721"/>
                </a:lnTo>
                <a:lnTo>
                  <a:pt x="821181" y="268986"/>
                </a:lnTo>
                <a:lnTo>
                  <a:pt x="836909" y="306938"/>
                </a:lnTo>
                <a:lnTo>
                  <a:pt x="875029" y="322707"/>
                </a:lnTo>
                <a:lnTo>
                  <a:pt x="1032383" y="322707"/>
                </a:lnTo>
                <a:lnTo>
                  <a:pt x="0" y="716026"/>
                </a:lnTo>
                <a:lnTo>
                  <a:pt x="1349247" y="322707"/>
                </a:lnTo>
                <a:lnTo>
                  <a:pt x="2048887" y="320847"/>
                </a:lnTo>
                <a:lnTo>
                  <a:pt x="2061786" y="315466"/>
                </a:lnTo>
                <a:lnTo>
                  <a:pt x="2072711" y="307077"/>
                </a:lnTo>
                <a:lnTo>
                  <a:pt x="2081149" y="296192"/>
                </a:lnTo>
                <a:lnTo>
                  <a:pt x="2086588" y="283324"/>
                </a:lnTo>
                <a:lnTo>
                  <a:pt x="2088514" y="268986"/>
                </a:lnTo>
                <a:lnTo>
                  <a:pt x="2088514" y="188213"/>
                </a:lnTo>
                <a:lnTo>
                  <a:pt x="2086655" y="39627"/>
                </a:lnTo>
                <a:lnTo>
                  <a:pt x="2062000" y="7365"/>
                </a:lnTo>
                <a:lnTo>
                  <a:pt x="2049132" y="1926"/>
                </a:lnTo>
                <a:lnTo>
                  <a:pt x="203479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41008" y="1018031"/>
            <a:ext cx="2612391" cy="921258"/>
          </a:xfrm>
          <a:custGeom>
            <a:avLst/>
            <a:gdLst/>
            <a:ahLst/>
            <a:cxnLst/>
            <a:rect l="l" t="t" r="r" b="b"/>
            <a:pathLst>
              <a:path w="2088515" h="716026">
                <a:moveTo>
                  <a:pt x="821181" y="53721"/>
                </a:moveTo>
                <a:lnTo>
                  <a:pt x="837014" y="15663"/>
                </a:lnTo>
                <a:lnTo>
                  <a:pt x="1032383" y="0"/>
                </a:lnTo>
                <a:lnTo>
                  <a:pt x="1349247" y="0"/>
                </a:lnTo>
                <a:lnTo>
                  <a:pt x="2034793" y="0"/>
                </a:lnTo>
                <a:lnTo>
                  <a:pt x="2049132" y="1926"/>
                </a:lnTo>
                <a:lnTo>
                  <a:pt x="2081274" y="26728"/>
                </a:lnTo>
                <a:lnTo>
                  <a:pt x="2088514" y="188213"/>
                </a:lnTo>
                <a:lnTo>
                  <a:pt x="2088514" y="268986"/>
                </a:lnTo>
                <a:lnTo>
                  <a:pt x="2086588" y="283324"/>
                </a:lnTo>
                <a:lnTo>
                  <a:pt x="2081149" y="296192"/>
                </a:lnTo>
                <a:lnTo>
                  <a:pt x="2072711" y="307077"/>
                </a:lnTo>
                <a:lnTo>
                  <a:pt x="2061786" y="315466"/>
                </a:lnTo>
                <a:lnTo>
                  <a:pt x="2048887" y="320847"/>
                </a:lnTo>
                <a:lnTo>
                  <a:pt x="1349247" y="322707"/>
                </a:lnTo>
                <a:lnTo>
                  <a:pt x="0" y="716026"/>
                </a:lnTo>
                <a:lnTo>
                  <a:pt x="1032383" y="322707"/>
                </a:lnTo>
                <a:lnTo>
                  <a:pt x="875029" y="322707"/>
                </a:lnTo>
                <a:lnTo>
                  <a:pt x="860697" y="320784"/>
                </a:lnTo>
                <a:lnTo>
                  <a:pt x="828488" y="296035"/>
                </a:lnTo>
                <a:lnTo>
                  <a:pt x="821181" y="268986"/>
                </a:lnTo>
                <a:lnTo>
                  <a:pt x="821181" y="188213"/>
                </a:lnTo>
                <a:lnTo>
                  <a:pt x="821181" y="53721"/>
                </a:lnTo>
                <a:close/>
              </a:path>
            </a:pathLst>
          </a:custGeom>
          <a:ln w="2540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602158" y="1048385"/>
            <a:ext cx="1398842" cy="30124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Đèn</a:t>
            </a: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chỉ</a:t>
            </a: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thị</a:t>
            </a: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cắt</a:t>
            </a: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chỉ</a:t>
            </a: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trước</a:t>
            </a:r>
            <a:endParaRPr lang="en-US" sz="1350" spc="5" dirty="0" smtClean="0">
              <a:solidFill>
                <a:srgbClr val="071B2C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12700">
              <a:lnSpc>
                <a:spcPct val="100000"/>
              </a:lnSpc>
            </a:pPr>
            <a:endParaRPr sz="1350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541645" y="2304413"/>
            <a:ext cx="2270125" cy="636271"/>
          </a:xfrm>
          <a:custGeom>
            <a:avLst/>
            <a:gdLst/>
            <a:ahLst/>
            <a:cxnLst/>
            <a:rect l="l" t="t" r="r" b="b"/>
            <a:pathLst>
              <a:path w="2270125" h="465836">
                <a:moveTo>
                  <a:pt x="0" y="0"/>
                </a:moveTo>
                <a:lnTo>
                  <a:pt x="1002791" y="277495"/>
                </a:lnTo>
                <a:lnTo>
                  <a:pt x="1004705" y="426252"/>
                </a:lnTo>
                <a:lnTo>
                  <a:pt x="1010131" y="439126"/>
                </a:lnTo>
                <a:lnTo>
                  <a:pt x="1018553" y="450038"/>
                </a:lnTo>
                <a:lnTo>
                  <a:pt x="1029456" y="458470"/>
                </a:lnTo>
                <a:lnTo>
                  <a:pt x="1042323" y="463908"/>
                </a:lnTo>
                <a:lnTo>
                  <a:pt x="1056639" y="465836"/>
                </a:lnTo>
                <a:lnTo>
                  <a:pt x="1530857" y="465836"/>
                </a:lnTo>
                <a:lnTo>
                  <a:pt x="2230578" y="463944"/>
                </a:lnTo>
                <a:lnTo>
                  <a:pt x="2262776" y="439199"/>
                </a:lnTo>
                <a:lnTo>
                  <a:pt x="2270125" y="411988"/>
                </a:lnTo>
                <a:lnTo>
                  <a:pt x="2270125" y="196723"/>
                </a:lnTo>
                <a:lnTo>
                  <a:pt x="1002791" y="196723"/>
                </a:lnTo>
                <a:lnTo>
                  <a:pt x="0" y="0"/>
                </a:lnTo>
                <a:close/>
              </a:path>
              <a:path w="2270125" h="465836">
                <a:moveTo>
                  <a:pt x="2216404" y="143001"/>
                </a:moveTo>
                <a:lnTo>
                  <a:pt x="1213993" y="143001"/>
                </a:lnTo>
                <a:lnTo>
                  <a:pt x="1042455" y="144883"/>
                </a:lnTo>
                <a:lnTo>
                  <a:pt x="1010173" y="169544"/>
                </a:lnTo>
                <a:lnTo>
                  <a:pt x="1002791" y="196723"/>
                </a:lnTo>
                <a:lnTo>
                  <a:pt x="2270125" y="196723"/>
                </a:lnTo>
                <a:lnTo>
                  <a:pt x="2254495" y="158805"/>
                </a:lnTo>
                <a:lnTo>
                  <a:pt x="2216404" y="14300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541645" y="2304414"/>
            <a:ext cx="2270125" cy="636270"/>
          </a:xfrm>
          <a:custGeom>
            <a:avLst/>
            <a:gdLst/>
            <a:ahLst/>
            <a:cxnLst/>
            <a:rect l="l" t="t" r="r" b="b"/>
            <a:pathLst>
              <a:path w="2270125" h="465836">
                <a:moveTo>
                  <a:pt x="1002791" y="196723"/>
                </a:moveTo>
                <a:lnTo>
                  <a:pt x="1018624" y="158665"/>
                </a:lnTo>
                <a:lnTo>
                  <a:pt x="1213993" y="143001"/>
                </a:lnTo>
                <a:lnTo>
                  <a:pt x="1530857" y="143001"/>
                </a:lnTo>
                <a:lnTo>
                  <a:pt x="2216404" y="143001"/>
                </a:lnTo>
                <a:lnTo>
                  <a:pt x="2230742" y="144928"/>
                </a:lnTo>
                <a:lnTo>
                  <a:pt x="2262884" y="169730"/>
                </a:lnTo>
                <a:lnTo>
                  <a:pt x="2270125" y="196723"/>
                </a:lnTo>
                <a:lnTo>
                  <a:pt x="2270125" y="277495"/>
                </a:lnTo>
                <a:lnTo>
                  <a:pt x="2270125" y="411988"/>
                </a:lnTo>
                <a:lnTo>
                  <a:pt x="2268202" y="426320"/>
                </a:lnTo>
                <a:lnTo>
                  <a:pt x="2243453" y="458529"/>
                </a:lnTo>
                <a:lnTo>
                  <a:pt x="1530857" y="465836"/>
                </a:lnTo>
                <a:lnTo>
                  <a:pt x="1213993" y="465836"/>
                </a:lnTo>
                <a:lnTo>
                  <a:pt x="1056639" y="465836"/>
                </a:lnTo>
                <a:lnTo>
                  <a:pt x="1042323" y="463908"/>
                </a:lnTo>
                <a:lnTo>
                  <a:pt x="1010131" y="439126"/>
                </a:lnTo>
                <a:lnTo>
                  <a:pt x="1002791" y="277495"/>
                </a:lnTo>
                <a:lnTo>
                  <a:pt x="0" y="0"/>
                </a:lnTo>
                <a:lnTo>
                  <a:pt x="1002791" y="196723"/>
                </a:lnTo>
                <a:close/>
              </a:path>
            </a:pathLst>
          </a:custGeom>
          <a:ln w="25399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02348" y="2504694"/>
            <a:ext cx="1055370" cy="435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Đèn</a:t>
            </a: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chỉ</a:t>
            </a: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thị</a:t>
            </a: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cắt</a:t>
            </a: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chỉ</a:t>
            </a:r>
            <a:r>
              <a:rPr lang="en-US" sz="1350" spc="5" dirty="0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350" spc="5" dirty="0" err="1" smtClean="0">
                <a:solidFill>
                  <a:srgbClr val="071B2C"/>
                </a:solidFill>
                <a:latin typeface="Cambria" panose="02040503050406030204" charset="0"/>
                <a:cs typeface="Cambria" panose="02040503050406030204" charset="0"/>
              </a:rPr>
              <a:t>sau</a:t>
            </a:r>
            <a:endParaRPr sz="1350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852545" y="109728"/>
            <a:ext cx="978534" cy="908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5765" y="332105"/>
            <a:ext cx="5302250" cy="463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650"/>
              </a:lnSpc>
            </a:pPr>
            <a:r>
              <a:rPr lang="en-US" sz="3200" dirty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GIỚI THIỆU MÀN HÌNH</a:t>
            </a:r>
            <a:endParaRPr lang="en-US" sz="3200" dirty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Cambria" panose="02040503050406030204" charset="0"/>
                <a:cs typeface="Microsoft YaHei" panose="020B0503020204020204" charset="-122"/>
              </a:rPr>
              <a:t>内部产品资料</a:t>
            </a:r>
            <a:endParaRPr sz="1100" b="1" dirty="0" smtClean="0">
              <a:solidFill>
                <a:srgbClr val="FFFFFF"/>
              </a:solidFill>
              <a:latin typeface="Cambria" panose="02040503050406030204" charset="0"/>
              <a:cs typeface="Microsoft YaHei" panose="020B0503020204020204" charset="-122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日</a:t>
            </a:r>
            <a:endParaRPr sz="11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</a:fld>
            <a:r>
              <a:rPr sz="1400" b="1" spc="-2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25</a:t>
            </a:r>
            <a:endParaRPr sz="1400"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874" y="5286387"/>
            <a:ext cx="8358187" cy="1587"/>
          </a:xfrm>
          <a:custGeom>
            <a:avLst/>
            <a:gdLst/>
            <a:ahLst/>
            <a:cxnLst/>
            <a:rect l="l" t="t" r="r" b="b"/>
            <a:pathLst>
              <a:path w="8358187" h="1587">
                <a:moveTo>
                  <a:pt x="0" y="0"/>
                </a:moveTo>
                <a:lnTo>
                  <a:pt x="8358187" y="1587"/>
                </a:lnTo>
              </a:path>
            </a:pathLst>
          </a:custGeom>
          <a:ln w="9525">
            <a:solidFill>
              <a:srgbClr val="9999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23850" y="857250"/>
            <a:ext cx="8348726" cy="0"/>
          </a:xfrm>
          <a:custGeom>
            <a:avLst/>
            <a:gdLst/>
            <a:ahLst/>
            <a:cxnLst/>
            <a:rect l="l" t="t" r="r" b="b"/>
            <a:pathLst>
              <a:path w="8348726">
                <a:moveTo>
                  <a:pt x="0" y="0"/>
                </a:moveTo>
                <a:lnTo>
                  <a:pt x="8348726" y="0"/>
                </a:lnTo>
              </a:path>
            </a:pathLst>
          </a:custGeom>
          <a:ln w="5715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6361" y="1337818"/>
            <a:ext cx="3245485" cy="2057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7150">
              <a:lnSpc>
                <a:spcPct val="175000"/>
              </a:lnSpc>
            </a:pPr>
            <a:r>
              <a:rPr lang="en-US" sz="1800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Khi trụ kim lên vị trí cao nhất, cam đánh chỉ đắt đầu đánh chỉ ( thu chỉ) ( như hình)</a:t>
            </a:r>
            <a:endParaRPr sz="1800" spc="0" dirty="0" smtClean="0">
              <a:solidFill>
                <a:srgbClr val="FFFFFF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12700" marR="12700">
              <a:lnSpc>
                <a:spcPct val="200000"/>
              </a:lnSpc>
            </a:pPr>
            <a:endParaRPr sz="18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6295" y="1178991"/>
            <a:ext cx="4026408" cy="399999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6560" y="274320"/>
            <a:ext cx="6574155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ts val="3750"/>
              </a:lnSpc>
            </a:pPr>
            <a:r>
              <a:rPr lang="en-US" sz="3200" b="1" spc="-15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PHẦN CƠ -  CAM ĐÁNH CHỈ 5 CHỈ</a:t>
            </a:r>
            <a:endParaRPr lang="en-US" sz="3200" b="1" spc="-15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874" y="5286387"/>
            <a:ext cx="8358187" cy="1587"/>
          </a:xfrm>
          <a:custGeom>
            <a:avLst/>
            <a:gdLst/>
            <a:ahLst/>
            <a:cxnLst/>
            <a:rect l="l" t="t" r="r" b="b"/>
            <a:pathLst>
              <a:path w="8358187" h="1587">
                <a:moveTo>
                  <a:pt x="0" y="0"/>
                </a:moveTo>
                <a:lnTo>
                  <a:pt x="8358187" y="1587"/>
                </a:lnTo>
              </a:path>
            </a:pathLst>
          </a:custGeom>
          <a:ln w="9525">
            <a:solidFill>
              <a:srgbClr val="9999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23850" y="857250"/>
            <a:ext cx="8348726" cy="0"/>
          </a:xfrm>
          <a:custGeom>
            <a:avLst/>
            <a:gdLst/>
            <a:ahLst/>
            <a:cxnLst/>
            <a:rect l="l" t="t" r="r" b="b"/>
            <a:pathLst>
              <a:path w="8348726">
                <a:moveTo>
                  <a:pt x="0" y="0"/>
                </a:moveTo>
                <a:lnTo>
                  <a:pt x="8348726" y="0"/>
                </a:lnTo>
              </a:path>
            </a:pathLst>
          </a:custGeom>
          <a:ln w="5715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744084" y="1025182"/>
            <a:ext cx="3239897" cy="399999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341745" y="2463038"/>
            <a:ext cx="8889" cy="508762"/>
          </a:xfrm>
          <a:custGeom>
            <a:avLst/>
            <a:gdLst/>
            <a:ahLst/>
            <a:cxnLst/>
            <a:rect l="l" t="t" r="r" b="b"/>
            <a:pathLst>
              <a:path w="8889" h="508762">
                <a:moveTo>
                  <a:pt x="0" y="0"/>
                </a:moveTo>
                <a:lnTo>
                  <a:pt x="8889" y="508762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998845" y="2475738"/>
            <a:ext cx="8889" cy="508762"/>
          </a:xfrm>
          <a:custGeom>
            <a:avLst/>
            <a:gdLst/>
            <a:ahLst/>
            <a:cxnLst/>
            <a:rect l="l" t="t" r="r" b="b"/>
            <a:pathLst>
              <a:path w="8889" h="508762">
                <a:moveTo>
                  <a:pt x="0" y="0"/>
                </a:moveTo>
                <a:lnTo>
                  <a:pt x="8889" y="508762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854446" y="2783839"/>
            <a:ext cx="167893" cy="103251"/>
          </a:xfrm>
          <a:custGeom>
            <a:avLst/>
            <a:gdLst/>
            <a:ahLst/>
            <a:cxnLst/>
            <a:rect l="l" t="t" r="r" b="b"/>
            <a:pathLst>
              <a:path w="167893" h="103251">
                <a:moveTo>
                  <a:pt x="131572" y="59790"/>
                </a:moveTo>
                <a:lnTo>
                  <a:pt x="71627" y="92075"/>
                </a:lnTo>
                <a:lnTo>
                  <a:pt x="70357" y="96012"/>
                </a:lnTo>
                <a:lnTo>
                  <a:pt x="72136" y="99060"/>
                </a:lnTo>
                <a:lnTo>
                  <a:pt x="73787" y="102108"/>
                </a:lnTo>
                <a:lnTo>
                  <a:pt x="77596" y="103251"/>
                </a:lnTo>
                <a:lnTo>
                  <a:pt x="156813" y="60579"/>
                </a:lnTo>
                <a:lnTo>
                  <a:pt x="155066" y="60579"/>
                </a:lnTo>
                <a:lnTo>
                  <a:pt x="131572" y="59790"/>
                </a:lnTo>
                <a:close/>
              </a:path>
              <a:path w="167893" h="103251">
                <a:moveTo>
                  <a:pt x="142723" y="53784"/>
                </a:moveTo>
                <a:lnTo>
                  <a:pt x="131572" y="59790"/>
                </a:lnTo>
                <a:lnTo>
                  <a:pt x="155066" y="60579"/>
                </a:lnTo>
                <a:lnTo>
                  <a:pt x="155107" y="59562"/>
                </a:lnTo>
                <a:lnTo>
                  <a:pt x="151891" y="59562"/>
                </a:lnTo>
                <a:lnTo>
                  <a:pt x="142723" y="53784"/>
                </a:lnTo>
                <a:close/>
              </a:path>
              <a:path w="167893" h="103251">
                <a:moveTo>
                  <a:pt x="81025" y="0"/>
                </a:moveTo>
                <a:lnTo>
                  <a:pt x="77215" y="889"/>
                </a:lnTo>
                <a:lnTo>
                  <a:pt x="73405" y="6731"/>
                </a:lnTo>
                <a:lnTo>
                  <a:pt x="74294" y="10668"/>
                </a:lnTo>
                <a:lnTo>
                  <a:pt x="132105" y="47090"/>
                </a:lnTo>
                <a:lnTo>
                  <a:pt x="155575" y="47879"/>
                </a:lnTo>
                <a:lnTo>
                  <a:pt x="155066" y="60579"/>
                </a:lnTo>
                <a:lnTo>
                  <a:pt x="156813" y="60579"/>
                </a:lnTo>
                <a:lnTo>
                  <a:pt x="167893" y="54610"/>
                </a:lnTo>
                <a:lnTo>
                  <a:pt x="84074" y="1778"/>
                </a:lnTo>
                <a:lnTo>
                  <a:pt x="81025" y="0"/>
                </a:lnTo>
                <a:close/>
              </a:path>
              <a:path w="167893" h="103251">
                <a:moveTo>
                  <a:pt x="507" y="42672"/>
                </a:moveTo>
                <a:lnTo>
                  <a:pt x="0" y="55372"/>
                </a:lnTo>
                <a:lnTo>
                  <a:pt x="131572" y="59790"/>
                </a:lnTo>
                <a:lnTo>
                  <a:pt x="142723" y="53784"/>
                </a:lnTo>
                <a:lnTo>
                  <a:pt x="132105" y="47090"/>
                </a:lnTo>
                <a:lnTo>
                  <a:pt x="507" y="42672"/>
                </a:lnTo>
                <a:close/>
              </a:path>
              <a:path w="167893" h="103251">
                <a:moveTo>
                  <a:pt x="152273" y="48641"/>
                </a:moveTo>
                <a:lnTo>
                  <a:pt x="142723" y="53784"/>
                </a:lnTo>
                <a:lnTo>
                  <a:pt x="151891" y="59562"/>
                </a:lnTo>
                <a:lnTo>
                  <a:pt x="152273" y="48641"/>
                </a:lnTo>
                <a:close/>
              </a:path>
              <a:path w="167893" h="103251">
                <a:moveTo>
                  <a:pt x="155544" y="48641"/>
                </a:moveTo>
                <a:lnTo>
                  <a:pt x="152273" y="48641"/>
                </a:lnTo>
                <a:lnTo>
                  <a:pt x="151891" y="59562"/>
                </a:lnTo>
                <a:lnTo>
                  <a:pt x="155107" y="59562"/>
                </a:lnTo>
                <a:lnTo>
                  <a:pt x="155544" y="48641"/>
                </a:lnTo>
                <a:close/>
              </a:path>
              <a:path w="167893" h="103251">
                <a:moveTo>
                  <a:pt x="132105" y="47090"/>
                </a:moveTo>
                <a:lnTo>
                  <a:pt x="142723" y="53784"/>
                </a:lnTo>
                <a:lnTo>
                  <a:pt x="152273" y="48641"/>
                </a:lnTo>
                <a:lnTo>
                  <a:pt x="155544" y="48641"/>
                </a:lnTo>
                <a:lnTo>
                  <a:pt x="155575" y="47879"/>
                </a:lnTo>
                <a:lnTo>
                  <a:pt x="132105" y="4709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350634" y="2741802"/>
            <a:ext cx="155066" cy="103378"/>
          </a:xfrm>
          <a:custGeom>
            <a:avLst/>
            <a:gdLst/>
            <a:ahLst/>
            <a:cxnLst/>
            <a:rect l="l" t="t" r="r" b="b"/>
            <a:pathLst>
              <a:path w="155067" h="103378">
                <a:moveTo>
                  <a:pt x="87884" y="0"/>
                </a:moveTo>
                <a:lnTo>
                  <a:pt x="84836" y="1778"/>
                </a:lnTo>
                <a:lnTo>
                  <a:pt x="0" y="52959"/>
                </a:lnTo>
                <a:lnTo>
                  <a:pt x="86232" y="101600"/>
                </a:lnTo>
                <a:lnTo>
                  <a:pt x="89280" y="103378"/>
                </a:lnTo>
                <a:lnTo>
                  <a:pt x="93217" y="102362"/>
                </a:lnTo>
                <a:lnTo>
                  <a:pt x="94868" y="99314"/>
                </a:lnTo>
                <a:lnTo>
                  <a:pt x="96647" y="96266"/>
                </a:lnTo>
                <a:lnTo>
                  <a:pt x="95503" y="92329"/>
                </a:lnTo>
                <a:lnTo>
                  <a:pt x="92455" y="90551"/>
                </a:lnTo>
                <a:lnTo>
                  <a:pt x="36668" y="59055"/>
                </a:lnTo>
                <a:lnTo>
                  <a:pt x="12700" y="59055"/>
                </a:lnTo>
                <a:lnTo>
                  <a:pt x="12445" y="46355"/>
                </a:lnTo>
                <a:lnTo>
                  <a:pt x="36029" y="46039"/>
                </a:lnTo>
                <a:lnTo>
                  <a:pt x="91439" y="12700"/>
                </a:lnTo>
                <a:lnTo>
                  <a:pt x="94487" y="10922"/>
                </a:lnTo>
                <a:lnTo>
                  <a:pt x="95376" y="6985"/>
                </a:lnTo>
                <a:lnTo>
                  <a:pt x="93599" y="3937"/>
                </a:lnTo>
                <a:lnTo>
                  <a:pt x="91820" y="1016"/>
                </a:lnTo>
                <a:lnTo>
                  <a:pt x="87884" y="0"/>
                </a:lnTo>
                <a:close/>
              </a:path>
              <a:path w="155067" h="103378">
                <a:moveTo>
                  <a:pt x="36029" y="46039"/>
                </a:moveTo>
                <a:lnTo>
                  <a:pt x="12445" y="46355"/>
                </a:lnTo>
                <a:lnTo>
                  <a:pt x="12700" y="59055"/>
                </a:lnTo>
                <a:lnTo>
                  <a:pt x="36113" y="58741"/>
                </a:lnTo>
                <a:lnTo>
                  <a:pt x="35093" y="58166"/>
                </a:lnTo>
                <a:lnTo>
                  <a:pt x="15875" y="58166"/>
                </a:lnTo>
                <a:lnTo>
                  <a:pt x="15748" y="47244"/>
                </a:lnTo>
                <a:lnTo>
                  <a:pt x="34027" y="47244"/>
                </a:lnTo>
                <a:lnTo>
                  <a:pt x="36029" y="46039"/>
                </a:lnTo>
                <a:close/>
              </a:path>
              <a:path w="155067" h="103378">
                <a:moveTo>
                  <a:pt x="36113" y="58741"/>
                </a:moveTo>
                <a:lnTo>
                  <a:pt x="12700" y="59055"/>
                </a:lnTo>
                <a:lnTo>
                  <a:pt x="36668" y="59055"/>
                </a:lnTo>
                <a:lnTo>
                  <a:pt x="36113" y="58741"/>
                </a:lnTo>
                <a:close/>
              </a:path>
              <a:path w="155067" h="103378">
                <a:moveTo>
                  <a:pt x="154812" y="44450"/>
                </a:moveTo>
                <a:lnTo>
                  <a:pt x="36029" y="46039"/>
                </a:lnTo>
                <a:lnTo>
                  <a:pt x="25178" y="52568"/>
                </a:lnTo>
                <a:lnTo>
                  <a:pt x="36113" y="58741"/>
                </a:lnTo>
                <a:lnTo>
                  <a:pt x="155066" y="57150"/>
                </a:lnTo>
                <a:lnTo>
                  <a:pt x="154812" y="44450"/>
                </a:lnTo>
                <a:close/>
              </a:path>
              <a:path w="155067" h="103378">
                <a:moveTo>
                  <a:pt x="15748" y="47244"/>
                </a:moveTo>
                <a:lnTo>
                  <a:pt x="15875" y="58166"/>
                </a:lnTo>
                <a:lnTo>
                  <a:pt x="25178" y="52568"/>
                </a:lnTo>
                <a:lnTo>
                  <a:pt x="15748" y="47244"/>
                </a:lnTo>
                <a:close/>
              </a:path>
              <a:path w="155067" h="103378">
                <a:moveTo>
                  <a:pt x="25178" y="52568"/>
                </a:moveTo>
                <a:lnTo>
                  <a:pt x="15875" y="58166"/>
                </a:lnTo>
                <a:lnTo>
                  <a:pt x="35093" y="58166"/>
                </a:lnTo>
                <a:lnTo>
                  <a:pt x="25178" y="52568"/>
                </a:lnTo>
                <a:close/>
              </a:path>
              <a:path w="155067" h="103378">
                <a:moveTo>
                  <a:pt x="34027" y="47244"/>
                </a:moveTo>
                <a:lnTo>
                  <a:pt x="15748" y="47244"/>
                </a:lnTo>
                <a:lnTo>
                  <a:pt x="25178" y="52568"/>
                </a:lnTo>
                <a:lnTo>
                  <a:pt x="34027" y="4724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586473" y="2716022"/>
            <a:ext cx="71120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solidFill>
                  <a:srgbClr val="FF0000"/>
                </a:solidFill>
                <a:latin typeface="仿宋"/>
                <a:cs typeface="仿宋"/>
              </a:rPr>
              <a:t>5.4-5.7mm</a:t>
            </a:r>
            <a:endParaRPr sz="1200">
              <a:latin typeface="仿宋"/>
              <a:cs typeface="仿宋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86830" y="2984500"/>
            <a:ext cx="103378" cy="720344"/>
          </a:xfrm>
          <a:custGeom>
            <a:avLst/>
            <a:gdLst/>
            <a:ahLst/>
            <a:cxnLst/>
            <a:rect l="l" t="t" r="r" b="b"/>
            <a:pathLst>
              <a:path w="103378" h="720344">
                <a:moveTo>
                  <a:pt x="7112" y="624332"/>
                </a:moveTo>
                <a:lnTo>
                  <a:pt x="1016" y="627888"/>
                </a:lnTo>
                <a:lnTo>
                  <a:pt x="0" y="631825"/>
                </a:lnTo>
                <a:lnTo>
                  <a:pt x="1778" y="634745"/>
                </a:lnTo>
                <a:lnTo>
                  <a:pt x="51689" y="720344"/>
                </a:lnTo>
                <a:lnTo>
                  <a:pt x="59020" y="707770"/>
                </a:lnTo>
                <a:lnTo>
                  <a:pt x="45339" y="707770"/>
                </a:lnTo>
                <a:lnTo>
                  <a:pt x="45339" y="684348"/>
                </a:lnTo>
                <a:lnTo>
                  <a:pt x="10922" y="625348"/>
                </a:lnTo>
                <a:lnTo>
                  <a:pt x="7112" y="624332"/>
                </a:lnTo>
                <a:close/>
              </a:path>
              <a:path w="103378" h="720344">
                <a:moveTo>
                  <a:pt x="45339" y="684348"/>
                </a:moveTo>
                <a:lnTo>
                  <a:pt x="45339" y="707770"/>
                </a:lnTo>
                <a:lnTo>
                  <a:pt x="58039" y="707770"/>
                </a:lnTo>
                <a:lnTo>
                  <a:pt x="58039" y="704595"/>
                </a:lnTo>
                <a:lnTo>
                  <a:pt x="46228" y="704595"/>
                </a:lnTo>
                <a:lnTo>
                  <a:pt x="51688" y="695234"/>
                </a:lnTo>
                <a:lnTo>
                  <a:pt x="45339" y="684348"/>
                </a:lnTo>
                <a:close/>
              </a:path>
              <a:path w="103378" h="720344">
                <a:moveTo>
                  <a:pt x="96266" y="624332"/>
                </a:moveTo>
                <a:lnTo>
                  <a:pt x="92456" y="625348"/>
                </a:lnTo>
                <a:lnTo>
                  <a:pt x="58039" y="684348"/>
                </a:lnTo>
                <a:lnTo>
                  <a:pt x="58039" y="707770"/>
                </a:lnTo>
                <a:lnTo>
                  <a:pt x="59020" y="707770"/>
                </a:lnTo>
                <a:lnTo>
                  <a:pt x="101600" y="634745"/>
                </a:lnTo>
                <a:lnTo>
                  <a:pt x="103378" y="631825"/>
                </a:lnTo>
                <a:lnTo>
                  <a:pt x="102362" y="627888"/>
                </a:lnTo>
                <a:lnTo>
                  <a:pt x="96266" y="624332"/>
                </a:lnTo>
                <a:close/>
              </a:path>
              <a:path w="103378" h="720344">
                <a:moveTo>
                  <a:pt x="51688" y="695234"/>
                </a:moveTo>
                <a:lnTo>
                  <a:pt x="46228" y="704595"/>
                </a:lnTo>
                <a:lnTo>
                  <a:pt x="57150" y="704595"/>
                </a:lnTo>
                <a:lnTo>
                  <a:pt x="51688" y="695234"/>
                </a:lnTo>
                <a:close/>
              </a:path>
              <a:path w="103378" h="720344">
                <a:moveTo>
                  <a:pt x="58039" y="684348"/>
                </a:moveTo>
                <a:lnTo>
                  <a:pt x="51688" y="695234"/>
                </a:lnTo>
                <a:lnTo>
                  <a:pt x="57150" y="704595"/>
                </a:lnTo>
                <a:lnTo>
                  <a:pt x="58039" y="704595"/>
                </a:lnTo>
                <a:lnTo>
                  <a:pt x="58039" y="684348"/>
                </a:lnTo>
                <a:close/>
              </a:path>
              <a:path w="103378" h="720344">
                <a:moveTo>
                  <a:pt x="51689" y="25109"/>
                </a:moveTo>
                <a:lnTo>
                  <a:pt x="45339" y="35995"/>
                </a:lnTo>
                <a:lnTo>
                  <a:pt x="45339" y="684348"/>
                </a:lnTo>
                <a:lnTo>
                  <a:pt x="51688" y="695234"/>
                </a:lnTo>
                <a:lnTo>
                  <a:pt x="58038" y="684348"/>
                </a:lnTo>
                <a:lnTo>
                  <a:pt x="58039" y="35995"/>
                </a:lnTo>
                <a:lnTo>
                  <a:pt x="51689" y="25109"/>
                </a:lnTo>
                <a:close/>
              </a:path>
              <a:path w="103378" h="720344">
                <a:moveTo>
                  <a:pt x="51689" y="0"/>
                </a:moveTo>
                <a:lnTo>
                  <a:pt x="0" y="88645"/>
                </a:lnTo>
                <a:lnTo>
                  <a:pt x="1016" y="92456"/>
                </a:lnTo>
                <a:lnTo>
                  <a:pt x="7112" y="96012"/>
                </a:lnTo>
                <a:lnTo>
                  <a:pt x="10922" y="94995"/>
                </a:lnTo>
                <a:lnTo>
                  <a:pt x="45338" y="35995"/>
                </a:lnTo>
                <a:lnTo>
                  <a:pt x="45339" y="12573"/>
                </a:lnTo>
                <a:lnTo>
                  <a:pt x="59020" y="12573"/>
                </a:lnTo>
                <a:lnTo>
                  <a:pt x="51689" y="0"/>
                </a:lnTo>
                <a:close/>
              </a:path>
              <a:path w="103378" h="720344">
                <a:moveTo>
                  <a:pt x="59020" y="12573"/>
                </a:moveTo>
                <a:lnTo>
                  <a:pt x="58039" y="12573"/>
                </a:lnTo>
                <a:lnTo>
                  <a:pt x="58039" y="35995"/>
                </a:lnTo>
                <a:lnTo>
                  <a:pt x="92456" y="94995"/>
                </a:lnTo>
                <a:lnTo>
                  <a:pt x="96266" y="96012"/>
                </a:lnTo>
                <a:lnTo>
                  <a:pt x="102362" y="92456"/>
                </a:lnTo>
                <a:lnTo>
                  <a:pt x="103378" y="88645"/>
                </a:lnTo>
                <a:lnTo>
                  <a:pt x="59020" y="12573"/>
                </a:lnTo>
                <a:close/>
              </a:path>
              <a:path w="103378" h="720344">
                <a:moveTo>
                  <a:pt x="58039" y="12573"/>
                </a:moveTo>
                <a:lnTo>
                  <a:pt x="45339" y="12573"/>
                </a:lnTo>
                <a:lnTo>
                  <a:pt x="45339" y="35995"/>
                </a:lnTo>
                <a:lnTo>
                  <a:pt x="51689" y="25109"/>
                </a:lnTo>
                <a:lnTo>
                  <a:pt x="46228" y="15748"/>
                </a:lnTo>
                <a:lnTo>
                  <a:pt x="58039" y="15748"/>
                </a:lnTo>
                <a:lnTo>
                  <a:pt x="58039" y="12573"/>
                </a:lnTo>
                <a:close/>
              </a:path>
              <a:path w="103378" h="720344">
                <a:moveTo>
                  <a:pt x="58039" y="15748"/>
                </a:moveTo>
                <a:lnTo>
                  <a:pt x="57150" y="15748"/>
                </a:lnTo>
                <a:lnTo>
                  <a:pt x="51689" y="25109"/>
                </a:lnTo>
                <a:lnTo>
                  <a:pt x="58039" y="35995"/>
                </a:lnTo>
                <a:lnTo>
                  <a:pt x="58039" y="15748"/>
                </a:lnTo>
                <a:close/>
              </a:path>
              <a:path w="103378" h="720344">
                <a:moveTo>
                  <a:pt x="57150" y="15748"/>
                </a:moveTo>
                <a:lnTo>
                  <a:pt x="46228" y="15748"/>
                </a:lnTo>
                <a:lnTo>
                  <a:pt x="51689" y="25109"/>
                </a:lnTo>
                <a:lnTo>
                  <a:pt x="57150" y="157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5579745" y="2986658"/>
            <a:ext cx="504189" cy="0"/>
          </a:xfrm>
          <a:custGeom>
            <a:avLst/>
            <a:gdLst/>
            <a:ahLst/>
            <a:cxnLst/>
            <a:rect l="l" t="t" r="r" b="b"/>
            <a:pathLst>
              <a:path w="504189">
                <a:moveTo>
                  <a:pt x="50418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5577840" y="3685794"/>
            <a:ext cx="504189" cy="0"/>
          </a:xfrm>
          <a:custGeom>
            <a:avLst/>
            <a:gdLst/>
            <a:ahLst/>
            <a:cxnLst/>
            <a:rect l="l" t="t" r="r" b="b"/>
            <a:pathLst>
              <a:path w="504189">
                <a:moveTo>
                  <a:pt x="50418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436870" y="3217417"/>
            <a:ext cx="48260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 smtClean="0">
                <a:solidFill>
                  <a:srgbClr val="FF0000"/>
                </a:solidFill>
                <a:latin typeface="仿宋"/>
                <a:cs typeface="仿宋"/>
              </a:rPr>
              <a:t>11.5mm</a:t>
            </a:r>
            <a:endParaRPr sz="1200">
              <a:latin typeface="仿宋"/>
              <a:cs typeface="仿宋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27238" y="5419242"/>
            <a:ext cx="546735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50</a:t>
            </a:r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6560" y="274320"/>
            <a:ext cx="6574155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ts val="3750"/>
              </a:lnSpc>
            </a:pPr>
            <a:r>
              <a:rPr lang="en-US" sz="3200" b="1" spc="-15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PHẦN CƠ -  MÓC TRÊN</a:t>
            </a:r>
            <a:endParaRPr lang="en-US" sz="3200" b="1" spc="-15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393065" y="1240790"/>
            <a:ext cx="411289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。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Khi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móc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trên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ở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vị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trí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cao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nhất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en-US" altLang="zh-CN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Khoảng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cách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từ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đầu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móc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trên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đến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kim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thứ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nhất là  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5.4-5.7mm(4 chi), 4.5-5.0mm(5 chi),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tù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mặt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nguyệt đến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đầu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móc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là 11.5mm(4 chi), 10.5mm(3 chi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và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5 chi)</a:t>
            </a:r>
            <a:endParaRPr lang="en-US" altLang="zh-CN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874" y="5286387"/>
            <a:ext cx="8358187" cy="1587"/>
          </a:xfrm>
          <a:custGeom>
            <a:avLst/>
            <a:gdLst/>
            <a:ahLst/>
            <a:cxnLst/>
            <a:rect l="l" t="t" r="r" b="b"/>
            <a:pathLst>
              <a:path w="8358187" h="1587">
                <a:moveTo>
                  <a:pt x="0" y="0"/>
                </a:moveTo>
                <a:lnTo>
                  <a:pt x="8358187" y="1587"/>
                </a:lnTo>
              </a:path>
            </a:pathLst>
          </a:custGeom>
          <a:ln w="9525">
            <a:solidFill>
              <a:srgbClr val="9999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23850" y="857250"/>
            <a:ext cx="8348726" cy="0"/>
          </a:xfrm>
          <a:custGeom>
            <a:avLst/>
            <a:gdLst/>
            <a:ahLst/>
            <a:cxnLst/>
            <a:rect l="l" t="t" r="r" b="b"/>
            <a:pathLst>
              <a:path w="8348726">
                <a:moveTo>
                  <a:pt x="0" y="0"/>
                </a:moveTo>
                <a:lnTo>
                  <a:pt x="8348726" y="0"/>
                </a:lnTo>
              </a:path>
            </a:pathLst>
          </a:custGeom>
          <a:ln w="5715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388611" y="2196426"/>
            <a:ext cx="1953894" cy="303733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3850" y="2196426"/>
            <a:ext cx="3980179" cy="3037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400165" y="2196426"/>
            <a:ext cx="2163444" cy="3037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395465" y="2191664"/>
            <a:ext cx="2172969" cy="3046857"/>
          </a:xfrm>
          <a:custGeom>
            <a:avLst/>
            <a:gdLst/>
            <a:ahLst/>
            <a:cxnLst/>
            <a:rect l="l" t="t" r="r" b="b"/>
            <a:pathLst>
              <a:path w="2172969" h="3046856">
                <a:moveTo>
                  <a:pt x="0" y="3046857"/>
                </a:moveTo>
                <a:lnTo>
                  <a:pt x="2172969" y="3046857"/>
                </a:lnTo>
                <a:lnTo>
                  <a:pt x="2172969" y="0"/>
                </a:lnTo>
                <a:lnTo>
                  <a:pt x="0" y="0"/>
                </a:lnTo>
                <a:lnTo>
                  <a:pt x="0" y="3046857"/>
                </a:lnTo>
                <a:close/>
              </a:path>
            </a:pathLst>
          </a:custGeom>
          <a:ln w="9525">
            <a:solidFill>
              <a:srgbClr val="071B2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6560" y="274320"/>
            <a:ext cx="7512685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ts val="3750"/>
              </a:lnSpc>
            </a:pPr>
            <a:r>
              <a:rPr lang="en-US" sz="3200" b="1" spc="-15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PHẦN CƠ -  MÓC TRÊN VÀ MÓC DƯỚI</a:t>
            </a:r>
            <a:endParaRPr lang="en-US" sz="3200" b="1" spc="-15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744855" y="1170940"/>
            <a:ext cx="70745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khi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móc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trên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và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móc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dưới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giao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nhau,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khoang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cách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diểm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D=0,2mm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và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C=0,5mm</a:t>
            </a:r>
            <a:endParaRPr lang="en-US" altLang="zh-CN" sz="20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874" y="5286387"/>
            <a:ext cx="8358187" cy="1587"/>
          </a:xfrm>
          <a:custGeom>
            <a:avLst/>
            <a:gdLst/>
            <a:ahLst/>
            <a:cxnLst/>
            <a:rect l="l" t="t" r="r" b="b"/>
            <a:pathLst>
              <a:path w="8358187" h="1587">
                <a:moveTo>
                  <a:pt x="0" y="0"/>
                </a:moveTo>
                <a:lnTo>
                  <a:pt x="8358187" y="1587"/>
                </a:lnTo>
              </a:path>
            </a:pathLst>
          </a:custGeom>
          <a:ln w="9525">
            <a:solidFill>
              <a:srgbClr val="9999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23850" y="857250"/>
            <a:ext cx="8348726" cy="0"/>
          </a:xfrm>
          <a:custGeom>
            <a:avLst/>
            <a:gdLst/>
            <a:ahLst/>
            <a:cxnLst/>
            <a:rect l="l" t="t" r="r" b="b"/>
            <a:pathLst>
              <a:path w="8348726">
                <a:moveTo>
                  <a:pt x="0" y="0"/>
                </a:moveTo>
                <a:lnTo>
                  <a:pt x="8348726" y="0"/>
                </a:lnTo>
              </a:path>
            </a:pathLst>
          </a:custGeom>
          <a:ln w="5715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99895" y="2336761"/>
            <a:ext cx="2250439" cy="289699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705984" y="2336761"/>
            <a:ext cx="3088259" cy="2896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6560" y="274320"/>
            <a:ext cx="7512685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ts val="3750"/>
              </a:lnSpc>
            </a:pPr>
            <a:r>
              <a:rPr lang="en-US" sz="3200" b="1" spc="-15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PHẦN CƠ -  GIÁ ĐỠ KIM SAU</a:t>
            </a:r>
            <a:endParaRPr lang="en-US" sz="3200" b="1" spc="-15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16560" y="1221105"/>
            <a:ext cx="769556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khi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móc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đi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từ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trái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sang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phải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đến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kim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đầu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tiên,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giá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đỡ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kim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phải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sát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kim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nhưng </a:t>
            </a:r>
            <a:endParaRPr lang="en-US" altLang="zh-CN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khong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được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đá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kim</a:t>
            </a:r>
            <a:r>
              <a:rPr lang="zh-CN" altLang="en-US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。</a:t>
            </a:r>
            <a:endParaRPr lang="zh-CN" altLang="en-US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874" y="5286387"/>
            <a:ext cx="8358187" cy="1587"/>
          </a:xfrm>
          <a:custGeom>
            <a:avLst/>
            <a:gdLst/>
            <a:ahLst/>
            <a:cxnLst/>
            <a:rect l="l" t="t" r="r" b="b"/>
            <a:pathLst>
              <a:path w="8358187" h="1587">
                <a:moveTo>
                  <a:pt x="0" y="0"/>
                </a:moveTo>
                <a:lnTo>
                  <a:pt x="8358187" y="1587"/>
                </a:lnTo>
              </a:path>
            </a:pathLst>
          </a:custGeom>
          <a:ln w="9525">
            <a:solidFill>
              <a:srgbClr val="9999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23850" y="857250"/>
            <a:ext cx="8348726" cy="0"/>
          </a:xfrm>
          <a:custGeom>
            <a:avLst/>
            <a:gdLst/>
            <a:ahLst/>
            <a:cxnLst/>
            <a:rect l="l" t="t" r="r" b="b"/>
            <a:pathLst>
              <a:path w="8348726">
                <a:moveTo>
                  <a:pt x="0" y="0"/>
                </a:moveTo>
                <a:lnTo>
                  <a:pt x="8348726" y="0"/>
                </a:lnTo>
              </a:path>
            </a:pathLst>
          </a:custGeom>
          <a:ln w="5715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142229" y="2130780"/>
            <a:ext cx="3204210" cy="303098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03859" y="2237460"/>
            <a:ext cx="3397885" cy="27424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014852" y="4299610"/>
            <a:ext cx="958215" cy="245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10" dirty="0" smtClean="0">
                <a:solidFill>
                  <a:srgbClr val="071B2C"/>
                </a:solidFill>
                <a:latin typeface="仿宋"/>
                <a:cs typeface="仿宋"/>
              </a:rPr>
              <a:t>0.2-0.5mm</a:t>
            </a:r>
            <a:endParaRPr sz="1600">
              <a:latin typeface="仿宋"/>
              <a:cs typeface="仿宋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6560" y="274320"/>
            <a:ext cx="7512685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ts val="3750"/>
              </a:lnSpc>
            </a:pPr>
            <a:r>
              <a:rPr lang="en-US" sz="3200" b="1" spc="-15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PHẦN CƠ -  GIÁ ĐỠ KIM TRƯỚC</a:t>
            </a:r>
            <a:endParaRPr lang="en-US" sz="3200" b="1" spc="-15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621665" y="1094740"/>
            <a:ext cx="75825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Khi giá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đỡ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kim và kim tiếp xúc, khoảng cách giữa giá đỡ kim trước và kim là 0.2-0.5mm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874" y="5286387"/>
            <a:ext cx="8358187" cy="1587"/>
          </a:xfrm>
          <a:custGeom>
            <a:avLst/>
            <a:gdLst/>
            <a:ahLst/>
            <a:cxnLst/>
            <a:rect l="l" t="t" r="r" b="b"/>
            <a:pathLst>
              <a:path w="8358187" h="1587">
                <a:moveTo>
                  <a:pt x="0" y="0"/>
                </a:moveTo>
                <a:lnTo>
                  <a:pt x="8358187" y="1587"/>
                </a:lnTo>
              </a:path>
            </a:pathLst>
          </a:custGeom>
          <a:ln w="9525">
            <a:solidFill>
              <a:srgbClr val="9999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Content Placeholder 18"/>
          <p:cNvSpPr>
            <a:spLocks noGrp="1"/>
          </p:cNvSpPr>
          <p:nvPr>
            <p:ph sz="half" idx="3"/>
          </p:nvPr>
        </p:nvSpPr>
        <p:spPr/>
        <p:txBody>
          <a:bodyPr/>
          <a:p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323850" y="857250"/>
            <a:ext cx="8348726" cy="0"/>
          </a:xfrm>
          <a:custGeom>
            <a:avLst/>
            <a:gdLst/>
            <a:ahLst/>
            <a:cxnLst/>
            <a:rect l="l" t="t" r="r" b="b"/>
            <a:pathLst>
              <a:path w="8348726">
                <a:moveTo>
                  <a:pt x="0" y="0"/>
                </a:moveTo>
                <a:lnTo>
                  <a:pt x="8348726" y="0"/>
                </a:lnTo>
              </a:path>
            </a:pathLst>
          </a:custGeom>
          <a:ln w="5715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00075" y="1557020"/>
            <a:ext cx="3331845" cy="912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khi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trụ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kim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cao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nhất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bàn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lừa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cao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nhất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bàn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lừa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cách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mặt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nguyệt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 b="1" dirty="0" err="1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là</a:t>
            </a:r>
            <a:r>
              <a:rPr lang="en-US" altLang="zh-CN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0.8-1mm</a:t>
            </a:r>
            <a:r>
              <a:rPr lang="zh-CN" altLang="en-US" sz="2000" b="1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。</a:t>
            </a:r>
            <a:endParaRPr lang="zh-CN" altLang="en-US" sz="2000" b="1" dirty="0" smtClean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23509" y="1367383"/>
            <a:ext cx="2700019" cy="365036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829934" y="2783967"/>
            <a:ext cx="2016760" cy="0"/>
          </a:xfrm>
          <a:custGeom>
            <a:avLst/>
            <a:gdLst/>
            <a:ahLst/>
            <a:cxnLst/>
            <a:rect l="l" t="t" r="r" b="b"/>
            <a:pathLst>
              <a:path w="2016759">
                <a:moveTo>
                  <a:pt x="0" y="0"/>
                </a:moveTo>
                <a:lnTo>
                  <a:pt x="201676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829934" y="2680970"/>
            <a:ext cx="2016760" cy="0"/>
          </a:xfrm>
          <a:custGeom>
            <a:avLst/>
            <a:gdLst/>
            <a:ahLst/>
            <a:cxnLst/>
            <a:rect l="l" t="t" r="r" b="b"/>
            <a:pathLst>
              <a:path w="2016759">
                <a:moveTo>
                  <a:pt x="0" y="0"/>
                </a:moveTo>
                <a:lnTo>
                  <a:pt x="201676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7317358" y="2783967"/>
            <a:ext cx="103377" cy="374269"/>
          </a:xfrm>
          <a:custGeom>
            <a:avLst/>
            <a:gdLst/>
            <a:ahLst/>
            <a:cxnLst/>
            <a:rect l="l" t="t" r="r" b="b"/>
            <a:pathLst>
              <a:path w="103377" h="374269">
                <a:moveTo>
                  <a:pt x="52683" y="25172"/>
                </a:moveTo>
                <a:lnTo>
                  <a:pt x="46125" y="36040"/>
                </a:lnTo>
                <a:lnTo>
                  <a:pt x="41021" y="374014"/>
                </a:lnTo>
                <a:lnTo>
                  <a:pt x="53721" y="374269"/>
                </a:lnTo>
                <a:lnTo>
                  <a:pt x="58828" y="36076"/>
                </a:lnTo>
                <a:lnTo>
                  <a:pt x="52683" y="25172"/>
                </a:lnTo>
                <a:close/>
              </a:path>
              <a:path w="103377" h="374269">
                <a:moveTo>
                  <a:pt x="60096" y="12445"/>
                </a:moveTo>
                <a:lnTo>
                  <a:pt x="46482" y="12445"/>
                </a:lnTo>
                <a:lnTo>
                  <a:pt x="59182" y="12700"/>
                </a:lnTo>
                <a:lnTo>
                  <a:pt x="58828" y="36076"/>
                </a:lnTo>
                <a:lnTo>
                  <a:pt x="90677" y="92582"/>
                </a:lnTo>
                <a:lnTo>
                  <a:pt x="92329" y="95631"/>
                </a:lnTo>
                <a:lnTo>
                  <a:pt x="96266" y="96774"/>
                </a:lnTo>
                <a:lnTo>
                  <a:pt x="102362" y="93218"/>
                </a:lnTo>
                <a:lnTo>
                  <a:pt x="103377" y="89407"/>
                </a:lnTo>
                <a:lnTo>
                  <a:pt x="101726" y="86359"/>
                </a:lnTo>
                <a:lnTo>
                  <a:pt x="60096" y="12445"/>
                </a:lnTo>
                <a:close/>
              </a:path>
              <a:path w="103377" h="374269">
                <a:moveTo>
                  <a:pt x="53086" y="0"/>
                </a:moveTo>
                <a:lnTo>
                  <a:pt x="1905" y="84835"/>
                </a:lnTo>
                <a:lnTo>
                  <a:pt x="0" y="87883"/>
                </a:lnTo>
                <a:lnTo>
                  <a:pt x="1016" y="91693"/>
                </a:lnTo>
                <a:lnTo>
                  <a:pt x="3937" y="93599"/>
                </a:lnTo>
                <a:lnTo>
                  <a:pt x="6985" y="95376"/>
                </a:lnTo>
                <a:lnTo>
                  <a:pt x="10922" y="94360"/>
                </a:lnTo>
                <a:lnTo>
                  <a:pt x="46125" y="36040"/>
                </a:lnTo>
                <a:lnTo>
                  <a:pt x="46482" y="12445"/>
                </a:lnTo>
                <a:lnTo>
                  <a:pt x="60096" y="12445"/>
                </a:lnTo>
                <a:lnTo>
                  <a:pt x="53086" y="0"/>
                </a:lnTo>
                <a:close/>
              </a:path>
              <a:path w="103377" h="374269">
                <a:moveTo>
                  <a:pt x="59135" y="15747"/>
                </a:moveTo>
                <a:lnTo>
                  <a:pt x="47371" y="15747"/>
                </a:lnTo>
                <a:lnTo>
                  <a:pt x="58293" y="15875"/>
                </a:lnTo>
                <a:lnTo>
                  <a:pt x="52683" y="25172"/>
                </a:lnTo>
                <a:lnTo>
                  <a:pt x="58828" y="36076"/>
                </a:lnTo>
                <a:lnTo>
                  <a:pt x="59135" y="15747"/>
                </a:lnTo>
                <a:close/>
              </a:path>
              <a:path w="103377" h="374269">
                <a:moveTo>
                  <a:pt x="46482" y="12445"/>
                </a:moveTo>
                <a:lnTo>
                  <a:pt x="46125" y="36040"/>
                </a:lnTo>
                <a:lnTo>
                  <a:pt x="52683" y="25172"/>
                </a:lnTo>
                <a:lnTo>
                  <a:pt x="47371" y="15747"/>
                </a:lnTo>
                <a:lnTo>
                  <a:pt x="59135" y="15747"/>
                </a:lnTo>
                <a:lnTo>
                  <a:pt x="59182" y="12700"/>
                </a:lnTo>
                <a:lnTo>
                  <a:pt x="46482" y="12445"/>
                </a:lnTo>
                <a:close/>
              </a:path>
              <a:path w="103377" h="374269">
                <a:moveTo>
                  <a:pt x="47371" y="15747"/>
                </a:moveTo>
                <a:lnTo>
                  <a:pt x="52683" y="25172"/>
                </a:lnTo>
                <a:lnTo>
                  <a:pt x="58293" y="15875"/>
                </a:lnTo>
                <a:lnTo>
                  <a:pt x="47371" y="157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435090" y="2396490"/>
            <a:ext cx="1411605" cy="284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 smtClean="0">
                <a:solidFill>
                  <a:srgbClr val="FF0000"/>
                </a:solidFill>
                <a:latin typeface="仿宋"/>
                <a:cs typeface="仿宋"/>
              </a:rPr>
              <a:t>0</a:t>
            </a:r>
            <a:r>
              <a:rPr sz="1400" spc="10" dirty="0" smtClean="0">
                <a:solidFill>
                  <a:srgbClr val="FF0000"/>
                </a:solidFill>
                <a:latin typeface="仿宋"/>
                <a:cs typeface="仿宋"/>
              </a:rPr>
              <a:t>.</a:t>
            </a:r>
            <a:r>
              <a:rPr sz="1400" spc="-10" dirty="0" smtClean="0">
                <a:solidFill>
                  <a:srgbClr val="FF0000"/>
                </a:solidFill>
                <a:latin typeface="仿宋"/>
                <a:cs typeface="仿宋"/>
              </a:rPr>
              <a:t>8-1mm</a:t>
            </a:r>
            <a:endParaRPr sz="1400">
              <a:latin typeface="仿宋"/>
              <a:cs typeface="仿宋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13041" y="2315845"/>
            <a:ext cx="103377" cy="365124"/>
          </a:xfrm>
          <a:custGeom>
            <a:avLst/>
            <a:gdLst/>
            <a:ahLst/>
            <a:cxnLst/>
            <a:rect l="l" t="t" r="r" b="b"/>
            <a:pathLst>
              <a:path w="103377" h="365124">
                <a:moveTo>
                  <a:pt x="7111" y="269112"/>
                </a:moveTo>
                <a:lnTo>
                  <a:pt x="1015" y="272668"/>
                </a:lnTo>
                <a:lnTo>
                  <a:pt x="0" y="276478"/>
                </a:lnTo>
                <a:lnTo>
                  <a:pt x="51688" y="365124"/>
                </a:lnTo>
                <a:lnTo>
                  <a:pt x="59020" y="352551"/>
                </a:lnTo>
                <a:lnTo>
                  <a:pt x="45338" y="352551"/>
                </a:lnTo>
                <a:lnTo>
                  <a:pt x="45338" y="329129"/>
                </a:lnTo>
                <a:lnTo>
                  <a:pt x="10922" y="270128"/>
                </a:lnTo>
                <a:lnTo>
                  <a:pt x="7111" y="269112"/>
                </a:lnTo>
                <a:close/>
              </a:path>
              <a:path w="103377" h="365124">
                <a:moveTo>
                  <a:pt x="45339" y="329129"/>
                </a:moveTo>
                <a:lnTo>
                  <a:pt x="45338" y="352551"/>
                </a:lnTo>
                <a:lnTo>
                  <a:pt x="58038" y="352551"/>
                </a:lnTo>
                <a:lnTo>
                  <a:pt x="58038" y="349376"/>
                </a:lnTo>
                <a:lnTo>
                  <a:pt x="46227" y="349376"/>
                </a:lnTo>
                <a:lnTo>
                  <a:pt x="51688" y="340015"/>
                </a:lnTo>
                <a:lnTo>
                  <a:pt x="45339" y="329129"/>
                </a:lnTo>
                <a:close/>
              </a:path>
              <a:path w="103377" h="365124">
                <a:moveTo>
                  <a:pt x="96265" y="269112"/>
                </a:moveTo>
                <a:lnTo>
                  <a:pt x="92455" y="270128"/>
                </a:lnTo>
                <a:lnTo>
                  <a:pt x="58038" y="329129"/>
                </a:lnTo>
                <a:lnTo>
                  <a:pt x="58038" y="352551"/>
                </a:lnTo>
                <a:lnTo>
                  <a:pt x="59020" y="352551"/>
                </a:lnTo>
                <a:lnTo>
                  <a:pt x="103377" y="276478"/>
                </a:lnTo>
                <a:lnTo>
                  <a:pt x="102361" y="272668"/>
                </a:lnTo>
                <a:lnTo>
                  <a:pt x="96265" y="269112"/>
                </a:lnTo>
                <a:close/>
              </a:path>
              <a:path w="103377" h="365124">
                <a:moveTo>
                  <a:pt x="51689" y="340015"/>
                </a:moveTo>
                <a:lnTo>
                  <a:pt x="46227" y="349376"/>
                </a:lnTo>
                <a:lnTo>
                  <a:pt x="57150" y="349376"/>
                </a:lnTo>
                <a:lnTo>
                  <a:pt x="51689" y="340015"/>
                </a:lnTo>
                <a:close/>
              </a:path>
              <a:path w="103377" h="365124">
                <a:moveTo>
                  <a:pt x="58038" y="329129"/>
                </a:moveTo>
                <a:lnTo>
                  <a:pt x="51689" y="340015"/>
                </a:lnTo>
                <a:lnTo>
                  <a:pt x="57150" y="349376"/>
                </a:lnTo>
                <a:lnTo>
                  <a:pt x="58038" y="349376"/>
                </a:lnTo>
                <a:lnTo>
                  <a:pt x="58038" y="329129"/>
                </a:lnTo>
                <a:close/>
              </a:path>
              <a:path w="103377" h="365124">
                <a:moveTo>
                  <a:pt x="58038" y="0"/>
                </a:moveTo>
                <a:lnTo>
                  <a:pt x="45338" y="0"/>
                </a:lnTo>
                <a:lnTo>
                  <a:pt x="45339" y="329129"/>
                </a:lnTo>
                <a:lnTo>
                  <a:pt x="51689" y="340015"/>
                </a:lnTo>
                <a:lnTo>
                  <a:pt x="58038" y="329129"/>
                </a:lnTo>
                <a:lnTo>
                  <a:pt x="580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6560" y="274320"/>
            <a:ext cx="7512685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ts val="3750"/>
              </a:lnSpc>
            </a:pPr>
            <a:r>
              <a:rPr lang="en-US" sz="3200" b="1" spc="-15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PHẦN CƠ -  BÀN LỪA</a:t>
            </a:r>
            <a:endParaRPr lang="en-US" sz="3200" b="1" spc="-15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874" y="5286387"/>
            <a:ext cx="8358187" cy="1587"/>
          </a:xfrm>
          <a:custGeom>
            <a:avLst/>
            <a:gdLst/>
            <a:ahLst/>
            <a:cxnLst/>
            <a:rect l="l" t="t" r="r" b="b"/>
            <a:pathLst>
              <a:path w="8358187" h="1587">
                <a:moveTo>
                  <a:pt x="0" y="0"/>
                </a:moveTo>
                <a:lnTo>
                  <a:pt x="8358187" y="1587"/>
                </a:lnTo>
              </a:path>
            </a:pathLst>
          </a:custGeom>
          <a:ln w="9525">
            <a:solidFill>
              <a:srgbClr val="9999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23850" y="857250"/>
            <a:ext cx="8348726" cy="0"/>
          </a:xfrm>
          <a:custGeom>
            <a:avLst/>
            <a:gdLst/>
            <a:ahLst/>
            <a:cxnLst/>
            <a:rect l="l" t="t" r="r" b="b"/>
            <a:pathLst>
              <a:path w="8348726">
                <a:moveTo>
                  <a:pt x="0" y="0"/>
                </a:moveTo>
                <a:lnTo>
                  <a:pt x="8348726" y="0"/>
                </a:lnTo>
              </a:path>
            </a:pathLst>
          </a:custGeom>
          <a:ln w="5715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49909" y="1952955"/>
            <a:ext cx="2329815" cy="1217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>
              <a:lnSpc>
                <a:spcPct val="100000"/>
              </a:lnSpc>
            </a:pPr>
            <a:r>
              <a:rPr sz="2000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2000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Dựa theo độ dày mỏng của vải mà điều chỉnh độ cao thích hợp, phạm vi từ 5-7mm</a:t>
            </a:r>
            <a:endParaRPr sz="2000" spc="0" dirty="0" smtClean="0">
              <a:solidFill>
                <a:srgbClr val="FFFFFF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12700" marR="652145" algn="just">
              <a:lnSpc>
                <a:spcPts val="2380"/>
              </a:lnSpc>
            </a:pPr>
            <a:endParaRPr sz="20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35094" y="1297533"/>
            <a:ext cx="2700020" cy="372021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733034" y="2748407"/>
            <a:ext cx="1080135" cy="0"/>
          </a:xfrm>
          <a:custGeom>
            <a:avLst/>
            <a:gdLst/>
            <a:ahLst/>
            <a:cxnLst/>
            <a:rect l="l" t="t" r="r" b="b"/>
            <a:pathLst>
              <a:path w="1080134">
                <a:moveTo>
                  <a:pt x="0" y="0"/>
                </a:moveTo>
                <a:lnTo>
                  <a:pt x="1080135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733034" y="2997835"/>
            <a:ext cx="1080135" cy="0"/>
          </a:xfrm>
          <a:custGeom>
            <a:avLst/>
            <a:gdLst/>
            <a:ahLst/>
            <a:cxnLst/>
            <a:rect l="l" t="t" r="r" b="b"/>
            <a:pathLst>
              <a:path w="1080134">
                <a:moveTo>
                  <a:pt x="0" y="0"/>
                </a:moveTo>
                <a:lnTo>
                  <a:pt x="1080135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614794" y="2376423"/>
            <a:ext cx="103504" cy="372109"/>
          </a:xfrm>
          <a:custGeom>
            <a:avLst/>
            <a:gdLst/>
            <a:ahLst/>
            <a:cxnLst/>
            <a:rect l="l" t="t" r="r" b="b"/>
            <a:pathLst>
              <a:path w="103504" h="372109">
                <a:moveTo>
                  <a:pt x="7111" y="275970"/>
                </a:moveTo>
                <a:lnTo>
                  <a:pt x="1015" y="279526"/>
                </a:lnTo>
                <a:lnTo>
                  <a:pt x="0" y="283463"/>
                </a:lnTo>
                <a:lnTo>
                  <a:pt x="51688" y="372109"/>
                </a:lnTo>
                <a:lnTo>
                  <a:pt x="59113" y="359409"/>
                </a:lnTo>
                <a:lnTo>
                  <a:pt x="45338" y="359409"/>
                </a:lnTo>
                <a:lnTo>
                  <a:pt x="45338" y="335769"/>
                </a:lnTo>
                <a:lnTo>
                  <a:pt x="11049" y="276987"/>
                </a:lnTo>
                <a:lnTo>
                  <a:pt x="7111" y="275970"/>
                </a:lnTo>
                <a:close/>
              </a:path>
              <a:path w="103504" h="372109">
                <a:moveTo>
                  <a:pt x="45338" y="335769"/>
                </a:moveTo>
                <a:lnTo>
                  <a:pt x="45338" y="359409"/>
                </a:lnTo>
                <a:lnTo>
                  <a:pt x="58038" y="359409"/>
                </a:lnTo>
                <a:lnTo>
                  <a:pt x="58038" y="356234"/>
                </a:lnTo>
                <a:lnTo>
                  <a:pt x="46227" y="356234"/>
                </a:lnTo>
                <a:lnTo>
                  <a:pt x="51752" y="346764"/>
                </a:lnTo>
                <a:lnTo>
                  <a:pt x="45338" y="335769"/>
                </a:lnTo>
                <a:close/>
              </a:path>
              <a:path w="103504" h="372109">
                <a:moveTo>
                  <a:pt x="96393" y="275970"/>
                </a:moveTo>
                <a:lnTo>
                  <a:pt x="92455" y="276987"/>
                </a:lnTo>
                <a:lnTo>
                  <a:pt x="58038" y="335987"/>
                </a:lnTo>
                <a:lnTo>
                  <a:pt x="58038" y="359409"/>
                </a:lnTo>
                <a:lnTo>
                  <a:pt x="59113" y="359409"/>
                </a:lnTo>
                <a:lnTo>
                  <a:pt x="103504" y="283463"/>
                </a:lnTo>
                <a:lnTo>
                  <a:pt x="102488" y="279526"/>
                </a:lnTo>
                <a:lnTo>
                  <a:pt x="96393" y="275970"/>
                </a:lnTo>
                <a:close/>
              </a:path>
              <a:path w="103504" h="372109">
                <a:moveTo>
                  <a:pt x="51752" y="346764"/>
                </a:moveTo>
                <a:lnTo>
                  <a:pt x="46227" y="356234"/>
                </a:lnTo>
                <a:lnTo>
                  <a:pt x="57276" y="356234"/>
                </a:lnTo>
                <a:lnTo>
                  <a:pt x="51752" y="346764"/>
                </a:lnTo>
                <a:close/>
              </a:path>
              <a:path w="103504" h="372109">
                <a:moveTo>
                  <a:pt x="58038" y="335987"/>
                </a:moveTo>
                <a:lnTo>
                  <a:pt x="51752" y="346764"/>
                </a:lnTo>
                <a:lnTo>
                  <a:pt x="57276" y="356234"/>
                </a:lnTo>
                <a:lnTo>
                  <a:pt x="58038" y="356234"/>
                </a:lnTo>
                <a:lnTo>
                  <a:pt x="58038" y="335987"/>
                </a:lnTo>
                <a:close/>
              </a:path>
              <a:path w="103504" h="372109">
                <a:moveTo>
                  <a:pt x="58038" y="0"/>
                </a:moveTo>
                <a:lnTo>
                  <a:pt x="45338" y="0"/>
                </a:lnTo>
                <a:lnTo>
                  <a:pt x="45338" y="335769"/>
                </a:lnTo>
                <a:lnTo>
                  <a:pt x="51752" y="346764"/>
                </a:lnTo>
                <a:lnTo>
                  <a:pt x="58038" y="335987"/>
                </a:lnTo>
                <a:lnTo>
                  <a:pt x="580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6613525" y="2997835"/>
            <a:ext cx="103377" cy="381381"/>
          </a:xfrm>
          <a:custGeom>
            <a:avLst/>
            <a:gdLst/>
            <a:ahLst/>
            <a:cxnLst/>
            <a:rect l="l" t="t" r="r" b="b"/>
            <a:pathLst>
              <a:path w="103377" h="381380">
                <a:moveTo>
                  <a:pt x="52612" y="25273"/>
                </a:moveTo>
                <a:lnTo>
                  <a:pt x="46124" y="36008"/>
                </a:lnTo>
                <a:lnTo>
                  <a:pt x="40894" y="381126"/>
                </a:lnTo>
                <a:lnTo>
                  <a:pt x="53594" y="381381"/>
                </a:lnTo>
                <a:lnTo>
                  <a:pt x="58824" y="36293"/>
                </a:lnTo>
                <a:lnTo>
                  <a:pt x="52612" y="25273"/>
                </a:lnTo>
                <a:close/>
              </a:path>
              <a:path w="103377" h="381380">
                <a:moveTo>
                  <a:pt x="59987" y="12445"/>
                </a:moveTo>
                <a:lnTo>
                  <a:pt x="46481" y="12445"/>
                </a:lnTo>
                <a:lnTo>
                  <a:pt x="59181" y="12700"/>
                </a:lnTo>
                <a:lnTo>
                  <a:pt x="58824" y="36293"/>
                </a:lnTo>
                <a:lnTo>
                  <a:pt x="90550" y="92582"/>
                </a:lnTo>
                <a:lnTo>
                  <a:pt x="92328" y="95631"/>
                </a:lnTo>
                <a:lnTo>
                  <a:pt x="96139" y="96646"/>
                </a:lnTo>
                <a:lnTo>
                  <a:pt x="99314" y="94995"/>
                </a:lnTo>
                <a:lnTo>
                  <a:pt x="102361" y="93217"/>
                </a:lnTo>
                <a:lnTo>
                  <a:pt x="103377" y="89407"/>
                </a:lnTo>
                <a:lnTo>
                  <a:pt x="101726" y="86359"/>
                </a:lnTo>
                <a:lnTo>
                  <a:pt x="59987" y="12445"/>
                </a:lnTo>
                <a:close/>
              </a:path>
              <a:path w="103377" h="381380">
                <a:moveTo>
                  <a:pt x="52958" y="0"/>
                </a:moveTo>
                <a:lnTo>
                  <a:pt x="1777" y="84835"/>
                </a:lnTo>
                <a:lnTo>
                  <a:pt x="0" y="87756"/>
                </a:lnTo>
                <a:lnTo>
                  <a:pt x="1016" y="91693"/>
                </a:lnTo>
                <a:lnTo>
                  <a:pt x="3936" y="93471"/>
                </a:lnTo>
                <a:lnTo>
                  <a:pt x="6984" y="95376"/>
                </a:lnTo>
                <a:lnTo>
                  <a:pt x="10922" y="94360"/>
                </a:lnTo>
                <a:lnTo>
                  <a:pt x="12700" y="91312"/>
                </a:lnTo>
                <a:lnTo>
                  <a:pt x="46124" y="36008"/>
                </a:lnTo>
                <a:lnTo>
                  <a:pt x="46481" y="12445"/>
                </a:lnTo>
                <a:lnTo>
                  <a:pt x="59987" y="12445"/>
                </a:lnTo>
                <a:lnTo>
                  <a:pt x="52958" y="0"/>
                </a:lnTo>
                <a:close/>
              </a:path>
              <a:path w="103377" h="381380">
                <a:moveTo>
                  <a:pt x="59135" y="15747"/>
                </a:moveTo>
                <a:lnTo>
                  <a:pt x="47244" y="15747"/>
                </a:lnTo>
                <a:lnTo>
                  <a:pt x="58293" y="15875"/>
                </a:lnTo>
                <a:lnTo>
                  <a:pt x="52612" y="25273"/>
                </a:lnTo>
                <a:lnTo>
                  <a:pt x="58824" y="36293"/>
                </a:lnTo>
                <a:lnTo>
                  <a:pt x="59135" y="15747"/>
                </a:lnTo>
                <a:close/>
              </a:path>
              <a:path w="103377" h="381380">
                <a:moveTo>
                  <a:pt x="46481" y="12445"/>
                </a:moveTo>
                <a:lnTo>
                  <a:pt x="46124" y="36008"/>
                </a:lnTo>
                <a:lnTo>
                  <a:pt x="52612" y="25273"/>
                </a:lnTo>
                <a:lnTo>
                  <a:pt x="47244" y="15747"/>
                </a:lnTo>
                <a:lnTo>
                  <a:pt x="59135" y="15747"/>
                </a:lnTo>
                <a:lnTo>
                  <a:pt x="59181" y="12700"/>
                </a:lnTo>
                <a:lnTo>
                  <a:pt x="46481" y="12445"/>
                </a:lnTo>
                <a:close/>
              </a:path>
              <a:path w="103377" h="381380">
                <a:moveTo>
                  <a:pt x="47244" y="15747"/>
                </a:moveTo>
                <a:lnTo>
                  <a:pt x="52612" y="25273"/>
                </a:lnTo>
                <a:lnTo>
                  <a:pt x="58293" y="15875"/>
                </a:lnTo>
                <a:lnTo>
                  <a:pt x="47244" y="157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300470" y="2732405"/>
            <a:ext cx="1214120" cy="273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1800" spc="10" dirty="0" smtClean="0">
                <a:solidFill>
                  <a:srgbClr val="FF0000"/>
                </a:solidFill>
                <a:latin typeface="仿宋"/>
                <a:cs typeface="仿宋"/>
              </a:rPr>
              <a:t>5-7mm</a:t>
            </a:r>
            <a:endParaRPr sz="1800">
              <a:latin typeface="仿宋"/>
              <a:cs typeface="仿宋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6560" y="274320"/>
            <a:ext cx="7512685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ts val="3750"/>
              </a:lnSpc>
            </a:pPr>
            <a:r>
              <a:rPr lang="en-US" sz="3200" b="1" spc="-15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PHẦN CƠ -  CHÂN VỊT</a:t>
            </a:r>
            <a:endParaRPr lang="en-US" sz="3200" b="1" spc="-15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874" y="5286387"/>
            <a:ext cx="8358187" cy="1587"/>
          </a:xfrm>
          <a:custGeom>
            <a:avLst/>
            <a:gdLst/>
            <a:ahLst/>
            <a:cxnLst/>
            <a:rect l="l" t="t" r="r" b="b"/>
            <a:pathLst>
              <a:path w="8358187" h="1587">
                <a:moveTo>
                  <a:pt x="0" y="0"/>
                </a:moveTo>
                <a:lnTo>
                  <a:pt x="8358187" y="1587"/>
                </a:lnTo>
              </a:path>
            </a:pathLst>
          </a:custGeom>
          <a:ln w="9525">
            <a:solidFill>
              <a:srgbClr val="9999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23850" y="857250"/>
            <a:ext cx="8348726" cy="0"/>
          </a:xfrm>
          <a:custGeom>
            <a:avLst/>
            <a:gdLst/>
            <a:ahLst/>
            <a:cxnLst/>
            <a:rect l="l" t="t" r="r" b="b"/>
            <a:pathLst>
              <a:path w="8348726">
                <a:moveTo>
                  <a:pt x="0" y="0"/>
                </a:moveTo>
                <a:lnTo>
                  <a:pt x="8348726" y="0"/>
                </a:lnTo>
              </a:path>
            </a:pathLst>
          </a:custGeom>
          <a:ln w="5715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3065" y="857250"/>
            <a:ext cx="8337550" cy="1183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Dao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dưới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bằng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với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bàn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lừa,vị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trí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trái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phải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theo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dao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trên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làm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chuẩn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,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dao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trên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dựa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theo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độ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rộng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bao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biên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làm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chuẩn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,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dao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trên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dưới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ngậm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từ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0.5-1mm</a:t>
            </a:r>
            <a:endParaRPr lang="en-US" altLang="zh-CN" sz="2000" dirty="0" smtClean="0">
              <a:solidFill>
                <a:schemeClr val="bg1"/>
              </a:solidFill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0890" y="2128647"/>
            <a:ext cx="3182747" cy="309740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109209" y="2128647"/>
            <a:ext cx="3146424" cy="3097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080125" y="3533394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5">
                <a:moveTo>
                  <a:pt x="443865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080125" y="3671061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5">
                <a:moveTo>
                  <a:pt x="443865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246367" y="3670934"/>
            <a:ext cx="110744" cy="491108"/>
          </a:xfrm>
          <a:custGeom>
            <a:avLst/>
            <a:gdLst/>
            <a:ahLst/>
            <a:cxnLst/>
            <a:rect l="l" t="t" r="r" b="b"/>
            <a:pathLst>
              <a:path w="110744" h="491108">
                <a:moveTo>
                  <a:pt x="55372" y="37900"/>
                </a:moveTo>
                <a:lnTo>
                  <a:pt x="45847" y="54229"/>
                </a:lnTo>
                <a:lnTo>
                  <a:pt x="45847" y="491108"/>
                </a:lnTo>
                <a:lnTo>
                  <a:pt x="64897" y="491108"/>
                </a:lnTo>
                <a:lnTo>
                  <a:pt x="64897" y="54229"/>
                </a:lnTo>
                <a:lnTo>
                  <a:pt x="55372" y="37900"/>
                </a:lnTo>
                <a:close/>
              </a:path>
              <a:path w="110744" h="491108">
                <a:moveTo>
                  <a:pt x="55372" y="0"/>
                </a:moveTo>
                <a:lnTo>
                  <a:pt x="0" y="94868"/>
                </a:lnTo>
                <a:lnTo>
                  <a:pt x="1524" y="100710"/>
                </a:lnTo>
                <a:lnTo>
                  <a:pt x="10668" y="106044"/>
                </a:lnTo>
                <a:lnTo>
                  <a:pt x="16510" y="104520"/>
                </a:lnTo>
                <a:lnTo>
                  <a:pt x="45847" y="54229"/>
                </a:lnTo>
                <a:lnTo>
                  <a:pt x="45847" y="18922"/>
                </a:lnTo>
                <a:lnTo>
                  <a:pt x="66417" y="18922"/>
                </a:lnTo>
                <a:lnTo>
                  <a:pt x="55372" y="0"/>
                </a:lnTo>
                <a:close/>
              </a:path>
              <a:path w="110744" h="491108">
                <a:moveTo>
                  <a:pt x="66417" y="18922"/>
                </a:moveTo>
                <a:lnTo>
                  <a:pt x="64897" y="18922"/>
                </a:lnTo>
                <a:lnTo>
                  <a:pt x="64897" y="54229"/>
                </a:lnTo>
                <a:lnTo>
                  <a:pt x="94234" y="104520"/>
                </a:lnTo>
                <a:lnTo>
                  <a:pt x="100076" y="106044"/>
                </a:lnTo>
                <a:lnTo>
                  <a:pt x="109220" y="100710"/>
                </a:lnTo>
                <a:lnTo>
                  <a:pt x="110744" y="94868"/>
                </a:lnTo>
                <a:lnTo>
                  <a:pt x="66417" y="18922"/>
                </a:lnTo>
                <a:close/>
              </a:path>
              <a:path w="110744" h="491108">
                <a:moveTo>
                  <a:pt x="64897" y="18922"/>
                </a:moveTo>
                <a:lnTo>
                  <a:pt x="45847" y="18922"/>
                </a:lnTo>
                <a:lnTo>
                  <a:pt x="45847" y="54229"/>
                </a:lnTo>
                <a:lnTo>
                  <a:pt x="55372" y="37900"/>
                </a:lnTo>
                <a:lnTo>
                  <a:pt x="47117" y="23748"/>
                </a:lnTo>
                <a:lnTo>
                  <a:pt x="64897" y="23748"/>
                </a:lnTo>
                <a:lnTo>
                  <a:pt x="64897" y="18922"/>
                </a:lnTo>
                <a:close/>
              </a:path>
              <a:path w="110744" h="491108">
                <a:moveTo>
                  <a:pt x="64897" y="23748"/>
                </a:moveTo>
                <a:lnTo>
                  <a:pt x="63627" y="23748"/>
                </a:lnTo>
                <a:lnTo>
                  <a:pt x="55372" y="37900"/>
                </a:lnTo>
                <a:lnTo>
                  <a:pt x="64897" y="54229"/>
                </a:lnTo>
                <a:lnTo>
                  <a:pt x="64897" y="23748"/>
                </a:lnTo>
                <a:close/>
              </a:path>
              <a:path w="110744" h="491108">
                <a:moveTo>
                  <a:pt x="63627" y="23748"/>
                </a:moveTo>
                <a:lnTo>
                  <a:pt x="47117" y="23748"/>
                </a:lnTo>
                <a:lnTo>
                  <a:pt x="55372" y="37900"/>
                </a:lnTo>
                <a:lnTo>
                  <a:pt x="63627" y="237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540121" y="3239135"/>
            <a:ext cx="559435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dirty="0" smtClean="0">
                <a:solidFill>
                  <a:srgbClr val="FF0000"/>
                </a:solidFill>
                <a:latin typeface="SimSun" panose="02010600030101010101" pitchFamily="2" charset="-122"/>
                <a:cs typeface="SimSun" panose="02010600030101010101" pitchFamily="2" charset="-122"/>
              </a:rPr>
              <a:t>0.5-1mm</a:t>
            </a:r>
            <a:endParaRPr sz="1200">
              <a:latin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55208" y="4373879"/>
            <a:ext cx="670560" cy="350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312408" y="4373879"/>
            <a:ext cx="292608" cy="350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942330" y="4435475"/>
            <a:ext cx="909320" cy="125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200" dirty="0" smtClean="0">
                <a:solidFill>
                  <a:srgbClr val="FF0000"/>
                </a:solidFill>
                <a:latin typeface="仿宋"/>
                <a:cs typeface="仿宋"/>
              </a:rPr>
              <a:t>dao dưới</a:t>
            </a:r>
            <a:endParaRPr lang="en-US" sz="1200">
              <a:latin typeface="仿宋"/>
              <a:cs typeface="仿宋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94703" y="2852927"/>
            <a:ext cx="670559" cy="350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6851904" y="2852927"/>
            <a:ext cx="292607" cy="350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483350" y="2914015"/>
            <a:ext cx="775335" cy="208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5" dirty="0" smtClean="0">
                <a:solidFill>
                  <a:srgbClr val="FF0000"/>
                </a:solidFill>
                <a:latin typeface="仿宋"/>
                <a:cs typeface="仿宋"/>
              </a:rPr>
              <a:t>Dao trên</a:t>
            </a:r>
            <a:endParaRPr lang="en-US" sz="1200">
              <a:latin typeface="仿宋"/>
              <a:cs typeface="仿宋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68616" y="3355594"/>
            <a:ext cx="593725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25" dirty="0" smtClean="0">
                <a:solidFill>
                  <a:srgbClr val="FF0000"/>
                </a:solidFill>
                <a:latin typeface="SimSun" panose="02010600030101010101" pitchFamily="2" charset="-122"/>
                <a:cs typeface="SimSun" panose="02010600030101010101" pitchFamily="2" charset="-122"/>
              </a:rPr>
              <a:t>bàn lừa</a:t>
            </a:r>
            <a:endParaRPr lang="en-US" sz="1200">
              <a:latin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3065" y="274320"/>
            <a:ext cx="7512685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ts val="3750"/>
              </a:lnSpc>
            </a:pPr>
            <a:r>
              <a:rPr lang="en-US" sz="3200" b="1" spc="-15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PHẦN CƠ -  DAO TRÊN , DƯỚI</a:t>
            </a:r>
            <a:endParaRPr lang="en-US" sz="3200" b="1" spc="-15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" y="857250"/>
            <a:ext cx="8348726" cy="0"/>
          </a:xfrm>
          <a:custGeom>
            <a:avLst/>
            <a:gdLst/>
            <a:ahLst/>
            <a:cxnLst/>
            <a:rect l="l" t="t" r="r" b="b"/>
            <a:pathLst>
              <a:path w="8348726">
                <a:moveTo>
                  <a:pt x="0" y="0"/>
                </a:moveTo>
                <a:lnTo>
                  <a:pt x="8348726" y="0"/>
                </a:lnTo>
              </a:path>
            </a:pathLst>
          </a:custGeom>
          <a:ln w="5715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2742" y="1352296"/>
            <a:ext cx="2329815" cy="21323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Nhấn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nút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như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hình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dưới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,</a:t>
            </a:r>
            <a:r>
              <a:rPr lang="en-US" altLang="zh-CN" b="1" dirty="0" err="1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x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oay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pulley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đến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khi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nút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đó </a:t>
            </a:r>
            <a:r>
              <a:rPr lang="en-US" altLang="zh-CN" b="1" dirty="0" err="1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b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ấm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sâu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xuống</a:t>
            </a:r>
            <a:r>
              <a:rPr lang="zh-CN" altLang="en-US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，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xoay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tiếp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pulley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để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điều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chỉnh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dày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thưa</a:t>
            </a:r>
            <a:r>
              <a:rPr lang="zh-CN" altLang="en-US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，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thuận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chiều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là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t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hưa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,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ngược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chiều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là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dày</a:t>
            </a:r>
            <a:endParaRPr lang="en-US" altLang="zh-CN" b="1" dirty="0" err="1" smtClean="0">
              <a:solidFill>
                <a:schemeClr val="bg1"/>
              </a:solidFill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38190" y="1065441"/>
            <a:ext cx="2254885" cy="399973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989579" y="1065441"/>
            <a:ext cx="2700020" cy="3999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467100" y="3064979"/>
            <a:ext cx="2095500" cy="2328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692390" y="2131440"/>
            <a:ext cx="63500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200" dirty="0" smtClean="0">
                <a:solidFill>
                  <a:srgbClr val="FF0000"/>
                </a:solidFill>
                <a:latin typeface="仿宋"/>
                <a:cs typeface="仿宋"/>
              </a:rPr>
              <a:t>LỚN</a:t>
            </a:r>
            <a:endParaRPr lang="en-US" sz="1200">
              <a:latin typeface="仿宋"/>
              <a:cs typeface="仿宋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16088" y="3678301"/>
            <a:ext cx="63627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200" dirty="0" smtClean="0">
                <a:solidFill>
                  <a:srgbClr val="FF0000"/>
                </a:solidFill>
                <a:latin typeface="仿宋"/>
                <a:cs typeface="仿宋"/>
              </a:rPr>
              <a:t>NHỎ</a:t>
            </a:r>
            <a:endParaRPr lang="en-US" sz="1200">
              <a:latin typeface="仿宋"/>
              <a:cs typeface="仿宋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887334" y="2496947"/>
            <a:ext cx="355473" cy="996950"/>
          </a:xfrm>
          <a:custGeom>
            <a:avLst/>
            <a:gdLst/>
            <a:ahLst/>
            <a:cxnLst/>
            <a:rect l="l" t="t" r="r" b="b"/>
            <a:pathLst>
              <a:path w="355473" h="996950">
                <a:moveTo>
                  <a:pt x="202570" y="769549"/>
                </a:moveTo>
                <a:lnTo>
                  <a:pt x="126873" y="771651"/>
                </a:lnTo>
                <a:lnTo>
                  <a:pt x="247523" y="996950"/>
                </a:lnTo>
                <a:lnTo>
                  <a:pt x="335528" y="808101"/>
                </a:lnTo>
                <a:lnTo>
                  <a:pt x="204216" y="808101"/>
                </a:lnTo>
                <a:lnTo>
                  <a:pt x="202570" y="769549"/>
                </a:lnTo>
                <a:close/>
              </a:path>
              <a:path w="355473" h="996950">
                <a:moveTo>
                  <a:pt x="278756" y="767433"/>
                </a:moveTo>
                <a:lnTo>
                  <a:pt x="202570" y="769549"/>
                </a:lnTo>
                <a:lnTo>
                  <a:pt x="204216" y="808101"/>
                </a:lnTo>
                <a:lnTo>
                  <a:pt x="280289" y="805052"/>
                </a:lnTo>
                <a:lnTo>
                  <a:pt x="278756" y="767433"/>
                </a:lnTo>
                <a:close/>
              </a:path>
              <a:path w="355473" h="996950">
                <a:moveTo>
                  <a:pt x="355473" y="765301"/>
                </a:moveTo>
                <a:lnTo>
                  <a:pt x="278756" y="767433"/>
                </a:lnTo>
                <a:lnTo>
                  <a:pt x="280289" y="805052"/>
                </a:lnTo>
                <a:lnTo>
                  <a:pt x="204216" y="808101"/>
                </a:lnTo>
                <a:lnTo>
                  <a:pt x="335528" y="808101"/>
                </a:lnTo>
                <a:lnTo>
                  <a:pt x="355473" y="765301"/>
                </a:lnTo>
                <a:close/>
              </a:path>
              <a:path w="355473" h="996950">
                <a:moveTo>
                  <a:pt x="275416" y="705103"/>
                </a:moveTo>
                <a:lnTo>
                  <a:pt x="199009" y="705103"/>
                </a:lnTo>
                <a:lnTo>
                  <a:pt x="201422" y="740536"/>
                </a:lnTo>
                <a:lnTo>
                  <a:pt x="202570" y="769549"/>
                </a:lnTo>
                <a:lnTo>
                  <a:pt x="278756" y="767433"/>
                </a:lnTo>
                <a:lnTo>
                  <a:pt x="277495" y="736472"/>
                </a:lnTo>
                <a:lnTo>
                  <a:pt x="277368" y="735457"/>
                </a:lnTo>
                <a:lnTo>
                  <a:pt x="275416" y="705103"/>
                </a:lnTo>
                <a:close/>
              </a:path>
              <a:path w="355473" h="996950">
                <a:moveTo>
                  <a:pt x="201295" y="739647"/>
                </a:moveTo>
                <a:lnTo>
                  <a:pt x="201332" y="740536"/>
                </a:lnTo>
                <a:lnTo>
                  <a:pt x="201295" y="739647"/>
                </a:lnTo>
                <a:close/>
              </a:path>
              <a:path w="355473" h="996950">
                <a:moveTo>
                  <a:pt x="272734" y="670559"/>
                </a:moveTo>
                <a:lnTo>
                  <a:pt x="196342" y="670559"/>
                </a:lnTo>
                <a:lnTo>
                  <a:pt x="199009" y="705357"/>
                </a:lnTo>
                <a:lnTo>
                  <a:pt x="199009" y="705103"/>
                </a:lnTo>
                <a:lnTo>
                  <a:pt x="275416" y="705103"/>
                </a:lnTo>
                <a:lnTo>
                  <a:pt x="275082" y="699896"/>
                </a:lnTo>
                <a:lnTo>
                  <a:pt x="274955" y="699642"/>
                </a:lnTo>
                <a:lnTo>
                  <a:pt x="272734" y="670559"/>
                </a:lnTo>
                <a:close/>
              </a:path>
              <a:path w="355473" h="996950">
                <a:moveTo>
                  <a:pt x="269929" y="636651"/>
                </a:moveTo>
                <a:lnTo>
                  <a:pt x="193421" y="636651"/>
                </a:lnTo>
                <a:lnTo>
                  <a:pt x="196342" y="670940"/>
                </a:lnTo>
                <a:lnTo>
                  <a:pt x="196342" y="670559"/>
                </a:lnTo>
                <a:lnTo>
                  <a:pt x="272734" y="670559"/>
                </a:lnTo>
                <a:lnTo>
                  <a:pt x="272288" y="664717"/>
                </a:lnTo>
                <a:lnTo>
                  <a:pt x="272288" y="664336"/>
                </a:lnTo>
                <a:lnTo>
                  <a:pt x="269929" y="636651"/>
                </a:lnTo>
                <a:close/>
              </a:path>
              <a:path w="355473" h="996950">
                <a:moveTo>
                  <a:pt x="266865" y="603376"/>
                </a:moveTo>
                <a:lnTo>
                  <a:pt x="190373" y="603376"/>
                </a:lnTo>
                <a:lnTo>
                  <a:pt x="193421" y="636904"/>
                </a:lnTo>
                <a:lnTo>
                  <a:pt x="193421" y="636651"/>
                </a:lnTo>
                <a:lnTo>
                  <a:pt x="269929" y="636651"/>
                </a:lnTo>
                <a:lnTo>
                  <a:pt x="269367" y="630046"/>
                </a:lnTo>
                <a:lnTo>
                  <a:pt x="269367" y="629792"/>
                </a:lnTo>
                <a:lnTo>
                  <a:pt x="266865" y="603376"/>
                </a:lnTo>
                <a:close/>
              </a:path>
              <a:path w="355473" h="996950">
                <a:moveTo>
                  <a:pt x="263587" y="570991"/>
                </a:moveTo>
                <a:lnTo>
                  <a:pt x="186944" y="570991"/>
                </a:lnTo>
                <a:lnTo>
                  <a:pt x="190373" y="603757"/>
                </a:lnTo>
                <a:lnTo>
                  <a:pt x="190373" y="603376"/>
                </a:lnTo>
                <a:lnTo>
                  <a:pt x="266865" y="603376"/>
                </a:lnTo>
                <a:lnTo>
                  <a:pt x="266192" y="596264"/>
                </a:lnTo>
                <a:lnTo>
                  <a:pt x="266192" y="595883"/>
                </a:lnTo>
                <a:lnTo>
                  <a:pt x="263587" y="570991"/>
                </a:lnTo>
                <a:close/>
              </a:path>
              <a:path w="355473" h="996950">
                <a:moveTo>
                  <a:pt x="260033" y="539495"/>
                </a:moveTo>
                <a:lnTo>
                  <a:pt x="183388" y="539495"/>
                </a:lnTo>
                <a:lnTo>
                  <a:pt x="186944" y="571372"/>
                </a:lnTo>
                <a:lnTo>
                  <a:pt x="186944" y="570991"/>
                </a:lnTo>
                <a:lnTo>
                  <a:pt x="263587" y="570991"/>
                </a:lnTo>
                <a:lnTo>
                  <a:pt x="262763" y="563117"/>
                </a:lnTo>
                <a:lnTo>
                  <a:pt x="262636" y="562736"/>
                </a:lnTo>
                <a:lnTo>
                  <a:pt x="260033" y="539495"/>
                </a:lnTo>
                <a:close/>
              </a:path>
              <a:path w="355473" h="996950">
                <a:moveTo>
                  <a:pt x="252370" y="479678"/>
                </a:moveTo>
                <a:lnTo>
                  <a:pt x="175514" y="479678"/>
                </a:lnTo>
                <a:lnTo>
                  <a:pt x="179578" y="509523"/>
                </a:lnTo>
                <a:lnTo>
                  <a:pt x="183388" y="540003"/>
                </a:lnTo>
                <a:lnTo>
                  <a:pt x="183388" y="539495"/>
                </a:lnTo>
                <a:lnTo>
                  <a:pt x="260033" y="539495"/>
                </a:lnTo>
                <a:lnTo>
                  <a:pt x="259080" y="530986"/>
                </a:lnTo>
                <a:lnTo>
                  <a:pt x="258953" y="530478"/>
                </a:lnTo>
                <a:lnTo>
                  <a:pt x="255143" y="499490"/>
                </a:lnTo>
                <a:lnTo>
                  <a:pt x="255016" y="499109"/>
                </a:lnTo>
                <a:lnTo>
                  <a:pt x="252370" y="479678"/>
                </a:lnTo>
                <a:close/>
              </a:path>
              <a:path w="355473" h="996950">
                <a:moveTo>
                  <a:pt x="179450" y="509015"/>
                </a:moveTo>
                <a:lnTo>
                  <a:pt x="179515" y="509523"/>
                </a:lnTo>
                <a:lnTo>
                  <a:pt x="179450" y="509015"/>
                </a:lnTo>
                <a:close/>
              </a:path>
              <a:path w="355473" h="996950">
                <a:moveTo>
                  <a:pt x="235353" y="373888"/>
                </a:moveTo>
                <a:lnTo>
                  <a:pt x="157734" y="373888"/>
                </a:lnTo>
                <a:lnTo>
                  <a:pt x="157861" y="374522"/>
                </a:lnTo>
                <a:lnTo>
                  <a:pt x="162560" y="398779"/>
                </a:lnTo>
                <a:lnTo>
                  <a:pt x="167005" y="424560"/>
                </a:lnTo>
                <a:lnTo>
                  <a:pt x="171450" y="451738"/>
                </a:lnTo>
                <a:lnTo>
                  <a:pt x="175514" y="479932"/>
                </a:lnTo>
                <a:lnTo>
                  <a:pt x="175514" y="479678"/>
                </a:lnTo>
                <a:lnTo>
                  <a:pt x="252370" y="479678"/>
                </a:lnTo>
                <a:lnTo>
                  <a:pt x="250951" y="469264"/>
                </a:lnTo>
                <a:lnTo>
                  <a:pt x="250951" y="469010"/>
                </a:lnTo>
                <a:lnTo>
                  <a:pt x="246761" y="440181"/>
                </a:lnTo>
                <a:lnTo>
                  <a:pt x="246634" y="439673"/>
                </a:lnTo>
                <a:lnTo>
                  <a:pt x="242189" y="411988"/>
                </a:lnTo>
                <a:lnTo>
                  <a:pt x="242062" y="411606"/>
                </a:lnTo>
                <a:lnTo>
                  <a:pt x="237490" y="385190"/>
                </a:lnTo>
                <a:lnTo>
                  <a:pt x="235353" y="373888"/>
                </a:lnTo>
                <a:close/>
              </a:path>
              <a:path w="355473" h="996950">
                <a:moveTo>
                  <a:pt x="171323" y="451230"/>
                </a:moveTo>
                <a:lnTo>
                  <a:pt x="171397" y="451738"/>
                </a:lnTo>
                <a:lnTo>
                  <a:pt x="171323" y="451230"/>
                </a:lnTo>
                <a:close/>
              </a:path>
              <a:path w="355473" h="996950">
                <a:moveTo>
                  <a:pt x="166878" y="424179"/>
                </a:moveTo>
                <a:lnTo>
                  <a:pt x="166941" y="424560"/>
                </a:lnTo>
                <a:lnTo>
                  <a:pt x="166878" y="424179"/>
                </a:lnTo>
                <a:close/>
              </a:path>
              <a:path w="355473" h="996950">
                <a:moveTo>
                  <a:pt x="162433" y="398144"/>
                </a:moveTo>
                <a:lnTo>
                  <a:pt x="162542" y="398779"/>
                </a:lnTo>
                <a:lnTo>
                  <a:pt x="162433" y="398144"/>
                </a:lnTo>
                <a:close/>
              </a:path>
              <a:path w="355473" h="996950">
                <a:moveTo>
                  <a:pt x="157809" y="374276"/>
                </a:moveTo>
                <a:lnTo>
                  <a:pt x="157857" y="374522"/>
                </a:lnTo>
                <a:lnTo>
                  <a:pt x="157809" y="374276"/>
                </a:lnTo>
                <a:close/>
              </a:path>
              <a:path w="355473" h="996950">
                <a:moveTo>
                  <a:pt x="230861" y="350900"/>
                </a:moveTo>
                <a:lnTo>
                  <a:pt x="152908" y="350900"/>
                </a:lnTo>
                <a:lnTo>
                  <a:pt x="157809" y="374276"/>
                </a:lnTo>
                <a:lnTo>
                  <a:pt x="157734" y="373888"/>
                </a:lnTo>
                <a:lnTo>
                  <a:pt x="235353" y="373888"/>
                </a:lnTo>
                <a:lnTo>
                  <a:pt x="232664" y="359663"/>
                </a:lnTo>
                <a:lnTo>
                  <a:pt x="232537" y="358901"/>
                </a:lnTo>
                <a:lnTo>
                  <a:pt x="230861" y="350900"/>
                </a:lnTo>
                <a:close/>
              </a:path>
              <a:path w="355473" h="996950">
                <a:moveTo>
                  <a:pt x="226266" y="329438"/>
                </a:moveTo>
                <a:lnTo>
                  <a:pt x="148082" y="329438"/>
                </a:lnTo>
                <a:lnTo>
                  <a:pt x="153035" y="351535"/>
                </a:lnTo>
                <a:lnTo>
                  <a:pt x="152908" y="350900"/>
                </a:lnTo>
                <a:lnTo>
                  <a:pt x="230861" y="350900"/>
                </a:lnTo>
                <a:lnTo>
                  <a:pt x="227457" y="334644"/>
                </a:lnTo>
                <a:lnTo>
                  <a:pt x="226266" y="329438"/>
                </a:lnTo>
                <a:close/>
              </a:path>
              <a:path w="355473" h="996950">
                <a:moveTo>
                  <a:pt x="221620" y="309625"/>
                </a:moveTo>
                <a:lnTo>
                  <a:pt x="143129" y="309625"/>
                </a:lnTo>
                <a:lnTo>
                  <a:pt x="143383" y="310641"/>
                </a:lnTo>
                <a:lnTo>
                  <a:pt x="148209" y="330200"/>
                </a:lnTo>
                <a:lnTo>
                  <a:pt x="148082" y="329438"/>
                </a:lnTo>
                <a:lnTo>
                  <a:pt x="226266" y="329438"/>
                </a:lnTo>
                <a:lnTo>
                  <a:pt x="222376" y="312419"/>
                </a:lnTo>
                <a:lnTo>
                  <a:pt x="222123" y="311657"/>
                </a:lnTo>
                <a:lnTo>
                  <a:pt x="221620" y="309625"/>
                </a:lnTo>
                <a:close/>
              </a:path>
              <a:path w="355473" h="996950">
                <a:moveTo>
                  <a:pt x="143356" y="310547"/>
                </a:moveTo>
                <a:close/>
              </a:path>
              <a:path w="355473" h="996950">
                <a:moveTo>
                  <a:pt x="217165" y="291591"/>
                </a:moveTo>
                <a:lnTo>
                  <a:pt x="138049" y="291591"/>
                </a:lnTo>
                <a:lnTo>
                  <a:pt x="143356" y="310547"/>
                </a:lnTo>
                <a:lnTo>
                  <a:pt x="143129" y="309625"/>
                </a:lnTo>
                <a:lnTo>
                  <a:pt x="221620" y="309625"/>
                </a:lnTo>
                <a:lnTo>
                  <a:pt x="217165" y="291591"/>
                </a:lnTo>
                <a:close/>
              </a:path>
              <a:path w="355473" h="996950">
                <a:moveTo>
                  <a:pt x="212664" y="275335"/>
                </a:moveTo>
                <a:lnTo>
                  <a:pt x="132969" y="275335"/>
                </a:lnTo>
                <a:lnTo>
                  <a:pt x="138303" y="292734"/>
                </a:lnTo>
                <a:lnTo>
                  <a:pt x="138049" y="291591"/>
                </a:lnTo>
                <a:lnTo>
                  <a:pt x="217165" y="291591"/>
                </a:lnTo>
                <a:lnTo>
                  <a:pt x="216789" y="290067"/>
                </a:lnTo>
                <a:lnTo>
                  <a:pt x="212664" y="275335"/>
                </a:lnTo>
                <a:close/>
              </a:path>
              <a:path w="355473" h="996950">
                <a:moveTo>
                  <a:pt x="208263" y="260984"/>
                </a:moveTo>
                <a:lnTo>
                  <a:pt x="127889" y="260984"/>
                </a:lnTo>
                <a:lnTo>
                  <a:pt x="128650" y="262889"/>
                </a:lnTo>
                <a:lnTo>
                  <a:pt x="133350" y="276605"/>
                </a:lnTo>
                <a:lnTo>
                  <a:pt x="132969" y="275335"/>
                </a:lnTo>
                <a:lnTo>
                  <a:pt x="212664" y="275335"/>
                </a:lnTo>
                <a:lnTo>
                  <a:pt x="211455" y="271017"/>
                </a:lnTo>
                <a:lnTo>
                  <a:pt x="211074" y="269875"/>
                </a:lnTo>
                <a:lnTo>
                  <a:pt x="208263" y="260984"/>
                </a:lnTo>
                <a:close/>
              </a:path>
              <a:path w="355473" h="996950">
                <a:moveTo>
                  <a:pt x="128054" y="261458"/>
                </a:moveTo>
                <a:lnTo>
                  <a:pt x="128554" y="262889"/>
                </a:lnTo>
                <a:lnTo>
                  <a:pt x="128054" y="261458"/>
                </a:lnTo>
                <a:close/>
              </a:path>
              <a:path w="355473" h="996950">
                <a:moveTo>
                  <a:pt x="127889" y="260984"/>
                </a:moveTo>
                <a:lnTo>
                  <a:pt x="128054" y="261458"/>
                </a:lnTo>
                <a:lnTo>
                  <a:pt x="128650" y="262889"/>
                </a:lnTo>
                <a:lnTo>
                  <a:pt x="127889" y="260984"/>
                </a:lnTo>
                <a:close/>
              </a:path>
              <a:path w="355473" h="996950">
                <a:moveTo>
                  <a:pt x="204470" y="249173"/>
                </a:moveTo>
                <a:lnTo>
                  <a:pt x="122936" y="249173"/>
                </a:lnTo>
                <a:lnTo>
                  <a:pt x="123825" y="251078"/>
                </a:lnTo>
                <a:lnTo>
                  <a:pt x="123835" y="251332"/>
                </a:lnTo>
                <a:lnTo>
                  <a:pt x="128054" y="261458"/>
                </a:lnTo>
                <a:lnTo>
                  <a:pt x="127889" y="260984"/>
                </a:lnTo>
                <a:lnTo>
                  <a:pt x="208263" y="260984"/>
                </a:lnTo>
                <a:lnTo>
                  <a:pt x="205142" y="251078"/>
                </a:lnTo>
                <a:lnTo>
                  <a:pt x="204470" y="249173"/>
                </a:lnTo>
                <a:close/>
              </a:path>
              <a:path w="355473" h="996950">
                <a:moveTo>
                  <a:pt x="0" y="0"/>
                </a:moveTo>
                <a:lnTo>
                  <a:pt x="22479" y="254634"/>
                </a:lnTo>
                <a:lnTo>
                  <a:pt x="89861" y="213142"/>
                </a:lnTo>
                <a:lnTo>
                  <a:pt x="69088" y="184784"/>
                </a:lnTo>
                <a:lnTo>
                  <a:pt x="130683" y="139826"/>
                </a:lnTo>
                <a:lnTo>
                  <a:pt x="208920" y="139826"/>
                </a:lnTo>
                <a:lnTo>
                  <a:pt x="217170" y="134746"/>
                </a:lnTo>
                <a:lnTo>
                  <a:pt x="0" y="0"/>
                </a:lnTo>
                <a:close/>
              </a:path>
              <a:path w="355473" h="996950">
                <a:moveTo>
                  <a:pt x="123026" y="249391"/>
                </a:moveTo>
                <a:lnTo>
                  <a:pt x="123729" y="251078"/>
                </a:lnTo>
                <a:lnTo>
                  <a:pt x="123026" y="249391"/>
                </a:lnTo>
                <a:close/>
              </a:path>
              <a:path w="355473" h="996950">
                <a:moveTo>
                  <a:pt x="118699" y="240246"/>
                </a:moveTo>
                <a:lnTo>
                  <a:pt x="123026" y="249391"/>
                </a:lnTo>
                <a:lnTo>
                  <a:pt x="122936" y="249173"/>
                </a:lnTo>
                <a:lnTo>
                  <a:pt x="204470" y="249173"/>
                </a:lnTo>
                <a:lnTo>
                  <a:pt x="201959" y="242061"/>
                </a:lnTo>
                <a:lnTo>
                  <a:pt x="119761" y="242061"/>
                </a:lnTo>
                <a:lnTo>
                  <a:pt x="118699" y="240246"/>
                </a:lnTo>
                <a:close/>
              </a:path>
              <a:path w="355473" h="996950">
                <a:moveTo>
                  <a:pt x="118237" y="239267"/>
                </a:moveTo>
                <a:lnTo>
                  <a:pt x="118699" y="240246"/>
                </a:lnTo>
                <a:lnTo>
                  <a:pt x="119761" y="242061"/>
                </a:lnTo>
                <a:lnTo>
                  <a:pt x="118237" y="239267"/>
                </a:lnTo>
                <a:close/>
              </a:path>
              <a:path w="355473" h="996950">
                <a:moveTo>
                  <a:pt x="200973" y="239267"/>
                </a:moveTo>
                <a:lnTo>
                  <a:pt x="118237" y="239267"/>
                </a:lnTo>
                <a:lnTo>
                  <a:pt x="119761" y="242061"/>
                </a:lnTo>
                <a:lnTo>
                  <a:pt x="201959" y="242061"/>
                </a:lnTo>
                <a:lnTo>
                  <a:pt x="200973" y="239267"/>
                </a:lnTo>
                <a:close/>
              </a:path>
              <a:path w="355473" h="996950">
                <a:moveTo>
                  <a:pt x="115331" y="234483"/>
                </a:moveTo>
                <a:lnTo>
                  <a:pt x="118699" y="240246"/>
                </a:lnTo>
                <a:lnTo>
                  <a:pt x="118237" y="239267"/>
                </a:lnTo>
                <a:lnTo>
                  <a:pt x="200973" y="239267"/>
                </a:lnTo>
                <a:lnTo>
                  <a:pt x="199763" y="235838"/>
                </a:lnTo>
                <a:lnTo>
                  <a:pt x="116332" y="235838"/>
                </a:lnTo>
                <a:lnTo>
                  <a:pt x="115331" y="234483"/>
                </a:lnTo>
                <a:close/>
              </a:path>
              <a:path w="355473" h="996950">
                <a:moveTo>
                  <a:pt x="114046" y="232282"/>
                </a:moveTo>
                <a:lnTo>
                  <a:pt x="115331" y="234483"/>
                </a:lnTo>
                <a:lnTo>
                  <a:pt x="116332" y="235838"/>
                </a:lnTo>
                <a:lnTo>
                  <a:pt x="114046" y="232282"/>
                </a:lnTo>
                <a:close/>
              </a:path>
              <a:path w="355473" h="996950">
                <a:moveTo>
                  <a:pt x="112789" y="230563"/>
                </a:moveTo>
                <a:lnTo>
                  <a:pt x="114300" y="232282"/>
                </a:lnTo>
                <a:lnTo>
                  <a:pt x="114046" y="232282"/>
                </a:lnTo>
                <a:lnTo>
                  <a:pt x="116332" y="235838"/>
                </a:lnTo>
                <a:lnTo>
                  <a:pt x="199763" y="235838"/>
                </a:lnTo>
                <a:lnTo>
                  <a:pt x="199136" y="234060"/>
                </a:lnTo>
                <a:lnTo>
                  <a:pt x="198825" y="233298"/>
                </a:lnTo>
                <a:lnTo>
                  <a:pt x="122936" y="233298"/>
                </a:lnTo>
                <a:lnTo>
                  <a:pt x="120015" y="233044"/>
                </a:lnTo>
                <a:lnTo>
                  <a:pt x="119573" y="232790"/>
                </a:lnTo>
                <a:lnTo>
                  <a:pt x="118999" y="232790"/>
                </a:lnTo>
                <a:lnTo>
                  <a:pt x="118025" y="232536"/>
                </a:lnTo>
                <a:lnTo>
                  <a:pt x="116078" y="232536"/>
                </a:lnTo>
                <a:lnTo>
                  <a:pt x="112789" y="230563"/>
                </a:lnTo>
                <a:close/>
              </a:path>
              <a:path w="355473" h="996950">
                <a:moveTo>
                  <a:pt x="112163" y="230188"/>
                </a:moveTo>
                <a:lnTo>
                  <a:pt x="115331" y="234483"/>
                </a:lnTo>
                <a:lnTo>
                  <a:pt x="114046" y="232282"/>
                </a:lnTo>
                <a:lnTo>
                  <a:pt x="114300" y="232282"/>
                </a:lnTo>
                <a:lnTo>
                  <a:pt x="112267" y="230250"/>
                </a:lnTo>
                <a:close/>
              </a:path>
              <a:path w="355473" h="996950">
                <a:moveTo>
                  <a:pt x="119279" y="232621"/>
                </a:moveTo>
                <a:lnTo>
                  <a:pt x="120015" y="233044"/>
                </a:lnTo>
                <a:lnTo>
                  <a:pt x="122936" y="233298"/>
                </a:lnTo>
                <a:lnTo>
                  <a:pt x="119279" y="232621"/>
                </a:lnTo>
                <a:close/>
              </a:path>
              <a:path w="355473" h="996950">
                <a:moveTo>
                  <a:pt x="159346" y="170353"/>
                </a:moveTo>
                <a:lnTo>
                  <a:pt x="89861" y="213142"/>
                </a:lnTo>
                <a:lnTo>
                  <a:pt x="93091" y="217550"/>
                </a:lnTo>
                <a:lnTo>
                  <a:pt x="119279" y="232621"/>
                </a:lnTo>
                <a:lnTo>
                  <a:pt x="122936" y="233298"/>
                </a:lnTo>
                <a:lnTo>
                  <a:pt x="198825" y="233298"/>
                </a:lnTo>
                <a:lnTo>
                  <a:pt x="179832" y="193928"/>
                </a:lnTo>
                <a:lnTo>
                  <a:pt x="159346" y="170353"/>
                </a:lnTo>
                <a:close/>
              </a:path>
              <a:path w="355473" h="996950">
                <a:moveTo>
                  <a:pt x="116078" y="232028"/>
                </a:moveTo>
                <a:lnTo>
                  <a:pt x="118999" y="232790"/>
                </a:lnTo>
                <a:lnTo>
                  <a:pt x="118082" y="232400"/>
                </a:lnTo>
                <a:lnTo>
                  <a:pt x="116078" y="232028"/>
                </a:lnTo>
                <a:close/>
              </a:path>
              <a:path w="355473" h="996950">
                <a:moveTo>
                  <a:pt x="118082" y="232400"/>
                </a:moveTo>
                <a:lnTo>
                  <a:pt x="118999" y="232790"/>
                </a:lnTo>
                <a:lnTo>
                  <a:pt x="119573" y="232790"/>
                </a:lnTo>
                <a:lnTo>
                  <a:pt x="119279" y="232621"/>
                </a:lnTo>
                <a:lnTo>
                  <a:pt x="118082" y="232400"/>
                </a:lnTo>
                <a:close/>
              </a:path>
              <a:path w="355473" h="996950">
                <a:moveTo>
                  <a:pt x="112197" y="229890"/>
                </a:moveTo>
                <a:lnTo>
                  <a:pt x="112789" y="230563"/>
                </a:lnTo>
                <a:lnTo>
                  <a:pt x="116078" y="232536"/>
                </a:lnTo>
                <a:lnTo>
                  <a:pt x="113398" y="230402"/>
                </a:lnTo>
                <a:lnTo>
                  <a:pt x="112197" y="229890"/>
                </a:lnTo>
                <a:close/>
              </a:path>
              <a:path w="355473" h="996950">
                <a:moveTo>
                  <a:pt x="113398" y="230402"/>
                </a:moveTo>
                <a:lnTo>
                  <a:pt x="116078" y="232536"/>
                </a:lnTo>
                <a:lnTo>
                  <a:pt x="118025" y="232536"/>
                </a:lnTo>
                <a:lnTo>
                  <a:pt x="116078" y="232028"/>
                </a:lnTo>
                <a:lnTo>
                  <a:pt x="117212" y="232028"/>
                </a:lnTo>
                <a:lnTo>
                  <a:pt x="113398" y="230402"/>
                </a:lnTo>
                <a:close/>
              </a:path>
              <a:path w="355473" h="996950">
                <a:moveTo>
                  <a:pt x="117212" y="232028"/>
                </a:moveTo>
                <a:lnTo>
                  <a:pt x="116078" y="232028"/>
                </a:lnTo>
                <a:lnTo>
                  <a:pt x="118082" y="232400"/>
                </a:lnTo>
                <a:lnTo>
                  <a:pt x="117212" y="232028"/>
                </a:lnTo>
                <a:close/>
              </a:path>
              <a:path w="355473" h="996950">
                <a:moveTo>
                  <a:pt x="112267" y="230250"/>
                </a:moveTo>
                <a:lnTo>
                  <a:pt x="114300" y="232282"/>
                </a:lnTo>
                <a:lnTo>
                  <a:pt x="112789" y="230563"/>
                </a:lnTo>
                <a:lnTo>
                  <a:pt x="112267" y="230250"/>
                </a:lnTo>
                <a:close/>
              </a:path>
              <a:path w="355473" h="996950">
                <a:moveTo>
                  <a:pt x="111827" y="229732"/>
                </a:moveTo>
                <a:lnTo>
                  <a:pt x="112045" y="230028"/>
                </a:lnTo>
                <a:lnTo>
                  <a:pt x="112267" y="230250"/>
                </a:lnTo>
                <a:lnTo>
                  <a:pt x="112789" y="230563"/>
                </a:lnTo>
                <a:lnTo>
                  <a:pt x="112197" y="229890"/>
                </a:lnTo>
                <a:lnTo>
                  <a:pt x="111827" y="229732"/>
                </a:lnTo>
                <a:close/>
              </a:path>
              <a:path w="355473" h="996950">
                <a:moveTo>
                  <a:pt x="110894" y="228407"/>
                </a:moveTo>
                <a:lnTo>
                  <a:pt x="112197" y="229890"/>
                </a:lnTo>
                <a:lnTo>
                  <a:pt x="113398" y="230402"/>
                </a:lnTo>
                <a:lnTo>
                  <a:pt x="110894" y="228407"/>
                </a:lnTo>
                <a:close/>
              </a:path>
              <a:path w="355473" h="996950">
                <a:moveTo>
                  <a:pt x="112045" y="230028"/>
                </a:moveTo>
                <a:lnTo>
                  <a:pt x="112163" y="230188"/>
                </a:lnTo>
                <a:lnTo>
                  <a:pt x="112045" y="230028"/>
                </a:lnTo>
                <a:close/>
              </a:path>
              <a:path w="355473" h="996950">
                <a:moveTo>
                  <a:pt x="110363" y="229107"/>
                </a:moveTo>
                <a:lnTo>
                  <a:pt x="112163" y="230188"/>
                </a:lnTo>
                <a:lnTo>
                  <a:pt x="112045" y="230028"/>
                </a:lnTo>
                <a:lnTo>
                  <a:pt x="111691" y="229674"/>
                </a:lnTo>
                <a:lnTo>
                  <a:pt x="110363" y="229107"/>
                </a:lnTo>
                <a:close/>
              </a:path>
              <a:path w="355473" h="996950">
                <a:moveTo>
                  <a:pt x="111691" y="229674"/>
                </a:moveTo>
                <a:lnTo>
                  <a:pt x="112045" y="230028"/>
                </a:lnTo>
                <a:lnTo>
                  <a:pt x="111827" y="229732"/>
                </a:lnTo>
                <a:lnTo>
                  <a:pt x="111691" y="229674"/>
                </a:lnTo>
                <a:close/>
              </a:path>
              <a:path w="355473" h="996950">
                <a:moveTo>
                  <a:pt x="110786" y="228321"/>
                </a:moveTo>
                <a:lnTo>
                  <a:pt x="111827" y="229732"/>
                </a:lnTo>
                <a:lnTo>
                  <a:pt x="112197" y="229890"/>
                </a:lnTo>
                <a:lnTo>
                  <a:pt x="110894" y="228407"/>
                </a:lnTo>
                <a:close/>
              </a:path>
              <a:path w="355473" h="996950">
                <a:moveTo>
                  <a:pt x="108585" y="226567"/>
                </a:moveTo>
                <a:lnTo>
                  <a:pt x="111691" y="229674"/>
                </a:lnTo>
                <a:lnTo>
                  <a:pt x="111827" y="229732"/>
                </a:lnTo>
                <a:lnTo>
                  <a:pt x="110786" y="228321"/>
                </a:lnTo>
                <a:lnTo>
                  <a:pt x="108585" y="226567"/>
                </a:lnTo>
                <a:close/>
              </a:path>
              <a:path w="355473" h="996950">
                <a:moveTo>
                  <a:pt x="110617" y="228091"/>
                </a:moveTo>
                <a:lnTo>
                  <a:pt x="110786" y="228321"/>
                </a:lnTo>
                <a:lnTo>
                  <a:pt x="110617" y="228091"/>
                </a:lnTo>
                <a:close/>
              </a:path>
              <a:path w="355473" h="996950">
                <a:moveTo>
                  <a:pt x="130683" y="139826"/>
                </a:moveTo>
                <a:lnTo>
                  <a:pt x="69088" y="184784"/>
                </a:lnTo>
                <a:lnTo>
                  <a:pt x="89861" y="213142"/>
                </a:lnTo>
                <a:lnTo>
                  <a:pt x="155710" y="172592"/>
                </a:lnTo>
                <a:lnTo>
                  <a:pt x="154686" y="172592"/>
                </a:lnTo>
                <a:lnTo>
                  <a:pt x="127635" y="157225"/>
                </a:lnTo>
                <a:lnTo>
                  <a:pt x="143428" y="157225"/>
                </a:lnTo>
                <a:lnTo>
                  <a:pt x="130683" y="139826"/>
                </a:lnTo>
                <a:close/>
              </a:path>
              <a:path w="355473" h="996950">
                <a:moveTo>
                  <a:pt x="127635" y="157225"/>
                </a:moveTo>
                <a:lnTo>
                  <a:pt x="154686" y="172592"/>
                </a:lnTo>
                <a:lnTo>
                  <a:pt x="147517" y="162807"/>
                </a:lnTo>
                <a:lnTo>
                  <a:pt x="140335" y="159638"/>
                </a:lnTo>
                <a:lnTo>
                  <a:pt x="137287" y="158750"/>
                </a:lnTo>
                <a:lnTo>
                  <a:pt x="130556" y="157479"/>
                </a:lnTo>
                <a:lnTo>
                  <a:pt x="127635" y="157225"/>
                </a:lnTo>
                <a:close/>
              </a:path>
              <a:path w="355473" h="996950">
                <a:moveTo>
                  <a:pt x="147517" y="162807"/>
                </a:moveTo>
                <a:lnTo>
                  <a:pt x="154686" y="172592"/>
                </a:lnTo>
                <a:lnTo>
                  <a:pt x="155710" y="172592"/>
                </a:lnTo>
                <a:lnTo>
                  <a:pt x="159346" y="170353"/>
                </a:lnTo>
                <a:lnTo>
                  <a:pt x="154813" y="166877"/>
                </a:lnTo>
                <a:lnTo>
                  <a:pt x="148971" y="163448"/>
                </a:lnTo>
                <a:lnTo>
                  <a:pt x="147517" y="162807"/>
                </a:lnTo>
                <a:close/>
              </a:path>
              <a:path w="355473" h="996950">
                <a:moveTo>
                  <a:pt x="208920" y="139826"/>
                </a:moveTo>
                <a:lnTo>
                  <a:pt x="130683" y="139826"/>
                </a:lnTo>
                <a:lnTo>
                  <a:pt x="147517" y="162807"/>
                </a:lnTo>
                <a:lnTo>
                  <a:pt x="148971" y="163448"/>
                </a:lnTo>
                <a:lnTo>
                  <a:pt x="154813" y="166877"/>
                </a:lnTo>
                <a:lnTo>
                  <a:pt x="159346" y="170353"/>
                </a:lnTo>
                <a:lnTo>
                  <a:pt x="208920" y="139826"/>
                </a:lnTo>
                <a:close/>
              </a:path>
              <a:path w="355473" h="996950">
                <a:moveTo>
                  <a:pt x="143428" y="157225"/>
                </a:moveTo>
                <a:lnTo>
                  <a:pt x="127635" y="157225"/>
                </a:lnTo>
                <a:lnTo>
                  <a:pt x="130556" y="157479"/>
                </a:lnTo>
                <a:lnTo>
                  <a:pt x="137287" y="158750"/>
                </a:lnTo>
                <a:lnTo>
                  <a:pt x="140335" y="159638"/>
                </a:lnTo>
                <a:lnTo>
                  <a:pt x="147517" y="162807"/>
                </a:lnTo>
                <a:lnTo>
                  <a:pt x="143428" y="15722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6" name="object 27"/>
          <p:cNvSpPr txBox="1"/>
          <p:nvPr/>
        </p:nvSpPr>
        <p:spPr>
          <a:xfrm>
            <a:off x="393065" y="274320"/>
            <a:ext cx="7512685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ts val="3750"/>
              </a:lnSpc>
            </a:pPr>
            <a:r>
              <a:rPr lang="en-US" sz="3200" b="1" spc="-15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PHẦN CƠ -  DÀY THƯA</a:t>
            </a:r>
            <a:endParaRPr lang="en-US" sz="3200" b="1" spc="-15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874" y="5286387"/>
            <a:ext cx="8358187" cy="1587"/>
          </a:xfrm>
          <a:custGeom>
            <a:avLst/>
            <a:gdLst/>
            <a:ahLst/>
            <a:cxnLst/>
            <a:rect l="l" t="t" r="r" b="b"/>
            <a:pathLst>
              <a:path w="8358187" h="1587">
                <a:moveTo>
                  <a:pt x="0" y="0"/>
                </a:moveTo>
                <a:lnTo>
                  <a:pt x="8358187" y="1587"/>
                </a:lnTo>
              </a:path>
            </a:pathLst>
          </a:custGeom>
          <a:ln w="9525">
            <a:solidFill>
              <a:srgbClr val="9999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23850" y="857250"/>
            <a:ext cx="8348726" cy="0"/>
          </a:xfrm>
          <a:custGeom>
            <a:avLst/>
            <a:gdLst/>
            <a:ahLst/>
            <a:cxnLst/>
            <a:rect l="l" t="t" r="r" b="b"/>
            <a:pathLst>
              <a:path w="8348726">
                <a:moveTo>
                  <a:pt x="0" y="0"/>
                </a:moveTo>
                <a:lnTo>
                  <a:pt x="8348726" y="0"/>
                </a:lnTo>
              </a:path>
            </a:pathLst>
          </a:custGeom>
          <a:ln w="5715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0304" y="1020317"/>
            <a:ext cx="8206740" cy="1217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lang="zh-CN" altLang="en-US" sz="2000" dirty="0">
              <a:solidFill>
                <a:schemeClr val="bg1"/>
              </a:solidFill>
              <a:latin typeface="Cambria" panose="02040503050406030204" charset="0"/>
              <a:ea typeface="仿宋" panose="02010609060101010101" charset="-122"/>
              <a:cs typeface="Cambria" panose="02040503050406030204" charset="0"/>
            </a:endParaRPr>
          </a:p>
          <a:p>
            <a:pPr marL="12700">
              <a:lnSpc>
                <a:spcPct val="100000"/>
              </a:lnSpc>
            </a:pP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dùng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tay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đẩy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lõi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cục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hút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cắt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chỉ</a:t>
            </a:r>
            <a:r>
              <a:rPr lang="zh-CN" altLang="en-US" sz="2000" dirty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lên</a:t>
            </a:r>
            <a:r>
              <a:rPr lang="zh-CN" altLang="en-US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，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lúc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này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dao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đã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ngậm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,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xác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thực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dao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động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và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dao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tĩnh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không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có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khoảng cách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,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trên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dưới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ngậm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từ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0.5-1mm,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sau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đó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siết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chặt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ốc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là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en-US" altLang="zh-CN" sz="2000" dirty="0" err="1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được</a:t>
            </a:r>
            <a:r>
              <a:rPr lang="en-US" altLang="zh-CN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 </a:t>
            </a:r>
            <a:r>
              <a:rPr lang="zh-CN" altLang="en-US" sz="2000" dirty="0" smtClean="0">
                <a:solidFill>
                  <a:schemeClr val="bg1"/>
                </a:solidFill>
                <a:latin typeface="Cambria" panose="02040503050406030204" charset="0"/>
                <a:ea typeface="仿宋" panose="02010609060101010101" charset="-122"/>
                <a:cs typeface="Cambria" panose="02040503050406030204" charset="0"/>
                <a:sym typeface="+mn-ea"/>
              </a:rPr>
              <a:t>。</a:t>
            </a:r>
            <a:endParaRPr sz="20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8039" y="2422144"/>
            <a:ext cx="2161286" cy="284835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654684" y="2726308"/>
            <a:ext cx="673862" cy="2544191"/>
          </a:xfrm>
          <a:custGeom>
            <a:avLst/>
            <a:gdLst/>
            <a:ahLst/>
            <a:cxnLst/>
            <a:rect l="l" t="t" r="r" b="b"/>
            <a:pathLst>
              <a:path w="673862" h="2544191">
                <a:moveTo>
                  <a:pt x="673862" y="449199"/>
                </a:moveTo>
                <a:lnTo>
                  <a:pt x="224637" y="449199"/>
                </a:lnTo>
                <a:lnTo>
                  <a:pt x="224637" y="2544191"/>
                </a:lnTo>
                <a:lnTo>
                  <a:pt x="673862" y="2544191"/>
                </a:lnTo>
                <a:lnTo>
                  <a:pt x="673862" y="449199"/>
                </a:lnTo>
                <a:close/>
              </a:path>
              <a:path w="673862" h="2544191">
                <a:moveTo>
                  <a:pt x="449262" y="0"/>
                </a:moveTo>
                <a:lnTo>
                  <a:pt x="0" y="449199"/>
                </a:lnTo>
                <a:lnTo>
                  <a:pt x="898525" y="449199"/>
                </a:lnTo>
                <a:lnTo>
                  <a:pt x="449262" y="0"/>
                </a:lnTo>
                <a:close/>
              </a:path>
            </a:pathLst>
          </a:custGeom>
          <a:solidFill>
            <a:srgbClr val="071B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54684" y="2726308"/>
            <a:ext cx="898525" cy="2544191"/>
          </a:xfrm>
          <a:custGeom>
            <a:avLst/>
            <a:gdLst/>
            <a:ahLst/>
            <a:cxnLst/>
            <a:rect l="l" t="t" r="r" b="b"/>
            <a:pathLst>
              <a:path w="898525" h="2544191">
                <a:moveTo>
                  <a:pt x="0" y="449199"/>
                </a:moveTo>
                <a:lnTo>
                  <a:pt x="449262" y="0"/>
                </a:lnTo>
                <a:lnTo>
                  <a:pt x="898525" y="449199"/>
                </a:lnTo>
                <a:lnTo>
                  <a:pt x="673862" y="449199"/>
                </a:lnTo>
                <a:lnTo>
                  <a:pt x="673862" y="2544191"/>
                </a:lnTo>
                <a:lnTo>
                  <a:pt x="224637" y="2544191"/>
                </a:lnTo>
                <a:lnTo>
                  <a:pt x="224637" y="449199"/>
                </a:lnTo>
                <a:lnTo>
                  <a:pt x="0" y="449199"/>
                </a:lnTo>
                <a:close/>
              </a:path>
            </a:pathLst>
          </a:custGeom>
          <a:ln w="25400">
            <a:solidFill>
              <a:srgbClr val="FFFF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28040" y="3027680"/>
            <a:ext cx="477520" cy="2195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altLang="zh-CN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Lõi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cục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hút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tống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lên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trên</a:t>
            </a:r>
            <a:endParaRPr sz="1800">
              <a:latin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17695" y="2504770"/>
            <a:ext cx="3336925" cy="2766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6657340" y="4077715"/>
            <a:ext cx="1937384" cy="587527"/>
          </a:xfrm>
          <a:custGeom>
            <a:avLst/>
            <a:gdLst/>
            <a:ahLst/>
            <a:cxnLst/>
            <a:rect l="l" t="t" r="r" b="b"/>
            <a:pathLst>
              <a:path w="1937384" h="587527">
                <a:moveTo>
                  <a:pt x="765809" y="97916"/>
                </a:moveTo>
                <a:lnTo>
                  <a:pt x="775062" y="56294"/>
                </a:lnTo>
                <a:lnTo>
                  <a:pt x="800025" y="23535"/>
                </a:lnTo>
                <a:lnTo>
                  <a:pt x="836510" y="3827"/>
                </a:lnTo>
                <a:lnTo>
                  <a:pt x="961135" y="0"/>
                </a:lnTo>
                <a:lnTo>
                  <a:pt x="1253998" y="0"/>
                </a:lnTo>
                <a:lnTo>
                  <a:pt x="1839467" y="0"/>
                </a:lnTo>
                <a:lnTo>
                  <a:pt x="1854068" y="1079"/>
                </a:lnTo>
                <a:lnTo>
                  <a:pt x="1893201" y="16034"/>
                </a:lnTo>
                <a:lnTo>
                  <a:pt x="1922076" y="45303"/>
                </a:lnTo>
                <a:lnTo>
                  <a:pt x="1936501" y="84697"/>
                </a:lnTo>
                <a:lnTo>
                  <a:pt x="1937384" y="342645"/>
                </a:lnTo>
                <a:lnTo>
                  <a:pt x="1937384" y="489597"/>
                </a:lnTo>
                <a:lnTo>
                  <a:pt x="1936305" y="504191"/>
                </a:lnTo>
                <a:lnTo>
                  <a:pt x="1933169" y="518113"/>
                </a:lnTo>
                <a:lnTo>
                  <a:pt x="1912980" y="554294"/>
                </a:lnTo>
                <a:lnTo>
                  <a:pt x="1879874" y="578830"/>
                </a:lnTo>
                <a:lnTo>
                  <a:pt x="1253998" y="587527"/>
                </a:lnTo>
                <a:lnTo>
                  <a:pt x="961135" y="587527"/>
                </a:lnTo>
                <a:lnTo>
                  <a:pt x="863726" y="587527"/>
                </a:lnTo>
                <a:lnTo>
                  <a:pt x="849127" y="586446"/>
                </a:lnTo>
                <a:lnTo>
                  <a:pt x="809996" y="571484"/>
                </a:lnTo>
                <a:lnTo>
                  <a:pt x="781122" y="542208"/>
                </a:lnTo>
                <a:lnTo>
                  <a:pt x="766694" y="502821"/>
                </a:lnTo>
                <a:lnTo>
                  <a:pt x="765809" y="489597"/>
                </a:lnTo>
                <a:lnTo>
                  <a:pt x="0" y="532612"/>
                </a:lnTo>
                <a:lnTo>
                  <a:pt x="765809" y="342645"/>
                </a:lnTo>
                <a:lnTo>
                  <a:pt x="765809" y="97916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636510" y="4152265"/>
            <a:ext cx="723265" cy="273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Dao </a:t>
            </a:r>
            <a:r>
              <a:rPr lang="en-US" altLang="zh-CN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tĩnh</a:t>
            </a:r>
            <a:endParaRPr sz="1800">
              <a:latin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56094" y="3027552"/>
            <a:ext cx="1937384" cy="587629"/>
          </a:xfrm>
          <a:custGeom>
            <a:avLst/>
            <a:gdLst/>
            <a:ahLst/>
            <a:cxnLst/>
            <a:rect l="l" t="t" r="r" b="b"/>
            <a:pathLst>
              <a:path w="1937384" h="587628">
                <a:moveTo>
                  <a:pt x="765809" y="98044"/>
                </a:moveTo>
                <a:lnTo>
                  <a:pt x="775050" y="56422"/>
                </a:lnTo>
                <a:lnTo>
                  <a:pt x="799984" y="23624"/>
                </a:lnTo>
                <a:lnTo>
                  <a:pt x="836430" y="3861"/>
                </a:lnTo>
                <a:lnTo>
                  <a:pt x="961135" y="0"/>
                </a:lnTo>
                <a:lnTo>
                  <a:pt x="1253998" y="0"/>
                </a:lnTo>
                <a:lnTo>
                  <a:pt x="1839468" y="0"/>
                </a:lnTo>
                <a:lnTo>
                  <a:pt x="1854058" y="1081"/>
                </a:lnTo>
                <a:lnTo>
                  <a:pt x="1893171" y="16053"/>
                </a:lnTo>
                <a:lnTo>
                  <a:pt x="1922042" y="45340"/>
                </a:lnTo>
                <a:lnTo>
                  <a:pt x="1936488" y="84729"/>
                </a:lnTo>
                <a:lnTo>
                  <a:pt x="1937384" y="342773"/>
                </a:lnTo>
                <a:lnTo>
                  <a:pt x="1937384" y="489712"/>
                </a:lnTo>
                <a:lnTo>
                  <a:pt x="1936305" y="504312"/>
                </a:lnTo>
                <a:lnTo>
                  <a:pt x="1933169" y="518237"/>
                </a:lnTo>
                <a:lnTo>
                  <a:pt x="1912977" y="554417"/>
                </a:lnTo>
                <a:lnTo>
                  <a:pt x="1879867" y="578940"/>
                </a:lnTo>
                <a:lnTo>
                  <a:pt x="1253998" y="587629"/>
                </a:lnTo>
                <a:lnTo>
                  <a:pt x="961135" y="587629"/>
                </a:lnTo>
                <a:lnTo>
                  <a:pt x="863726" y="587629"/>
                </a:lnTo>
                <a:lnTo>
                  <a:pt x="849126" y="586549"/>
                </a:lnTo>
                <a:lnTo>
                  <a:pt x="809993" y="571594"/>
                </a:lnTo>
                <a:lnTo>
                  <a:pt x="781118" y="542325"/>
                </a:lnTo>
                <a:lnTo>
                  <a:pt x="766693" y="502931"/>
                </a:lnTo>
                <a:lnTo>
                  <a:pt x="765809" y="489712"/>
                </a:lnTo>
                <a:lnTo>
                  <a:pt x="0" y="532765"/>
                </a:lnTo>
                <a:lnTo>
                  <a:pt x="765809" y="342773"/>
                </a:lnTo>
                <a:lnTo>
                  <a:pt x="765809" y="98044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807325" y="3103880"/>
            <a:ext cx="787400" cy="273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Dao </a:t>
            </a:r>
            <a:r>
              <a:rPr lang="en-US" altLang="zh-CN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động</a:t>
            </a:r>
            <a:endParaRPr sz="1800">
              <a:latin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58695" y="4591050"/>
            <a:ext cx="1805305" cy="679450"/>
          </a:xfrm>
          <a:custGeom>
            <a:avLst/>
            <a:gdLst/>
            <a:ahLst/>
            <a:cxnLst/>
            <a:rect l="l" t="t" r="r" b="b"/>
            <a:pathLst>
              <a:path w="1805304" h="679450">
                <a:moveTo>
                  <a:pt x="557530" y="113245"/>
                </a:moveTo>
                <a:lnTo>
                  <a:pt x="565609" y="71147"/>
                </a:lnTo>
                <a:lnTo>
                  <a:pt x="587762" y="36208"/>
                </a:lnTo>
                <a:lnTo>
                  <a:pt x="620861" y="11565"/>
                </a:lnTo>
                <a:lnTo>
                  <a:pt x="661778" y="354"/>
                </a:lnTo>
                <a:lnTo>
                  <a:pt x="765556" y="0"/>
                </a:lnTo>
                <a:lnTo>
                  <a:pt x="1077468" y="0"/>
                </a:lnTo>
                <a:lnTo>
                  <a:pt x="1692020" y="0"/>
                </a:lnTo>
                <a:lnTo>
                  <a:pt x="1706668" y="936"/>
                </a:lnTo>
                <a:lnTo>
                  <a:pt x="1746752" y="14058"/>
                </a:lnTo>
                <a:lnTo>
                  <a:pt x="1778614" y="40207"/>
                </a:lnTo>
                <a:lnTo>
                  <a:pt x="1799126" y="76247"/>
                </a:lnTo>
                <a:lnTo>
                  <a:pt x="1805305" y="396341"/>
                </a:lnTo>
                <a:lnTo>
                  <a:pt x="1805305" y="566204"/>
                </a:lnTo>
                <a:lnTo>
                  <a:pt x="1804368" y="580838"/>
                </a:lnTo>
                <a:lnTo>
                  <a:pt x="1801636" y="594909"/>
                </a:lnTo>
                <a:lnTo>
                  <a:pt x="1783827" y="632583"/>
                </a:lnTo>
                <a:lnTo>
                  <a:pt x="1754029" y="661007"/>
                </a:lnTo>
                <a:lnTo>
                  <a:pt x="1715370" y="677044"/>
                </a:lnTo>
                <a:lnTo>
                  <a:pt x="1077468" y="679450"/>
                </a:lnTo>
                <a:lnTo>
                  <a:pt x="765556" y="679450"/>
                </a:lnTo>
                <a:lnTo>
                  <a:pt x="670813" y="679450"/>
                </a:lnTo>
                <a:lnTo>
                  <a:pt x="656166" y="678513"/>
                </a:lnTo>
                <a:lnTo>
                  <a:pt x="616082" y="665391"/>
                </a:lnTo>
                <a:lnTo>
                  <a:pt x="584220" y="639242"/>
                </a:lnTo>
                <a:lnTo>
                  <a:pt x="563708" y="603202"/>
                </a:lnTo>
                <a:lnTo>
                  <a:pt x="557530" y="566204"/>
                </a:lnTo>
                <a:lnTo>
                  <a:pt x="0" y="541858"/>
                </a:lnTo>
                <a:lnTo>
                  <a:pt x="557530" y="396341"/>
                </a:lnTo>
                <a:lnTo>
                  <a:pt x="557530" y="11324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968498" y="4802428"/>
            <a:ext cx="946150" cy="273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altLang="zh-CN" dirty="0" err="1" smtClean="0">
                <a:solidFill>
                  <a:schemeClr val="bg1"/>
                </a:solidFill>
                <a:latin typeface="Arial" panose="020B0604020202020204" pitchFamily="34" charset="0"/>
                <a:ea typeface="仿宋" panose="02010609060101010101" charset="-122"/>
                <a:cs typeface="Arial" panose="020B0604020202020204" pitchFamily="34" charset="0"/>
                <a:sym typeface="+mn-ea"/>
              </a:rPr>
              <a:t>Ốc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仿宋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Arial" panose="020B0604020202020204" pitchFamily="34" charset="0"/>
                <a:ea typeface="仿宋" panose="02010609060101010101" charset="-122"/>
                <a:cs typeface="Arial" panose="020B0604020202020204" pitchFamily="34" charset="0"/>
                <a:sym typeface="+mn-ea"/>
              </a:rPr>
              <a:t>cố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仿宋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dirty="0" err="1" smtClean="0">
                <a:solidFill>
                  <a:schemeClr val="bg1"/>
                </a:solidFill>
                <a:latin typeface="Arial" panose="020B0604020202020204" pitchFamily="34" charset="0"/>
                <a:ea typeface="仿宋" panose="02010609060101010101" charset="-122"/>
                <a:cs typeface="Arial" panose="020B0604020202020204" pitchFamily="34" charset="0"/>
                <a:sym typeface="+mn-ea"/>
              </a:rPr>
              <a:t>định</a:t>
            </a:r>
            <a:endParaRPr sz="1800">
              <a:latin typeface="仿宋"/>
              <a:cs typeface="仿宋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1" name="object 27"/>
          <p:cNvSpPr txBox="1"/>
          <p:nvPr/>
        </p:nvSpPr>
        <p:spPr>
          <a:xfrm>
            <a:off x="393065" y="274320"/>
            <a:ext cx="7512685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ts val="3750"/>
              </a:lnSpc>
            </a:pPr>
            <a:r>
              <a:rPr lang="en-US" sz="3200" b="1" spc="-15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PHẦN CƠ -  DAO CẮT CHỈ</a:t>
            </a:r>
            <a:endParaRPr lang="en-US" sz="3200" b="1" spc="-15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169664" y="73152"/>
            <a:ext cx="707136" cy="85343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721485" y="1238885"/>
            <a:ext cx="410844" cy="408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729739" y="1699260"/>
            <a:ext cx="419100" cy="41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737995" y="2216150"/>
            <a:ext cx="411480" cy="4533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737360" y="2741929"/>
            <a:ext cx="394969" cy="403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690370" y="3322320"/>
            <a:ext cx="459105" cy="4591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649729" y="4046854"/>
            <a:ext cx="482600" cy="482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718310" y="4794884"/>
            <a:ext cx="414019" cy="4292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35927" y="859028"/>
          <a:ext cx="8556245" cy="4671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8810"/>
                <a:gridCol w="650494"/>
                <a:gridCol w="407669"/>
                <a:gridCol w="455930"/>
                <a:gridCol w="1723135"/>
                <a:gridCol w="4680207"/>
              </a:tblGrid>
              <a:tr h="307339">
                <a:tc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STT</a:t>
                      </a:r>
                      <a:endParaRPr lang="en-US" sz="1600" dirty="0">
                        <a:solidFill>
                          <a:schemeClr val="bg1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</a:pPr>
                      <a:r>
                        <a:rPr lang="en-US" sz="1600" spc="25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biểu tượng</a:t>
                      </a:r>
                      <a:endParaRPr lang="en-US" sz="1600" spc="25" dirty="0" err="1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600" spc="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Nội dung</a:t>
                      </a:r>
                      <a:endParaRPr lang="en-US" sz="1600" spc="2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en-US" sz="1600" spc="2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Lưu ý</a:t>
                      </a:r>
                      <a:endParaRPr lang="en-US" sz="1600" spc="25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544959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</a:t>
                      </a:r>
                      <a:endParaRPr sz="16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lang="en-US" sz="1600" spc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Phím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vào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tham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số</a:t>
                      </a:r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6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</a:t>
                      </a:r>
                      <a:r>
                        <a:rPr sz="16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、</a:t>
                      </a:r>
                      <a:r>
                        <a:rPr lang="en-US" sz="16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nhấn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giữ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P 3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giây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để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vào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tham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số</a:t>
                      </a:r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  <a:p>
                      <a:pPr marL="63500">
                        <a:lnSpc>
                          <a:spcPts val="1715"/>
                        </a:lnSpc>
                      </a:pPr>
                      <a:r>
                        <a:rPr sz="16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2</a:t>
                      </a:r>
                      <a:r>
                        <a:rPr sz="1600" spc="-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、</a:t>
                      </a:r>
                      <a:r>
                        <a:rPr lang="en-US" sz="1600" spc="-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nhấn</a:t>
                      </a:r>
                      <a:r>
                        <a:rPr lang="en-US" sz="1600" spc="-5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P </a:t>
                      </a:r>
                      <a:r>
                        <a:rPr lang="en-US" sz="1600" spc="-5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để</a:t>
                      </a:r>
                      <a:r>
                        <a:rPr lang="en-US" sz="1600" spc="-5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-5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lưu</a:t>
                      </a:r>
                      <a:r>
                        <a:rPr lang="en-US" sz="1600" spc="-5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-5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lại</a:t>
                      </a:r>
                      <a:r>
                        <a:rPr lang="en-US" sz="1600" spc="-5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-5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hoặc</a:t>
                      </a:r>
                      <a:r>
                        <a:rPr lang="en-US" sz="1600" spc="-5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-5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để</a:t>
                      </a:r>
                      <a:r>
                        <a:rPr lang="en-US" sz="1600" spc="-5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-5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thoát</a:t>
                      </a:r>
                      <a:r>
                        <a:rPr lang="en-US" sz="1600" spc="-5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-5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ra</a:t>
                      </a:r>
                      <a:r>
                        <a:rPr lang="en-US" sz="1600" spc="-5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endParaRPr lang="en-US" sz="1600" spc="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550545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2</a:t>
                      </a:r>
                      <a:endParaRPr sz="16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16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lang="en-US" sz="1600" spc="2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Phím</a:t>
                      </a:r>
                      <a:r>
                        <a:rPr lang="en-US" sz="1600" spc="2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2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tăng</a:t>
                      </a:r>
                      <a:r>
                        <a:rPr lang="en-US" sz="1600" spc="2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2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tốc</a:t>
                      </a:r>
                      <a:r>
                        <a:rPr lang="en-US" sz="1600" spc="2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2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độ</a:t>
                      </a:r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4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</a:t>
                      </a:r>
                      <a:r>
                        <a:rPr sz="1400" spc="-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、</a:t>
                      </a:r>
                      <a:r>
                        <a:rPr lang="en-US" sz="14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tăng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tốc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độ</a:t>
                      </a:r>
                      <a:endParaRPr sz="14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  <a:p>
                      <a:pPr marL="63500">
                        <a:lnSpc>
                          <a:spcPts val="1825"/>
                        </a:lnSpc>
                      </a:pPr>
                      <a:r>
                        <a:rPr sz="14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2</a:t>
                      </a:r>
                      <a:r>
                        <a:rPr sz="14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、</a:t>
                      </a:r>
                      <a:r>
                        <a:rPr lang="en-US" sz="14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khi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đang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trong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tham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số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, </a:t>
                      </a:r>
                      <a:r>
                        <a:rPr lang="en-US" sz="14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dùng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để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tăng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tham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số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endParaRPr sz="14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494664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3</a:t>
                      </a:r>
                      <a:endParaRPr sz="16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US" sz="1600" dirty="0" smtClean="0">
                        <a:latin typeface="Cambria" panose="02040503050406030204" charset="0"/>
                        <a:cs typeface="Cambria" panose="02040503050406030204" charset="0"/>
                      </a:endParaRPr>
                    </a:p>
                    <a:p>
                      <a:endParaRPr lang="en-US" sz="1600" dirty="0" smtClean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lang="en-US" sz="1600" spc="2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Phím</a:t>
                      </a:r>
                      <a:r>
                        <a:rPr lang="en-US" sz="1600" spc="2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2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giảm</a:t>
                      </a:r>
                      <a:r>
                        <a:rPr lang="en-US" sz="1600" spc="2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2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tốc</a:t>
                      </a:r>
                      <a:r>
                        <a:rPr lang="en-US" sz="1600" spc="2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2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độ</a:t>
                      </a:r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4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</a:t>
                      </a:r>
                      <a:r>
                        <a:rPr sz="14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、</a:t>
                      </a:r>
                      <a:r>
                        <a:rPr lang="en-US" sz="14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giảm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tốc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độ</a:t>
                      </a:r>
                      <a:endParaRPr sz="14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  <a:p>
                      <a:pPr marL="63500">
                        <a:lnSpc>
                          <a:spcPts val="1825"/>
                        </a:lnSpc>
                      </a:pPr>
                      <a:r>
                        <a:rPr sz="14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2</a:t>
                      </a:r>
                      <a:r>
                        <a:rPr sz="1400" spc="-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、</a:t>
                      </a:r>
                      <a:r>
                        <a:rPr lang="en-US" sz="14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khi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đang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trong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tham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số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, </a:t>
                      </a:r>
                      <a:r>
                        <a:rPr lang="en-US" sz="14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dùng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để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giảm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tham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số</a:t>
                      </a:r>
                      <a:r>
                        <a:rPr lang="en-US" sz="14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endParaRPr sz="14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243840">
                <a:tc rowSpan="2"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4</a:t>
                      </a:r>
                      <a:endParaRPr sz="16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lang="en-US" sz="1600" spc="2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Phím</a:t>
                      </a:r>
                      <a:r>
                        <a:rPr lang="en-US" sz="1600" spc="2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reset</a:t>
                      </a:r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Nhấn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giữ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2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giây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để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reset </a:t>
                      </a:r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234951">
                <a:tc vMerge="1"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5</a:t>
                      </a:r>
                      <a:endParaRPr sz="16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16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 cap="flat" cmpd="sng" algn="ctr">
                      <a:solidFill>
                        <a:srgbClr val="7777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lang="en-US" sz="1600" spc="2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Phím</a:t>
                      </a:r>
                      <a:r>
                        <a:rPr lang="en-US" sz="1600" spc="2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2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nâng</a:t>
                      </a:r>
                      <a:r>
                        <a:rPr lang="en-US" sz="1600" spc="2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2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chân</a:t>
                      </a:r>
                      <a:r>
                        <a:rPr lang="en-US" sz="1600" spc="2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2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vịt</a:t>
                      </a:r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6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</a:t>
                      </a:r>
                      <a:r>
                        <a:rPr sz="1600" spc="-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、</a:t>
                      </a:r>
                      <a:r>
                        <a:rPr lang="en-US" sz="16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dùng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để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thay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đổi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chế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độ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nâng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chân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vịt</a:t>
                      </a:r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  <a:p>
                      <a:pPr marL="63500">
                        <a:lnSpc>
                          <a:spcPts val="1825"/>
                        </a:lnSpc>
                      </a:pPr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6</a:t>
                      </a:r>
                      <a:endParaRPr sz="16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16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lang="en-US" sz="1600" spc="2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Phím</a:t>
                      </a:r>
                      <a:r>
                        <a:rPr lang="en-US" sz="1600" spc="2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2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cài</a:t>
                      </a:r>
                      <a:r>
                        <a:rPr lang="en-US" sz="1600" spc="2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2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đặt</a:t>
                      </a:r>
                      <a:r>
                        <a:rPr lang="en-US" sz="1600" spc="2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2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cắt</a:t>
                      </a:r>
                      <a:r>
                        <a:rPr lang="en-US" sz="1600" spc="2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2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chỉ</a:t>
                      </a:r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lang="en-US" sz="16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1,</a:t>
                      </a:r>
                      <a:r>
                        <a:rPr lang="en-US" sz="1600" spc="1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1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thay</a:t>
                      </a:r>
                      <a:r>
                        <a:rPr lang="en-US" sz="1600" spc="1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1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đổi</a:t>
                      </a:r>
                      <a:r>
                        <a:rPr lang="en-US" sz="1600" spc="1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1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chế</a:t>
                      </a:r>
                      <a:r>
                        <a:rPr lang="en-US" sz="1600" spc="1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1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độ</a:t>
                      </a:r>
                      <a:r>
                        <a:rPr lang="en-US" sz="1600" spc="1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1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cắt</a:t>
                      </a:r>
                      <a:r>
                        <a:rPr lang="en-US" sz="1600" spc="1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1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chỉ</a:t>
                      </a:r>
                      <a:r>
                        <a:rPr lang="en-US" sz="1600" spc="1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1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và</a:t>
                      </a:r>
                      <a:r>
                        <a:rPr lang="en-US" sz="1600" spc="1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1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cắt</a:t>
                      </a:r>
                      <a:r>
                        <a:rPr lang="en-US" sz="1600" spc="1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1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chỉ</a:t>
                      </a:r>
                      <a:r>
                        <a:rPr lang="en-US" sz="1600" spc="1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1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dài</a:t>
                      </a:r>
                      <a:r>
                        <a:rPr lang="en-US" sz="1600" spc="1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1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ngắn</a:t>
                      </a:r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  <a:p>
                      <a:pPr marL="63500">
                        <a:lnSpc>
                          <a:spcPts val="1825"/>
                        </a:lnSpc>
                      </a:pPr>
                      <a:r>
                        <a:rPr lang="en-US" sz="16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2</a:t>
                      </a:r>
                      <a:r>
                        <a:rPr sz="1600" spc="-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、</a:t>
                      </a:r>
                      <a:r>
                        <a:rPr lang="en-US" sz="16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nhấn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giữ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để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mở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khóa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màn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hình</a:t>
                      </a:r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7</a:t>
                      </a:r>
                      <a:endParaRPr sz="16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lang="en-US" sz="1600" spc="2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Phím</a:t>
                      </a:r>
                      <a:r>
                        <a:rPr lang="en-US" sz="1600" spc="2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2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thay</a:t>
                      </a:r>
                      <a:r>
                        <a:rPr lang="en-US" sz="1600" spc="2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2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đổi</a:t>
                      </a:r>
                      <a:r>
                        <a:rPr lang="en-US" sz="1600" spc="2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2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chế</a:t>
                      </a:r>
                      <a:r>
                        <a:rPr lang="en-US" sz="1600" spc="2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2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độ</a:t>
                      </a:r>
                      <a:r>
                        <a:rPr lang="en-US" sz="1600" spc="2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may</a:t>
                      </a:r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6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</a:t>
                      </a:r>
                      <a:r>
                        <a:rPr sz="16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、</a:t>
                      </a:r>
                      <a:r>
                        <a:rPr lang="en-US" sz="16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điều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chỉnh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độ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sáng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đèn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LED</a:t>
                      </a:r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  <a:p>
                      <a:pPr marL="63500">
                        <a:lnSpc>
                          <a:spcPts val="1700"/>
                        </a:lnSpc>
                      </a:pPr>
                      <a:r>
                        <a:rPr sz="16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2</a:t>
                      </a:r>
                      <a:r>
                        <a:rPr sz="16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、</a:t>
                      </a:r>
                      <a:r>
                        <a:rPr lang="en-US" sz="16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điều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chỉnh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PWM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mắt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dò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trước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giữ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và</a:t>
                      </a:r>
                      <a:r>
                        <a:rPr lang="en-US" sz="1600" spc="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spc="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sau</a:t>
                      </a:r>
                      <a:endParaRPr lang="en-US" sz="1600" spc="0" baseline="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3" name="object 43"/>
          <p:cNvSpPr txBox="1"/>
          <p:nvPr/>
        </p:nvSpPr>
        <p:spPr>
          <a:xfrm>
            <a:off x="405765" y="332105"/>
            <a:ext cx="5302250" cy="463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ts val="3650"/>
              </a:lnSpc>
            </a:pPr>
            <a:r>
              <a:rPr lang="en-US" sz="3200" dirty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GIỚI THIỆU MÀN HÌNH</a:t>
            </a:r>
            <a:endParaRPr lang="en-US" sz="3200" dirty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850" y="857250"/>
            <a:ext cx="8348726" cy="0"/>
          </a:xfrm>
          <a:custGeom>
            <a:avLst/>
            <a:gdLst/>
            <a:ahLst/>
            <a:cxnLst/>
            <a:rect l="l" t="t" r="r" b="b"/>
            <a:pathLst>
              <a:path w="8348726">
                <a:moveTo>
                  <a:pt x="0" y="0"/>
                </a:moveTo>
                <a:lnTo>
                  <a:pt x="8348726" y="0"/>
                </a:lnTo>
              </a:path>
            </a:pathLst>
          </a:custGeom>
          <a:ln w="5715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039234" y="1515491"/>
            <a:ext cx="2879724" cy="21335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168265" y="2913888"/>
            <a:ext cx="914400" cy="1524000"/>
          </a:xfrm>
          <a:custGeom>
            <a:avLst/>
            <a:gdLst/>
            <a:ahLst/>
            <a:cxnLst/>
            <a:rect l="l" t="t" r="r" b="b"/>
            <a:pathLst>
              <a:path w="914400" h="1524000">
                <a:moveTo>
                  <a:pt x="0" y="844550"/>
                </a:moveTo>
                <a:lnTo>
                  <a:pt x="533400" y="844550"/>
                </a:lnTo>
                <a:lnTo>
                  <a:pt x="666750" y="0"/>
                </a:lnTo>
                <a:lnTo>
                  <a:pt x="762000" y="844550"/>
                </a:lnTo>
                <a:lnTo>
                  <a:pt x="914400" y="844550"/>
                </a:lnTo>
                <a:lnTo>
                  <a:pt x="914400" y="957834"/>
                </a:lnTo>
                <a:lnTo>
                  <a:pt x="914400" y="1127760"/>
                </a:lnTo>
                <a:lnTo>
                  <a:pt x="914400" y="1524000"/>
                </a:lnTo>
                <a:lnTo>
                  <a:pt x="762000" y="1524000"/>
                </a:lnTo>
                <a:lnTo>
                  <a:pt x="533400" y="1524000"/>
                </a:lnTo>
                <a:lnTo>
                  <a:pt x="0" y="1524000"/>
                </a:lnTo>
                <a:lnTo>
                  <a:pt x="0" y="1127760"/>
                </a:lnTo>
                <a:lnTo>
                  <a:pt x="0" y="957834"/>
                </a:lnTo>
                <a:lnTo>
                  <a:pt x="0" y="84455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359146" y="3803777"/>
            <a:ext cx="537845" cy="607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altLang="zh-CN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Ốc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cố</a:t>
            </a:r>
            <a:r>
              <a:rPr lang="en-US" altLang="zh-C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định</a:t>
            </a:r>
            <a:endParaRPr lang="en-US" altLang="zh-CN" sz="14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01129" y="2540000"/>
            <a:ext cx="1457325" cy="1788540"/>
          </a:xfrm>
          <a:custGeom>
            <a:avLst/>
            <a:gdLst/>
            <a:ahLst/>
            <a:cxnLst/>
            <a:rect l="l" t="t" r="r" b="b"/>
            <a:pathLst>
              <a:path w="1457325" h="1788540">
                <a:moveTo>
                  <a:pt x="542925" y="1109091"/>
                </a:moveTo>
                <a:lnTo>
                  <a:pt x="695325" y="1109091"/>
                </a:lnTo>
                <a:lnTo>
                  <a:pt x="0" y="0"/>
                </a:lnTo>
                <a:lnTo>
                  <a:pt x="923925" y="1109091"/>
                </a:lnTo>
                <a:lnTo>
                  <a:pt x="1457325" y="1109091"/>
                </a:lnTo>
                <a:lnTo>
                  <a:pt x="1457325" y="1222375"/>
                </a:lnTo>
                <a:lnTo>
                  <a:pt x="1457325" y="1392174"/>
                </a:lnTo>
                <a:lnTo>
                  <a:pt x="1457325" y="1788540"/>
                </a:lnTo>
                <a:lnTo>
                  <a:pt x="923925" y="1788540"/>
                </a:lnTo>
                <a:lnTo>
                  <a:pt x="695325" y="1788540"/>
                </a:lnTo>
                <a:lnTo>
                  <a:pt x="542925" y="1788540"/>
                </a:lnTo>
                <a:lnTo>
                  <a:pt x="542925" y="1392174"/>
                </a:lnTo>
                <a:lnTo>
                  <a:pt x="542925" y="1222375"/>
                </a:lnTo>
                <a:lnTo>
                  <a:pt x="542925" y="110909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235190" y="3694430"/>
            <a:ext cx="723265" cy="607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altLang="zh-CN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Cần</a:t>
            </a: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điều</a:t>
            </a:r>
            <a:r>
              <a:rPr lang="en-US" altLang="zh-C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chỉnh</a:t>
            </a:r>
            <a:endParaRPr lang="en-US" altLang="zh-CN" sz="1600" b="1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03314" y="1857755"/>
            <a:ext cx="494664" cy="931037"/>
          </a:xfrm>
          <a:custGeom>
            <a:avLst/>
            <a:gdLst/>
            <a:ahLst/>
            <a:cxnLst/>
            <a:rect l="l" t="t" r="r" b="b"/>
            <a:pathLst>
              <a:path w="494664" h="931037">
                <a:moveTo>
                  <a:pt x="345361" y="716401"/>
                </a:moveTo>
                <a:lnTo>
                  <a:pt x="271525" y="732917"/>
                </a:lnTo>
                <a:lnTo>
                  <a:pt x="432942" y="931037"/>
                </a:lnTo>
                <a:lnTo>
                  <a:pt x="476998" y="753999"/>
                </a:lnTo>
                <a:lnTo>
                  <a:pt x="354329" y="753999"/>
                </a:lnTo>
                <a:lnTo>
                  <a:pt x="345361" y="716401"/>
                </a:lnTo>
                <a:close/>
              </a:path>
              <a:path w="494664" h="931037">
                <a:moveTo>
                  <a:pt x="419770" y="699758"/>
                </a:moveTo>
                <a:lnTo>
                  <a:pt x="345361" y="716401"/>
                </a:lnTo>
                <a:lnTo>
                  <a:pt x="354329" y="753999"/>
                </a:lnTo>
                <a:lnTo>
                  <a:pt x="428497" y="736346"/>
                </a:lnTo>
                <a:lnTo>
                  <a:pt x="419770" y="699758"/>
                </a:lnTo>
                <a:close/>
              </a:path>
              <a:path w="494664" h="931037">
                <a:moveTo>
                  <a:pt x="494664" y="683006"/>
                </a:moveTo>
                <a:lnTo>
                  <a:pt x="419770" y="699758"/>
                </a:lnTo>
                <a:lnTo>
                  <a:pt x="428497" y="736346"/>
                </a:lnTo>
                <a:lnTo>
                  <a:pt x="354329" y="753999"/>
                </a:lnTo>
                <a:lnTo>
                  <a:pt x="476998" y="753999"/>
                </a:lnTo>
                <a:lnTo>
                  <a:pt x="494664" y="683006"/>
                </a:lnTo>
                <a:close/>
              </a:path>
              <a:path w="494664" h="931037">
                <a:moveTo>
                  <a:pt x="390473" y="587883"/>
                </a:moveTo>
                <a:lnTo>
                  <a:pt x="311276" y="587883"/>
                </a:lnTo>
                <a:lnTo>
                  <a:pt x="320675" y="620903"/>
                </a:lnTo>
                <a:lnTo>
                  <a:pt x="329818" y="654304"/>
                </a:lnTo>
                <a:lnTo>
                  <a:pt x="338708" y="688340"/>
                </a:lnTo>
                <a:lnTo>
                  <a:pt x="345361" y="716401"/>
                </a:lnTo>
                <a:lnTo>
                  <a:pt x="419770" y="699758"/>
                </a:lnTo>
                <a:lnTo>
                  <a:pt x="412622" y="669798"/>
                </a:lnTo>
                <a:lnTo>
                  <a:pt x="412368" y="668909"/>
                </a:lnTo>
                <a:lnTo>
                  <a:pt x="403351" y="634619"/>
                </a:lnTo>
                <a:lnTo>
                  <a:pt x="403225" y="634238"/>
                </a:lnTo>
                <a:lnTo>
                  <a:pt x="393953" y="599948"/>
                </a:lnTo>
                <a:lnTo>
                  <a:pt x="390473" y="587883"/>
                </a:lnTo>
                <a:close/>
              </a:path>
              <a:path w="494664" h="931037">
                <a:moveTo>
                  <a:pt x="338454" y="687451"/>
                </a:moveTo>
                <a:lnTo>
                  <a:pt x="338667" y="688340"/>
                </a:lnTo>
                <a:lnTo>
                  <a:pt x="338454" y="687451"/>
                </a:lnTo>
                <a:close/>
              </a:path>
              <a:path w="494664" h="931037">
                <a:moveTo>
                  <a:pt x="329691" y="653923"/>
                </a:moveTo>
                <a:lnTo>
                  <a:pt x="329791" y="654304"/>
                </a:lnTo>
                <a:lnTo>
                  <a:pt x="329691" y="653923"/>
                </a:lnTo>
                <a:close/>
              </a:path>
              <a:path w="494664" h="931037">
                <a:moveTo>
                  <a:pt x="320547" y="620522"/>
                </a:moveTo>
                <a:lnTo>
                  <a:pt x="320652" y="620903"/>
                </a:lnTo>
                <a:lnTo>
                  <a:pt x="320547" y="620522"/>
                </a:lnTo>
                <a:close/>
              </a:path>
              <a:path w="494664" h="931037">
                <a:moveTo>
                  <a:pt x="344214" y="437261"/>
                </a:moveTo>
                <a:lnTo>
                  <a:pt x="263651" y="437261"/>
                </a:lnTo>
                <a:lnTo>
                  <a:pt x="273430" y="465836"/>
                </a:lnTo>
                <a:lnTo>
                  <a:pt x="282828" y="494919"/>
                </a:lnTo>
                <a:lnTo>
                  <a:pt x="292353" y="525145"/>
                </a:lnTo>
                <a:lnTo>
                  <a:pt x="301878" y="556260"/>
                </a:lnTo>
                <a:lnTo>
                  <a:pt x="311276" y="588137"/>
                </a:lnTo>
                <a:lnTo>
                  <a:pt x="311276" y="587883"/>
                </a:lnTo>
                <a:lnTo>
                  <a:pt x="390473" y="587883"/>
                </a:lnTo>
                <a:lnTo>
                  <a:pt x="384428" y="566928"/>
                </a:lnTo>
                <a:lnTo>
                  <a:pt x="384428" y="566674"/>
                </a:lnTo>
                <a:lnTo>
                  <a:pt x="374903" y="534289"/>
                </a:lnTo>
                <a:lnTo>
                  <a:pt x="365125" y="502539"/>
                </a:lnTo>
                <a:lnTo>
                  <a:pt x="364997" y="502285"/>
                </a:lnTo>
                <a:lnTo>
                  <a:pt x="355345" y="471297"/>
                </a:lnTo>
                <a:lnTo>
                  <a:pt x="345693" y="441706"/>
                </a:lnTo>
                <a:lnTo>
                  <a:pt x="345566" y="441198"/>
                </a:lnTo>
                <a:lnTo>
                  <a:pt x="344214" y="437261"/>
                </a:lnTo>
                <a:close/>
              </a:path>
              <a:path w="494664" h="931037">
                <a:moveTo>
                  <a:pt x="301751" y="555879"/>
                </a:moveTo>
                <a:lnTo>
                  <a:pt x="301864" y="556260"/>
                </a:lnTo>
                <a:lnTo>
                  <a:pt x="301751" y="555879"/>
                </a:lnTo>
                <a:close/>
              </a:path>
              <a:path w="494664" h="931037">
                <a:moveTo>
                  <a:pt x="292226" y="524891"/>
                </a:moveTo>
                <a:lnTo>
                  <a:pt x="292305" y="525145"/>
                </a:lnTo>
                <a:lnTo>
                  <a:pt x="292226" y="524891"/>
                </a:lnTo>
                <a:close/>
              </a:path>
              <a:path w="494664" h="931037">
                <a:moveTo>
                  <a:pt x="282701" y="494538"/>
                </a:moveTo>
                <a:lnTo>
                  <a:pt x="282822" y="494919"/>
                </a:lnTo>
                <a:lnTo>
                  <a:pt x="282701" y="494538"/>
                </a:lnTo>
                <a:close/>
              </a:path>
              <a:path w="494664" h="931037">
                <a:moveTo>
                  <a:pt x="273176" y="465201"/>
                </a:moveTo>
                <a:lnTo>
                  <a:pt x="273383" y="465836"/>
                </a:lnTo>
                <a:lnTo>
                  <a:pt x="273176" y="465201"/>
                </a:lnTo>
                <a:close/>
              </a:path>
              <a:path w="494664" h="931037">
                <a:moveTo>
                  <a:pt x="316929" y="360045"/>
                </a:moveTo>
                <a:lnTo>
                  <a:pt x="235330" y="360045"/>
                </a:lnTo>
                <a:lnTo>
                  <a:pt x="244982" y="384937"/>
                </a:lnTo>
                <a:lnTo>
                  <a:pt x="254380" y="410718"/>
                </a:lnTo>
                <a:lnTo>
                  <a:pt x="263778" y="437642"/>
                </a:lnTo>
                <a:lnTo>
                  <a:pt x="263651" y="437261"/>
                </a:lnTo>
                <a:lnTo>
                  <a:pt x="344214" y="437261"/>
                </a:lnTo>
                <a:lnTo>
                  <a:pt x="335660" y="412369"/>
                </a:lnTo>
                <a:lnTo>
                  <a:pt x="326135" y="384937"/>
                </a:lnTo>
                <a:lnTo>
                  <a:pt x="325881" y="384429"/>
                </a:lnTo>
                <a:lnTo>
                  <a:pt x="316929" y="360045"/>
                </a:lnTo>
                <a:close/>
              </a:path>
              <a:path w="494664" h="931037">
                <a:moveTo>
                  <a:pt x="254126" y="410210"/>
                </a:moveTo>
                <a:lnTo>
                  <a:pt x="254305" y="410718"/>
                </a:lnTo>
                <a:lnTo>
                  <a:pt x="254126" y="410210"/>
                </a:lnTo>
                <a:close/>
              </a:path>
              <a:path w="494664" h="931037">
                <a:moveTo>
                  <a:pt x="244728" y="384429"/>
                </a:moveTo>
                <a:lnTo>
                  <a:pt x="244915" y="384937"/>
                </a:lnTo>
                <a:lnTo>
                  <a:pt x="244728" y="384429"/>
                </a:lnTo>
                <a:close/>
              </a:path>
              <a:path w="494664" h="931037">
                <a:moveTo>
                  <a:pt x="308067" y="336804"/>
                </a:moveTo>
                <a:lnTo>
                  <a:pt x="226059" y="336804"/>
                </a:lnTo>
                <a:lnTo>
                  <a:pt x="226313" y="337439"/>
                </a:lnTo>
                <a:lnTo>
                  <a:pt x="235457" y="360426"/>
                </a:lnTo>
                <a:lnTo>
                  <a:pt x="235330" y="360045"/>
                </a:lnTo>
                <a:lnTo>
                  <a:pt x="316929" y="360045"/>
                </a:lnTo>
                <a:lnTo>
                  <a:pt x="316229" y="358140"/>
                </a:lnTo>
                <a:lnTo>
                  <a:pt x="316102" y="357632"/>
                </a:lnTo>
                <a:lnTo>
                  <a:pt x="308067" y="336804"/>
                </a:lnTo>
                <a:close/>
              </a:path>
              <a:path w="494664" h="931037">
                <a:moveTo>
                  <a:pt x="226280" y="337358"/>
                </a:moveTo>
                <a:close/>
              </a:path>
              <a:path w="494664" h="931037">
                <a:moveTo>
                  <a:pt x="299412" y="315087"/>
                </a:moveTo>
                <a:lnTo>
                  <a:pt x="217042" y="315087"/>
                </a:lnTo>
                <a:lnTo>
                  <a:pt x="226280" y="337358"/>
                </a:lnTo>
                <a:lnTo>
                  <a:pt x="226059" y="336804"/>
                </a:lnTo>
                <a:lnTo>
                  <a:pt x="308067" y="336804"/>
                </a:lnTo>
                <a:lnTo>
                  <a:pt x="306450" y="332613"/>
                </a:lnTo>
                <a:lnTo>
                  <a:pt x="306324" y="332232"/>
                </a:lnTo>
                <a:lnTo>
                  <a:pt x="299412" y="315087"/>
                </a:lnTo>
                <a:close/>
              </a:path>
              <a:path w="494664" h="931037">
                <a:moveTo>
                  <a:pt x="291147" y="295021"/>
                </a:moveTo>
                <a:lnTo>
                  <a:pt x="208152" y="295021"/>
                </a:lnTo>
                <a:lnTo>
                  <a:pt x="217296" y="315722"/>
                </a:lnTo>
                <a:lnTo>
                  <a:pt x="217042" y="315087"/>
                </a:lnTo>
                <a:lnTo>
                  <a:pt x="299412" y="315087"/>
                </a:lnTo>
                <a:lnTo>
                  <a:pt x="296544" y="307975"/>
                </a:lnTo>
                <a:lnTo>
                  <a:pt x="291147" y="295021"/>
                </a:lnTo>
                <a:close/>
              </a:path>
              <a:path w="494664" h="931037">
                <a:moveTo>
                  <a:pt x="283287" y="276606"/>
                </a:moveTo>
                <a:lnTo>
                  <a:pt x="199516" y="276606"/>
                </a:lnTo>
                <a:lnTo>
                  <a:pt x="208533" y="295910"/>
                </a:lnTo>
                <a:lnTo>
                  <a:pt x="208152" y="295021"/>
                </a:lnTo>
                <a:lnTo>
                  <a:pt x="291147" y="295021"/>
                </a:lnTo>
                <a:lnTo>
                  <a:pt x="287019" y="285115"/>
                </a:lnTo>
                <a:lnTo>
                  <a:pt x="283287" y="276606"/>
                </a:lnTo>
                <a:close/>
              </a:path>
              <a:path w="494664" h="931037">
                <a:moveTo>
                  <a:pt x="275738" y="259715"/>
                </a:moveTo>
                <a:lnTo>
                  <a:pt x="191007" y="259715"/>
                </a:lnTo>
                <a:lnTo>
                  <a:pt x="191642" y="260985"/>
                </a:lnTo>
                <a:lnTo>
                  <a:pt x="199770" y="277368"/>
                </a:lnTo>
                <a:lnTo>
                  <a:pt x="199516" y="276606"/>
                </a:lnTo>
                <a:lnTo>
                  <a:pt x="283287" y="276606"/>
                </a:lnTo>
                <a:lnTo>
                  <a:pt x="277494" y="263398"/>
                </a:lnTo>
                <a:lnTo>
                  <a:pt x="275738" y="259715"/>
                </a:lnTo>
                <a:close/>
              </a:path>
              <a:path w="494664" h="931037">
                <a:moveTo>
                  <a:pt x="191586" y="260879"/>
                </a:moveTo>
                <a:close/>
              </a:path>
              <a:path w="494664" h="931037">
                <a:moveTo>
                  <a:pt x="262297" y="231775"/>
                </a:moveTo>
                <a:lnTo>
                  <a:pt x="175259" y="231775"/>
                </a:lnTo>
                <a:lnTo>
                  <a:pt x="176275" y="233426"/>
                </a:lnTo>
                <a:lnTo>
                  <a:pt x="183641" y="245999"/>
                </a:lnTo>
                <a:lnTo>
                  <a:pt x="191586" y="260879"/>
                </a:lnTo>
                <a:lnTo>
                  <a:pt x="191007" y="259715"/>
                </a:lnTo>
                <a:lnTo>
                  <a:pt x="275738" y="259715"/>
                </a:lnTo>
                <a:lnTo>
                  <a:pt x="268350" y="244221"/>
                </a:lnTo>
                <a:lnTo>
                  <a:pt x="268096" y="243459"/>
                </a:lnTo>
                <a:lnTo>
                  <a:pt x="262297" y="231775"/>
                </a:lnTo>
                <a:close/>
              </a:path>
              <a:path w="494664" h="931037">
                <a:moveTo>
                  <a:pt x="183006" y="244983"/>
                </a:moveTo>
                <a:lnTo>
                  <a:pt x="183555" y="245999"/>
                </a:lnTo>
                <a:lnTo>
                  <a:pt x="183006" y="244983"/>
                </a:lnTo>
                <a:close/>
              </a:path>
              <a:path w="494664" h="931037">
                <a:moveTo>
                  <a:pt x="0" y="0"/>
                </a:moveTo>
                <a:lnTo>
                  <a:pt x="70611" y="245618"/>
                </a:lnTo>
                <a:lnTo>
                  <a:pt x="128868" y="192022"/>
                </a:lnTo>
                <a:lnTo>
                  <a:pt x="103124" y="168148"/>
                </a:lnTo>
                <a:lnTo>
                  <a:pt x="154939" y="112268"/>
                </a:lnTo>
                <a:lnTo>
                  <a:pt x="215557" y="112268"/>
                </a:lnTo>
                <a:lnTo>
                  <a:pt x="238886" y="90805"/>
                </a:lnTo>
                <a:lnTo>
                  <a:pt x="0" y="0"/>
                </a:lnTo>
                <a:close/>
              </a:path>
              <a:path w="494664" h="931037">
                <a:moveTo>
                  <a:pt x="175811" y="232710"/>
                </a:moveTo>
                <a:lnTo>
                  <a:pt x="176232" y="233426"/>
                </a:lnTo>
                <a:lnTo>
                  <a:pt x="175811" y="232710"/>
                </a:lnTo>
                <a:close/>
              </a:path>
              <a:path w="494664" h="931037">
                <a:moveTo>
                  <a:pt x="175259" y="231775"/>
                </a:moveTo>
                <a:lnTo>
                  <a:pt x="175811" y="232710"/>
                </a:lnTo>
                <a:lnTo>
                  <a:pt x="176275" y="233426"/>
                </a:lnTo>
                <a:lnTo>
                  <a:pt x="175259" y="231775"/>
                </a:lnTo>
                <a:close/>
              </a:path>
              <a:path w="494664" h="931037">
                <a:moveTo>
                  <a:pt x="256779" y="221107"/>
                </a:moveTo>
                <a:lnTo>
                  <a:pt x="168275" y="221107"/>
                </a:lnTo>
                <a:lnTo>
                  <a:pt x="175811" y="232710"/>
                </a:lnTo>
                <a:lnTo>
                  <a:pt x="175259" y="231775"/>
                </a:lnTo>
                <a:lnTo>
                  <a:pt x="262297" y="231775"/>
                </a:lnTo>
                <a:lnTo>
                  <a:pt x="259333" y="225806"/>
                </a:lnTo>
                <a:lnTo>
                  <a:pt x="256779" y="221107"/>
                </a:lnTo>
                <a:close/>
              </a:path>
              <a:path w="494664" h="931037">
                <a:moveTo>
                  <a:pt x="162105" y="212935"/>
                </a:moveTo>
                <a:lnTo>
                  <a:pt x="169417" y="222885"/>
                </a:lnTo>
                <a:lnTo>
                  <a:pt x="168275" y="221107"/>
                </a:lnTo>
                <a:lnTo>
                  <a:pt x="256779" y="221107"/>
                </a:lnTo>
                <a:lnTo>
                  <a:pt x="253284" y="214630"/>
                </a:lnTo>
                <a:lnTo>
                  <a:pt x="163575" y="214630"/>
                </a:lnTo>
                <a:lnTo>
                  <a:pt x="162105" y="212935"/>
                </a:lnTo>
                <a:close/>
              </a:path>
              <a:path w="494664" h="931037">
                <a:moveTo>
                  <a:pt x="161670" y="212344"/>
                </a:moveTo>
                <a:lnTo>
                  <a:pt x="162105" y="212935"/>
                </a:lnTo>
                <a:lnTo>
                  <a:pt x="163575" y="214630"/>
                </a:lnTo>
                <a:lnTo>
                  <a:pt x="161670" y="212344"/>
                </a:lnTo>
                <a:close/>
              </a:path>
              <a:path w="494664" h="931037">
                <a:moveTo>
                  <a:pt x="252050" y="212344"/>
                </a:moveTo>
                <a:lnTo>
                  <a:pt x="161670" y="212344"/>
                </a:lnTo>
                <a:lnTo>
                  <a:pt x="163575" y="214630"/>
                </a:lnTo>
                <a:lnTo>
                  <a:pt x="253284" y="214630"/>
                </a:lnTo>
                <a:lnTo>
                  <a:pt x="252050" y="212344"/>
                </a:lnTo>
                <a:close/>
              </a:path>
              <a:path w="494664" h="931037">
                <a:moveTo>
                  <a:pt x="157780" y="207950"/>
                </a:moveTo>
                <a:lnTo>
                  <a:pt x="162105" y="212935"/>
                </a:lnTo>
                <a:lnTo>
                  <a:pt x="161670" y="212344"/>
                </a:lnTo>
                <a:lnTo>
                  <a:pt x="252050" y="212344"/>
                </a:lnTo>
                <a:lnTo>
                  <a:pt x="250405" y="209296"/>
                </a:lnTo>
                <a:lnTo>
                  <a:pt x="159257" y="209296"/>
                </a:lnTo>
                <a:lnTo>
                  <a:pt x="157780" y="207950"/>
                </a:lnTo>
                <a:close/>
              </a:path>
              <a:path w="494664" h="931037">
                <a:moveTo>
                  <a:pt x="156082" y="205994"/>
                </a:moveTo>
                <a:lnTo>
                  <a:pt x="157780" y="207950"/>
                </a:lnTo>
                <a:lnTo>
                  <a:pt x="159257" y="209296"/>
                </a:lnTo>
                <a:lnTo>
                  <a:pt x="156082" y="205994"/>
                </a:lnTo>
                <a:close/>
              </a:path>
              <a:path w="494664" h="931037">
                <a:moveTo>
                  <a:pt x="156086" y="205994"/>
                </a:moveTo>
                <a:lnTo>
                  <a:pt x="159257" y="209296"/>
                </a:lnTo>
                <a:lnTo>
                  <a:pt x="250405" y="209296"/>
                </a:lnTo>
                <a:lnTo>
                  <a:pt x="249427" y="207518"/>
                </a:lnTo>
                <a:lnTo>
                  <a:pt x="248684" y="206248"/>
                </a:lnTo>
                <a:lnTo>
                  <a:pt x="156463" y="206248"/>
                </a:lnTo>
                <a:lnTo>
                  <a:pt x="156086" y="205994"/>
                </a:lnTo>
                <a:close/>
              </a:path>
              <a:path w="494664" h="931037">
                <a:moveTo>
                  <a:pt x="154345" y="204822"/>
                </a:moveTo>
                <a:lnTo>
                  <a:pt x="157780" y="207950"/>
                </a:lnTo>
                <a:lnTo>
                  <a:pt x="156082" y="205994"/>
                </a:lnTo>
                <a:lnTo>
                  <a:pt x="154345" y="204822"/>
                </a:lnTo>
                <a:close/>
              </a:path>
              <a:path w="494664" h="931037">
                <a:moveTo>
                  <a:pt x="153926" y="204440"/>
                </a:moveTo>
                <a:lnTo>
                  <a:pt x="154345" y="204822"/>
                </a:lnTo>
                <a:lnTo>
                  <a:pt x="156463" y="206248"/>
                </a:lnTo>
                <a:lnTo>
                  <a:pt x="154404" y="204612"/>
                </a:lnTo>
                <a:lnTo>
                  <a:pt x="153926" y="204440"/>
                </a:lnTo>
                <a:close/>
              </a:path>
              <a:path w="494664" h="931037">
                <a:moveTo>
                  <a:pt x="154404" y="204612"/>
                </a:moveTo>
                <a:lnTo>
                  <a:pt x="156463" y="206248"/>
                </a:lnTo>
                <a:lnTo>
                  <a:pt x="248684" y="206248"/>
                </a:lnTo>
                <a:lnTo>
                  <a:pt x="248535" y="205994"/>
                </a:lnTo>
                <a:lnTo>
                  <a:pt x="158241" y="205994"/>
                </a:lnTo>
                <a:lnTo>
                  <a:pt x="154404" y="204612"/>
                </a:lnTo>
                <a:close/>
              </a:path>
              <a:path w="494664" h="931037">
                <a:moveTo>
                  <a:pt x="153789" y="204123"/>
                </a:moveTo>
                <a:lnTo>
                  <a:pt x="154404" y="204612"/>
                </a:lnTo>
                <a:lnTo>
                  <a:pt x="158241" y="205994"/>
                </a:lnTo>
                <a:lnTo>
                  <a:pt x="155057" y="204401"/>
                </a:lnTo>
                <a:lnTo>
                  <a:pt x="153789" y="204123"/>
                </a:lnTo>
                <a:close/>
              </a:path>
              <a:path w="494664" h="931037">
                <a:moveTo>
                  <a:pt x="155057" y="204401"/>
                </a:moveTo>
                <a:lnTo>
                  <a:pt x="158241" y="205994"/>
                </a:lnTo>
                <a:lnTo>
                  <a:pt x="248535" y="205994"/>
                </a:lnTo>
                <a:lnTo>
                  <a:pt x="248386" y="205740"/>
                </a:lnTo>
                <a:lnTo>
                  <a:pt x="161162" y="205740"/>
                </a:lnTo>
                <a:lnTo>
                  <a:pt x="158114" y="205486"/>
                </a:lnTo>
                <a:lnTo>
                  <a:pt x="160004" y="205486"/>
                </a:lnTo>
                <a:lnTo>
                  <a:pt x="155057" y="204401"/>
                </a:lnTo>
                <a:close/>
              </a:path>
              <a:path w="494664" h="931037">
                <a:moveTo>
                  <a:pt x="160004" y="205486"/>
                </a:moveTo>
                <a:lnTo>
                  <a:pt x="158114" y="205486"/>
                </a:lnTo>
                <a:lnTo>
                  <a:pt x="161162" y="205740"/>
                </a:lnTo>
                <a:lnTo>
                  <a:pt x="160004" y="205486"/>
                </a:lnTo>
                <a:close/>
              </a:path>
              <a:path w="494664" h="931037">
                <a:moveTo>
                  <a:pt x="161807" y="205486"/>
                </a:moveTo>
                <a:lnTo>
                  <a:pt x="160004" y="205486"/>
                </a:lnTo>
                <a:lnTo>
                  <a:pt x="161162" y="205740"/>
                </a:lnTo>
                <a:lnTo>
                  <a:pt x="162559" y="205740"/>
                </a:lnTo>
                <a:lnTo>
                  <a:pt x="161807" y="205486"/>
                </a:lnTo>
                <a:close/>
              </a:path>
              <a:path w="494664" h="931037">
                <a:moveTo>
                  <a:pt x="188936" y="136759"/>
                </a:moveTo>
                <a:lnTo>
                  <a:pt x="128868" y="192022"/>
                </a:lnTo>
                <a:lnTo>
                  <a:pt x="132841" y="195707"/>
                </a:lnTo>
                <a:lnTo>
                  <a:pt x="162559" y="205740"/>
                </a:lnTo>
                <a:lnTo>
                  <a:pt x="165480" y="205486"/>
                </a:lnTo>
                <a:lnTo>
                  <a:pt x="248238" y="205486"/>
                </a:lnTo>
                <a:lnTo>
                  <a:pt x="223011" y="167005"/>
                </a:lnTo>
                <a:lnTo>
                  <a:pt x="192277" y="138430"/>
                </a:lnTo>
                <a:lnTo>
                  <a:pt x="188936" y="136759"/>
                </a:lnTo>
                <a:close/>
              </a:path>
              <a:path w="494664" h="931037">
                <a:moveTo>
                  <a:pt x="248238" y="205486"/>
                </a:moveTo>
                <a:lnTo>
                  <a:pt x="165480" y="205486"/>
                </a:lnTo>
                <a:lnTo>
                  <a:pt x="162559" y="205740"/>
                </a:lnTo>
                <a:lnTo>
                  <a:pt x="248386" y="205740"/>
                </a:lnTo>
                <a:lnTo>
                  <a:pt x="248238" y="205486"/>
                </a:lnTo>
                <a:close/>
              </a:path>
              <a:path w="494664" h="931037">
                <a:moveTo>
                  <a:pt x="153608" y="204325"/>
                </a:moveTo>
                <a:lnTo>
                  <a:pt x="154345" y="204822"/>
                </a:lnTo>
                <a:lnTo>
                  <a:pt x="153926" y="204440"/>
                </a:lnTo>
                <a:lnTo>
                  <a:pt x="153608" y="204325"/>
                </a:lnTo>
                <a:close/>
              </a:path>
              <a:path w="494664" h="931037">
                <a:moveTo>
                  <a:pt x="153512" y="204063"/>
                </a:moveTo>
                <a:lnTo>
                  <a:pt x="153926" y="204440"/>
                </a:lnTo>
                <a:lnTo>
                  <a:pt x="154404" y="204612"/>
                </a:lnTo>
                <a:lnTo>
                  <a:pt x="153789" y="204123"/>
                </a:lnTo>
                <a:lnTo>
                  <a:pt x="153512" y="204063"/>
                </a:lnTo>
                <a:close/>
              </a:path>
              <a:path w="494664" h="931037">
                <a:moveTo>
                  <a:pt x="153075" y="203967"/>
                </a:moveTo>
                <a:lnTo>
                  <a:pt x="153608" y="204325"/>
                </a:lnTo>
                <a:lnTo>
                  <a:pt x="153926" y="204440"/>
                </a:lnTo>
                <a:lnTo>
                  <a:pt x="153512" y="204063"/>
                </a:lnTo>
                <a:lnTo>
                  <a:pt x="153075" y="203967"/>
                </a:lnTo>
                <a:close/>
              </a:path>
              <a:path w="494664" h="931037">
                <a:moveTo>
                  <a:pt x="152577" y="203161"/>
                </a:moveTo>
                <a:lnTo>
                  <a:pt x="153789" y="204123"/>
                </a:lnTo>
                <a:lnTo>
                  <a:pt x="155057" y="204401"/>
                </a:lnTo>
                <a:lnTo>
                  <a:pt x="152577" y="203161"/>
                </a:lnTo>
                <a:close/>
              </a:path>
              <a:path w="494664" h="931037">
                <a:moveTo>
                  <a:pt x="151891" y="203708"/>
                </a:moveTo>
                <a:lnTo>
                  <a:pt x="153608" y="204325"/>
                </a:lnTo>
                <a:lnTo>
                  <a:pt x="153075" y="203967"/>
                </a:lnTo>
                <a:lnTo>
                  <a:pt x="151891" y="203708"/>
                </a:lnTo>
                <a:close/>
              </a:path>
              <a:path w="494664" h="931037">
                <a:moveTo>
                  <a:pt x="152455" y="203100"/>
                </a:moveTo>
                <a:lnTo>
                  <a:pt x="153512" y="204063"/>
                </a:lnTo>
                <a:lnTo>
                  <a:pt x="153789" y="204123"/>
                </a:lnTo>
                <a:lnTo>
                  <a:pt x="152577" y="203161"/>
                </a:lnTo>
                <a:close/>
              </a:path>
              <a:path w="494664" h="931037">
                <a:moveTo>
                  <a:pt x="149859" y="201803"/>
                </a:moveTo>
                <a:lnTo>
                  <a:pt x="153075" y="203967"/>
                </a:lnTo>
                <a:lnTo>
                  <a:pt x="153512" y="204063"/>
                </a:lnTo>
                <a:lnTo>
                  <a:pt x="152455" y="203100"/>
                </a:lnTo>
                <a:lnTo>
                  <a:pt x="149859" y="201803"/>
                </a:lnTo>
                <a:close/>
              </a:path>
              <a:path w="494664" h="931037">
                <a:moveTo>
                  <a:pt x="152145" y="202819"/>
                </a:moveTo>
                <a:lnTo>
                  <a:pt x="152455" y="203100"/>
                </a:lnTo>
                <a:lnTo>
                  <a:pt x="152145" y="202819"/>
                </a:lnTo>
                <a:close/>
              </a:path>
              <a:path w="494664" h="931037">
                <a:moveTo>
                  <a:pt x="154939" y="112268"/>
                </a:moveTo>
                <a:lnTo>
                  <a:pt x="103124" y="168148"/>
                </a:lnTo>
                <a:lnTo>
                  <a:pt x="128868" y="192022"/>
                </a:lnTo>
                <a:lnTo>
                  <a:pt x="185464" y="139954"/>
                </a:lnTo>
                <a:lnTo>
                  <a:pt x="184657" y="139954"/>
                </a:lnTo>
                <a:lnTo>
                  <a:pt x="154939" y="129921"/>
                </a:lnTo>
                <a:lnTo>
                  <a:pt x="157860" y="129667"/>
                </a:lnTo>
                <a:lnTo>
                  <a:pt x="173615" y="129667"/>
                </a:lnTo>
                <a:lnTo>
                  <a:pt x="154939" y="112268"/>
                </a:lnTo>
                <a:close/>
              </a:path>
              <a:path w="494664" h="931037">
                <a:moveTo>
                  <a:pt x="165226" y="129667"/>
                </a:moveTo>
                <a:lnTo>
                  <a:pt x="157860" y="129667"/>
                </a:lnTo>
                <a:lnTo>
                  <a:pt x="154939" y="129921"/>
                </a:lnTo>
                <a:lnTo>
                  <a:pt x="184657" y="139954"/>
                </a:lnTo>
                <a:lnTo>
                  <a:pt x="175615" y="131529"/>
                </a:lnTo>
                <a:lnTo>
                  <a:pt x="168275" y="129921"/>
                </a:lnTo>
                <a:lnTo>
                  <a:pt x="165226" y="129667"/>
                </a:lnTo>
                <a:close/>
              </a:path>
              <a:path w="494664" h="931037">
                <a:moveTo>
                  <a:pt x="175615" y="131529"/>
                </a:moveTo>
                <a:lnTo>
                  <a:pt x="184657" y="139954"/>
                </a:lnTo>
                <a:lnTo>
                  <a:pt x="185464" y="139954"/>
                </a:lnTo>
                <a:lnTo>
                  <a:pt x="188936" y="136759"/>
                </a:lnTo>
                <a:lnTo>
                  <a:pt x="183895" y="134239"/>
                </a:lnTo>
                <a:lnTo>
                  <a:pt x="177545" y="131953"/>
                </a:lnTo>
                <a:lnTo>
                  <a:pt x="175615" y="131529"/>
                </a:lnTo>
                <a:close/>
              </a:path>
              <a:path w="494664" h="931037">
                <a:moveTo>
                  <a:pt x="215557" y="112268"/>
                </a:moveTo>
                <a:lnTo>
                  <a:pt x="154939" y="112268"/>
                </a:lnTo>
                <a:lnTo>
                  <a:pt x="175615" y="131529"/>
                </a:lnTo>
                <a:lnTo>
                  <a:pt x="177545" y="131953"/>
                </a:lnTo>
                <a:lnTo>
                  <a:pt x="183895" y="134239"/>
                </a:lnTo>
                <a:lnTo>
                  <a:pt x="188936" y="136759"/>
                </a:lnTo>
                <a:lnTo>
                  <a:pt x="215557" y="112268"/>
                </a:lnTo>
                <a:close/>
              </a:path>
              <a:path w="494664" h="931037">
                <a:moveTo>
                  <a:pt x="173615" y="129667"/>
                </a:moveTo>
                <a:lnTo>
                  <a:pt x="165226" y="129667"/>
                </a:lnTo>
                <a:lnTo>
                  <a:pt x="168275" y="129921"/>
                </a:lnTo>
                <a:lnTo>
                  <a:pt x="175615" y="131529"/>
                </a:lnTo>
                <a:lnTo>
                  <a:pt x="173615" y="1296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345935" y="1066800"/>
            <a:ext cx="509015" cy="624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333744" y="1063752"/>
            <a:ext cx="569976" cy="676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395084" y="1096416"/>
            <a:ext cx="409574" cy="523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6395084" y="1096416"/>
            <a:ext cx="409574" cy="523214"/>
          </a:xfrm>
          <a:custGeom>
            <a:avLst/>
            <a:gdLst/>
            <a:ahLst/>
            <a:cxnLst/>
            <a:rect l="l" t="t" r="r" b="b"/>
            <a:pathLst>
              <a:path w="409575" h="523214">
                <a:moveTo>
                  <a:pt x="0" y="523214"/>
                </a:moveTo>
                <a:lnTo>
                  <a:pt x="409574" y="523214"/>
                </a:lnTo>
                <a:lnTo>
                  <a:pt x="409574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ln w="9525">
            <a:solidFill>
              <a:srgbClr val="74747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475730" y="1148080"/>
            <a:ext cx="379730" cy="429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lang="en-US" sz="1400" spc="-15" dirty="0" smtClean="0">
                <a:solidFill>
                  <a:srgbClr val="FF0000"/>
                </a:solidFill>
                <a:latin typeface="SimSun" panose="02010600030101010101" pitchFamily="2" charset="-122"/>
                <a:cs typeface="SimSun" panose="02010600030101010101" pitchFamily="2" charset="-122"/>
              </a:rPr>
              <a:t>lên</a:t>
            </a:r>
            <a:endParaRPr lang="en-US" sz="1400" spc="-15" dirty="0" smtClean="0">
              <a:solidFill>
                <a:srgbClr val="FF0000"/>
              </a:solidFill>
              <a:latin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74992" y="2709672"/>
            <a:ext cx="512064" cy="624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165847" y="2709672"/>
            <a:ext cx="569976" cy="6766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226934" y="2740431"/>
            <a:ext cx="409575" cy="523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226934" y="2740431"/>
            <a:ext cx="409575" cy="523214"/>
          </a:xfrm>
          <a:custGeom>
            <a:avLst/>
            <a:gdLst/>
            <a:ahLst/>
            <a:cxnLst/>
            <a:rect l="l" t="t" r="r" b="b"/>
            <a:pathLst>
              <a:path w="409575" h="523214">
                <a:moveTo>
                  <a:pt x="0" y="523214"/>
                </a:moveTo>
                <a:lnTo>
                  <a:pt x="409575" y="523214"/>
                </a:lnTo>
                <a:lnTo>
                  <a:pt x="409575" y="0"/>
                </a:lnTo>
                <a:lnTo>
                  <a:pt x="0" y="0"/>
                </a:lnTo>
                <a:lnTo>
                  <a:pt x="0" y="523214"/>
                </a:lnTo>
                <a:close/>
              </a:path>
            </a:pathLst>
          </a:custGeom>
          <a:ln w="9525">
            <a:solidFill>
              <a:srgbClr val="747477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7197725" y="2788920"/>
            <a:ext cx="650240" cy="429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lang="en-US" sz="1400" spc="-15" dirty="0" smtClean="0">
                <a:solidFill>
                  <a:srgbClr val="FF0000"/>
                </a:solidFill>
                <a:latin typeface="SimSun" panose="02010600030101010101" pitchFamily="2" charset="-122"/>
                <a:cs typeface="SimSun" panose="02010600030101010101" pitchFamily="2" charset="-122"/>
              </a:rPr>
              <a:t>xuống</a:t>
            </a:r>
            <a:endParaRPr lang="en-US" sz="1400">
              <a:latin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6" name="object 27"/>
          <p:cNvSpPr txBox="1"/>
          <p:nvPr/>
        </p:nvSpPr>
        <p:spPr>
          <a:xfrm>
            <a:off x="393065" y="274320"/>
            <a:ext cx="7512685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ts val="3750"/>
              </a:lnSpc>
            </a:pPr>
            <a:r>
              <a:rPr lang="en-US" sz="3200" b="1" spc="-15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PHẦN CƠ -  ĐỘ CO RÚT</a:t>
            </a:r>
            <a:endParaRPr lang="en-US" sz="3200" b="1" spc="-15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416560" y="1910080"/>
            <a:ext cx="319087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Khi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may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những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mặt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vải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khác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nhau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nếu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cần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điều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chỉnh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độ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co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rút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,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tỷ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lệ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co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rút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như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hình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chỉ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thị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nới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lỏng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ốc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cố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định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gạt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cần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điều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chỉnh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lên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là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giãn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,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hướng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xuống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là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rút</a:t>
            </a:r>
            <a:r>
              <a:rPr lang="en-US" altLang="zh-CN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zh-CN" alt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874" y="5286387"/>
            <a:ext cx="8358187" cy="1587"/>
          </a:xfrm>
          <a:custGeom>
            <a:avLst/>
            <a:gdLst/>
            <a:ahLst/>
            <a:cxnLst/>
            <a:rect l="l" t="t" r="r" b="b"/>
            <a:pathLst>
              <a:path w="8358187" h="1587">
                <a:moveTo>
                  <a:pt x="0" y="0"/>
                </a:moveTo>
                <a:lnTo>
                  <a:pt x="8358187" y="1587"/>
                </a:lnTo>
              </a:path>
            </a:pathLst>
          </a:custGeom>
          <a:ln w="9525">
            <a:solidFill>
              <a:srgbClr val="9999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23850" y="857250"/>
            <a:ext cx="8348726" cy="0"/>
          </a:xfrm>
          <a:custGeom>
            <a:avLst/>
            <a:gdLst/>
            <a:ahLst/>
            <a:cxnLst/>
            <a:rect l="l" t="t" r="r" b="b"/>
            <a:pathLst>
              <a:path w="8348726">
                <a:moveTo>
                  <a:pt x="0" y="0"/>
                </a:moveTo>
                <a:lnTo>
                  <a:pt x="8348726" y="0"/>
                </a:lnTo>
              </a:path>
            </a:pathLst>
          </a:custGeom>
          <a:ln w="5715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00304" y="1136777"/>
            <a:ext cx="8206740" cy="1217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khi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cần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điều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chỉnh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độ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nghiêng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bàn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lừa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,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nới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lỏng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ốc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cố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định</a:t>
            </a:r>
            <a:r>
              <a:rPr lang="zh-CN" altLang="en-US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，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xoay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ốc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điều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chỉnh</a:t>
            </a:r>
            <a:r>
              <a:rPr lang="en-US" altLang="zh-CN" b="1" dirty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như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hình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dưới. Chỉnh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đến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vị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trí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cần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chỉnh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là</a:t>
            </a:r>
            <a:r>
              <a:rPr lang="en-US" altLang="zh-CN" b="1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được</a:t>
            </a:r>
            <a:endParaRPr lang="en-US" altLang="zh-CN" b="1" dirty="0" err="1" smtClean="0">
              <a:solidFill>
                <a:schemeClr val="bg1"/>
              </a:solidFill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8784" y="3112211"/>
            <a:ext cx="2879724" cy="21336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21334" y="3112261"/>
            <a:ext cx="2255139" cy="2131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572767" y="3240023"/>
            <a:ext cx="1493520" cy="807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133600" y="3255264"/>
            <a:ext cx="938784" cy="844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638935" y="3283711"/>
            <a:ext cx="1362075" cy="679450"/>
          </a:xfrm>
          <a:custGeom>
            <a:avLst/>
            <a:gdLst/>
            <a:ahLst/>
            <a:cxnLst/>
            <a:rect l="l" t="t" r="r" b="b"/>
            <a:pathLst>
              <a:path w="1362075" h="679450">
                <a:moveTo>
                  <a:pt x="0" y="372490"/>
                </a:moveTo>
                <a:lnTo>
                  <a:pt x="447675" y="566165"/>
                </a:lnTo>
                <a:lnTo>
                  <a:pt x="447675" y="679450"/>
                </a:lnTo>
                <a:lnTo>
                  <a:pt x="1362075" y="679450"/>
                </a:lnTo>
                <a:lnTo>
                  <a:pt x="1362075" y="396239"/>
                </a:lnTo>
                <a:lnTo>
                  <a:pt x="447675" y="396239"/>
                </a:lnTo>
                <a:lnTo>
                  <a:pt x="0" y="372490"/>
                </a:lnTo>
                <a:close/>
              </a:path>
              <a:path w="1362075" h="679450">
                <a:moveTo>
                  <a:pt x="1362075" y="0"/>
                </a:moveTo>
                <a:lnTo>
                  <a:pt x="447675" y="0"/>
                </a:lnTo>
                <a:lnTo>
                  <a:pt x="447675" y="396239"/>
                </a:lnTo>
                <a:lnTo>
                  <a:pt x="1362075" y="396239"/>
                </a:lnTo>
                <a:lnTo>
                  <a:pt x="1362075" y="0"/>
                </a:lnTo>
                <a:close/>
              </a:path>
            </a:pathLst>
          </a:custGeom>
          <a:solidFill>
            <a:srgbClr val="77777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638935" y="3283711"/>
            <a:ext cx="1362075" cy="679450"/>
          </a:xfrm>
          <a:custGeom>
            <a:avLst/>
            <a:gdLst/>
            <a:ahLst/>
            <a:cxnLst/>
            <a:rect l="l" t="t" r="r" b="b"/>
            <a:pathLst>
              <a:path w="1362075" h="679450">
                <a:moveTo>
                  <a:pt x="447675" y="0"/>
                </a:moveTo>
                <a:lnTo>
                  <a:pt x="600075" y="0"/>
                </a:lnTo>
                <a:lnTo>
                  <a:pt x="828675" y="0"/>
                </a:lnTo>
                <a:lnTo>
                  <a:pt x="1362075" y="0"/>
                </a:lnTo>
                <a:lnTo>
                  <a:pt x="1362075" y="396239"/>
                </a:lnTo>
                <a:lnTo>
                  <a:pt x="1362075" y="566165"/>
                </a:lnTo>
                <a:lnTo>
                  <a:pt x="1362075" y="679450"/>
                </a:lnTo>
                <a:lnTo>
                  <a:pt x="828675" y="679450"/>
                </a:lnTo>
                <a:lnTo>
                  <a:pt x="600075" y="679450"/>
                </a:lnTo>
                <a:lnTo>
                  <a:pt x="447675" y="679450"/>
                </a:lnTo>
                <a:lnTo>
                  <a:pt x="447675" y="566165"/>
                </a:lnTo>
                <a:lnTo>
                  <a:pt x="0" y="372490"/>
                </a:lnTo>
                <a:lnTo>
                  <a:pt x="447675" y="396239"/>
                </a:lnTo>
                <a:lnTo>
                  <a:pt x="447675" y="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303780" y="3357245"/>
            <a:ext cx="697865" cy="548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altLang="zh-CN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Ốc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cố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định</a:t>
            </a:r>
            <a:endParaRPr sz="1800">
              <a:latin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40608" y="3584447"/>
            <a:ext cx="1042415" cy="13776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450335" y="4169664"/>
            <a:ext cx="938784" cy="844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404234" y="3628009"/>
            <a:ext cx="914400" cy="1248791"/>
          </a:xfrm>
          <a:custGeom>
            <a:avLst/>
            <a:gdLst/>
            <a:ahLst/>
            <a:cxnLst/>
            <a:rect l="l" t="t" r="r" b="b"/>
            <a:pathLst>
              <a:path w="914400" h="1248791">
                <a:moveTo>
                  <a:pt x="914400" y="569341"/>
                </a:moveTo>
                <a:lnTo>
                  <a:pt x="0" y="569341"/>
                </a:lnTo>
                <a:lnTo>
                  <a:pt x="0" y="1248791"/>
                </a:lnTo>
                <a:lnTo>
                  <a:pt x="914400" y="1248791"/>
                </a:lnTo>
                <a:lnTo>
                  <a:pt x="914400" y="569341"/>
                </a:lnTo>
                <a:close/>
              </a:path>
              <a:path w="914400" h="1248791">
                <a:moveTo>
                  <a:pt x="914400" y="0"/>
                </a:moveTo>
                <a:lnTo>
                  <a:pt x="533400" y="569341"/>
                </a:lnTo>
                <a:lnTo>
                  <a:pt x="762000" y="569341"/>
                </a:lnTo>
                <a:lnTo>
                  <a:pt x="914400" y="0"/>
                </a:lnTo>
                <a:close/>
              </a:path>
            </a:pathLst>
          </a:custGeom>
          <a:solidFill>
            <a:srgbClr val="77777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404234" y="3628009"/>
            <a:ext cx="914400" cy="1248791"/>
          </a:xfrm>
          <a:custGeom>
            <a:avLst/>
            <a:gdLst/>
            <a:ahLst/>
            <a:cxnLst/>
            <a:rect l="l" t="t" r="r" b="b"/>
            <a:pathLst>
              <a:path w="914400" h="1248791">
                <a:moveTo>
                  <a:pt x="0" y="569341"/>
                </a:moveTo>
                <a:lnTo>
                  <a:pt x="533400" y="569341"/>
                </a:lnTo>
                <a:lnTo>
                  <a:pt x="914400" y="0"/>
                </a:lnTo>
                <a:lnTo>
                  <a:pt x="762000" y="569341"/>
                </a:lnTo>
                <a:lnTo>
                  <a:pt x="914400" y="569341"/>
                </a:lnTo>
                <a:lnTo>
                  <a:pt x="914400" y="682625"/>
                </a:lnTo>
                <a:lnTo>
                  <a:pt x="914400" y="852449"/>
                </a:lnTo>
                <a:lnTo>
                  <a:pt x="914400" y="1248791"/>
                </a:lnTo>
                <a:lnTo>
                  <a:pt x="762000" y="1248791"/>
                </a:lnTo>
                <a:lnTo>
                  <a:pt x="533400" y="1248791"/>
                </a:lnTo>
                <a:lnTo>
                  <a:pt x="0" y="1248791"/>
                </a:lnTo>
                <a:lnTo>
                  <a:pt x="0" y="852449"/>
                </a:lnTo>
                <a:lnTo>
                  <a:pt x="0" y="682625"/>
                </a:lnTo>
                <a:lnTo>
                  <a:pt x="0" y="56934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622040" y="4271010"/>
            <a:ext cx="627380" cy="5486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en-US" altLang="zh-CN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Ốc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điều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chỉnh</a:t>
            </a:r>
            <a:endParaRPr sz="1800">
              <a:latin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795395" y="3004947"/>
            <a:ext cx="978534" cy="278764"/>
          </a:xfrm>
          <a:custGeom>
            <a:avLst/>
            <a:gdLst/>
            <a:ahLst/>
            <a:cxnLst/>
            <a:rect l="l" t="t" r="r" b="b"/>
            <a:pathLst>
              <a:path w="978534" h="278764">
                <a:moveTo>
                  <a:pt x="287019" y="169417"/>
                </a:moveTo>
                <a:lnTo>
                  <a:pt x="0" y="169417"/>
                </a:lnTo>
                <a:lnTo>
                  <a:pt x="143509" y="278764"/>
                </a:lnTo>
                <a:lnTo>
                  <a:pt x="287019" y="169417"/>
                </a:lnTo>
                <a:close/>
              </a:path>
              <a:path w="978534" h="278764">
                <a:moveTo>
                  <a:pt x="978534" y="169417"/>
                </a:moveTo>
                <a:lnTo>
                  <a:pt x="691514" y="169417"/>
                </a:lnTo>
                <a:lnTo>
                  <a:pt x="835025" y="278764"/>
                </a:lnTo>
                <a:lnTo>
                  <a:pt x="978534" y="169417"/>
                </a:lnTo>
                <a:close/>
              </a:path>
              <a:path w="978534" h="278764">
                <a:moveTo>
                  <a:pt x="233679" y="169163"/>
                </a:moveTo>
                <a:lnTo>
                  <a:pt x="53593" y="169163"/>
                </a:lnTo>
                <a:lnTo>
                  <a:pt x="53847" y="169417"/>
                </a:lnTo>
                <a:lnTo>
                  <a:pt x="233425" y="169417"/>
                </a:lnTo>
                <a:lnTo>
                  <a:pt x="233679" y="169163"/>
                </a:lnTo>
                <a:close/>
              </a:path>
              <a:path w="978534" h="278764">
                <a:moveTo>
                  <a:pt x="924940" y="169163"/>
                </a:moveTo>
                <a:lnTo>
                  <a:pt x="744854" y="169163"/>
                </a:lnTo>
                <a:lnTo>
                  <a:pt x="745108" y="169417"/>
                </a:lnTo>
                <a:lnTo>
                  <a:pt x="924687" y="169417"/>
                </a:lnTo>
                <a:lnTo>
                  <a:pt x="924940" y="169163"/>
                </a:lnTo>
                <a:close/>
              </a:path>
              <a:path w="978534" h="278764">
                <a:moveTo>
                  <a:pt x="487171" y="0"/>
                </a:moveTo>
                <a:lnTo>
                  <a:pt x="424868" y="2212"/>
                </a:lnTo>
                <a:lnTo>
                  <a:pt x="365736" y="8619"/>
                </a:lnTo>
                <a:lnTo>
                  <a:pt x="310562" y="18873"/>
                </a:lnTo>
                <a:lnTo>
                  <a:pt x="260132" y="32625"/>
                </a:lnTo>
                <a:lnTo>
                  <a:pt x="215233" y="49530"/>
                </a:lnTo>
                <a:lnTo>
                  <a:pt x="176650" y="69238"/>
                </a:lnTo>
                <a:lnTo>
                  <a:pt x="145171" y="91403"/>
                </a:lnTo>
                <a:lnTo>
                  <a:pt x="112992" y="128497"/>
                </a:lnTo>
                <a:lnTo>
                  <a:pt x="101218" y="169163"/>
                </a:lnTo>
                <a:lnTo>
                  <a:pt x="178307" y="169163"/>
                </a:lnTo>
                <a:lnTo>
                  <a:pt x="179562" y="158075"/>
                </a:lnTo>
                <a:lnTo>
                  <a:pt x="182779" y="147237"/>
                </a:lnTo>
                <a:lnTo>
                  <a:pt x="213706" y="107071"/>
                </a:lnTo>
                <a:lnTo>
                  <a:pt x="253677" y="81259"/>
                </a:lnTo>
                <a:lnTo>
                  <a:pt x="305683" y="60176"/>
                </a:lnTo>
                <a:lnTo>
                  <a:pt x="346000" y="49209"/>
                </a:lnTo>
                <a:lnTo>
                  <a:pt x="390103" y="41034"/>
                </a:lnTo>
                <a:lnTo>
                  <a:pt x="437368" y="35926"/>
                </a:lnTo>
                <a:lnTo>
                  <a:pt x="487171" y="34162"/>
                </a:lnTo>
                <a:lnTo>
                  <a:pt x="718686" y="34162"/>
                </a:lnTo>
                <a:lnTo>
                  <a:pt x="714274" y="32625"/>
                </a:lnTo>
                <a:lnTo>
                  <a:pt x="663840" y="18873"/>
                </a:lnTo>
                <a:lnTo>
                  <a:pt x="608657" y="8619"/>
                </a:lnTo>
                <a:lnTo>
                  <a:pt x="549506" y="2212"/>
                </a:lnTo>
                <a:lnTo>
                  <a:pt x="518688" y="560"/>
                </a:lnTo>
                <a:lnTo>
                  <a:pt x="487171" y="0"/>
                </a:lnTo>
                <a:close/>
              </a:path>
              <a:path w="978534" h="278764">
                <a:moveTo>
                  <a:pt x="718686" y="34162"/>
                </a:moveTo>
                <a:lnTo>
                  <a:pt x="487171" y="34162"/>
                </a:lnTo>
                <a:lnTo>
                  <a:pt x="512369" y="34609"/>
                </a:lnTo>
                <a:lnTo>
                  <a:pt x="537009" y="35926"/>
                </a:lnTo>
                <a:lnTo>
                  <a:pt x="584301" y="41034"/>
                </a:lnTo>
                <a:lnTo>
                  <a:pt x="628423" y="49209"/>
                </a:lnTo>
                <a:lnTo>
                  <a:pt x="668751" y="60176"/>
                </a:lnTo>
                <a:lnTo>
                  <a:pt x="704659" y="73660"/>
                </a:lnTo>
                <a:lnTo>
                  <a:pt x="748867" y="97999"/>
                </a:lnTo>
                <a:lnTo>
                  <a:pt x="779617" y="126448"/>
                </a:lnTo>
                <a:lnTo>
                  <a:pt x="796035" y="169163"/>
                </a:lnTo>
                <a:lnTo>
                  <a:pt x="873251" y="169163"/>
                </a:lnTo>
                <a:lnTo>
                  <a:pt x="861436" y="128497"/>
                </a:lnTo>
                <a:lnTo>
                  <a:pt x="829239" y="91403"/>
                </a:lnTo>
                <a:lnTo>
                  <a:pt x="797757" y="69238"/>
                </a:lnTo>
                <a:lnTo>
                  <a:pt x="759174" y="49530"/>
                </a:lnTo>
                <a:lnTo>
                  <a:pt x="737464" y="40705"/>
                </a:lnTo>
                <a:lnTo>
                  <a:pt x="718686" y="34162"/>
                </a:lnTo>
                <a:close/>
              </a:path>
            </a:pathLst>
          </a:custGeom>
          <a:solidFill>
            <a:srgbClr val="00395D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162935" y="3359150"/>
            <a:ext cx="902970" cy="459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162935" y="3359150"/>
            <a:ext cx="902970" cy="459740"/>
          </a:xfrm>
          <a:custGeom>
            <a:avLst/>
            <a:gdLst/>
            <a:ahLst/>
            <a:cxnLst/>
            <a:rect l="l" t="t" r="r" b="b"/>
            <a:pathLst>
              <a:path w="902804" h="307771">
                <a:moveTo>
                  <a:pt x="0" y="307771"/>
                </a:moveTo>
                <a:lnTo>
                  <a:pt x="902804" y="307771"/>
                </a:lnTo>
                <a:lnTo>
                  <a:pt x="902804" y="0"/>
                </a:lnTo>
                <a:lnTo>
                  <a:pt x="0" y="0"/>
                </a:lnTo>
                <a:lnTo>
                  <a:pt x="0" y="307771"/>
                </a:lnTo>
                <a:close/>
              </a:path>
            </a:pathLst>
          </a:custGeom>
          <a:ln w="6350">
            <a:solidFill>
              <a:srgbClr val="6F2F9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241547" y="3421379"/>
            <a:ext cx="746125" cy="215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indent="0" defTabSz="91440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en-US" altLang="zh-CN" sz="1400" b="1" dirty="0" err="1" smtClean="0">
                <a:solidFill>
                  <a:srgbClr val="3D3F4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charset="0"/>
              </a:rPr>
              <a:t>Nâng</a:t>
            </a:r>
            <a:r>
              <a:rPr lang="en-US" altLang="zh-CN" sz="1400" b="1" dirty="0" smtClean="0">
                <a:solidFill>
                  <a:srgbClr val="3D3F4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charset="0"/>
              </a:rPr>
              <a:t> </a:t>
            </a:r>
            <a:r>
              <a:rPr lang="en-US" altLang="zh-CN" sz="1400" b="1" dirty="0" err="1" smtClean="0">
                <a:solidFill>
                  <a:srgbClr val="3D3F4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charset="0"/>
              </a:rPr>
              <a:t>trước</a:t>
            </a:r>
            <a:endParaRPr sz="1400">
              <a:latin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62272" y="3368421"/>
            <a:ext cx="1119377" cy="323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462271" y="3368421"/>
            <a:ext cx="1119377" cy="323723"/>
          </a:xfrm>
          <a:custGeom>
            <a:avLst/>
            <a:gdLst/>
            <a:ahLst/>
            <a:cxnLst/>
            <a:rect l="l" t="t" r="r" b="b"/>
            <a:pathLst>
              <a:path w="1119377" h="323723">
                <a:moveTo>
                  <a:pt x="0" y="53974"/>
                </a:moveTo>
                <a:lnTo>
                  <a:pt x="15744" y="15846"/>
                </a:lnTo>
                <a:lnTo>
                  <a:pt x="53820" y="0"/>
                </a:lnTo>
                <a:lnTo>
                  <a:pt x="1065402" y="0"/>
                </a:lnTo>
                <a:lnTo>
                  <a:pt x="1079696" y="1919"/>
                </a:lnTo>
                <a:lnTo>
                  <a:pt x="1111939" y="26634"/>
                </a:lnTo>
                <a:lnTo>
                  <a:pt x="1119377" y="269747"/>
                </a:lnTo>
                <a:lnTo>
                  <a:pt x="1117450" y="284085"/>
                </a:lnTo>
                <a:lnTo>
                  <a:pt x="1092687" y="316313"/>
                </a:lnTo>
                <a:lnTo>
                  <a:pt x="53975" y="323722"/>
                </a:lnTo>
                <a:lnTo>
                  <a:pt x="39637" y="321803"/>
                </a:lnTo>
                <a:lnTo>
                  <a:pt x="7409" y="297088"/>
                </a:lnTo>
                <a:lnTo>
                  <a:pt x="0" y="53974"/>
                </a:lnTo>
                <a:close/>
              </a:path>
            </a:pathLst>
          </a:custGeom>
          <a:ln w="6350">
            <a:solidFill>
              <a:srgbClr val="6F2F9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650740" y="3421380"/>
            <a:ext cx="940435" cy="215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indent="0" algn="ctr" defTabSz="914400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None/>
            </a:pPr>
            <a:r>
              <a:rPr lang="en-US" altLang="zh-CN" sz="1400" b="1" dirty="0" err="1" smtClean="0">
                <a:solidFill>
                  <a:srgbClr val="3D3F4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charset="0"/>
              </a:rPr>
              <a:t>Hạ</a:t>
            </a:r>
            <a:r>
              <a:rPr lang="en-US" altLang="zh-CN" sz="1400" b="1" dirty="0" smtClean="0">
                <a:solidFill>
                  <a:srgbClr val="3D3F4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charset="0"/>
              </a:rPr>
              <a:t> </a:t>
            </a:r>
            <a:r>
              <a:rPr lang="en-US" altLang="zh-CN" sz="1400" b="1" dirty="0" err="1" smtClean="0">
                <a:solidFill>
                  <a:srgbClr val="3D3F4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anose="020F0502020204030204" charset="0"/>
              </a:rPr>
              <a:t>trước</a:t>
            </a:r>
            <a:endParaRPr sz="1400">
              <a:latin typeface="SimSun" panose="02010600030101010101" pitchFamily="2" charset="-122"/>
              <a:cs typeface="SimSun" panose="02010600030101010101" pitchFamily="2" charset="-122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27238" y="5419242"/>
            <a:ext cx="546735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60</a:t>
            </a:r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9" name="object 27"/>
          <p:cNvSpPr txBox="1"/>
          <p:nvPr/>
        </p:nvSpPr>
        <p:spPr>
          <a:xfrm>
            <a:off x="393065" y="274320"/>
            <a:ext cx="7512685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ts val="3750"/>
              </a:lnSpc>
            </a:pPr>
            <a:r>
              <a:rPr lang="en-US" sz="3200" b="1" spc="-15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PHẦN CƠ -  ĐỘ NGHIÊNG BÀN LỪA</a:t>
            </a:r>
            <a:endParaRPr lang="en-US" sz="3200" b="1" spc="-15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714490" y="3414153"/>
            <a:ext cx="1214856" cy="159423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850" y="857250"/>
            <a:ext cx="8348726" cy="0"/>
          </a:xfrm>
          <a:custGeom>
            <a:avLst/>
            <a:gdLst/>
            <a:ahLst/>
            <a:cxnLst/>
            <a:rect l="l" t="t" r="r" b="b"/>
            <a:pathLst>
              <a:path w="8348726">
                <a:moveTo>
                  <a:pt x="0" y="0"/>
                </a:moveTo>
                <a:lnTo>
                  <a:pt x="8348726" y="0"/>
                </a:lnTo>
              </a:path>
            </a:pathLst>
          </a:custGeom>
          <a:ln w="5715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4205" y="1372997"/>
            <a:ext cx="1214856" cy="1799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6115" y="3201416"/>
            <a:ext cx="1034415" cy="255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600" spc="2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tháo pully</a:t>
            </a:r>
            <a:endParaRPr lang="en-US" sz="16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01800" y="1749044"/>
            <a:ext cx="914400" cy="1015999"/>
          </a:xfrm>
          <a:custGeom>
            <a:avLst/>
            <a:gdLst/>
            <a:ahLst/>
            <a:cxnLst/>
            <a:rect l="l" t="t" r="r" b="b"/>
            <a:pathLst>
              <a:path w="914400" h="1015999">
                <a:moveTo>
                  <a:pt x="614807" y="0"/>
                </a:moveTo>
                <a:lnTo>
                  <a:pt x="614807" y="8127"/>
                </a:lnTo>
                <a:lnTo>
                  <a:pt x="681355" y="341121"/>
                </a:lnTo>
                <a:lnTo>
                  <a:pt x="0" y="508000"/>
                </a:lnTo>
                <a:lnTo>
                  <a:pt x="681355" y="674877"/>
                </a:lnTo>
                <a:lnTo>
                  <a:pt x="614807" y="1007871"/>
                </a:lnTo>
                <a:lnTo>
                  <a:pt x="614807" y="1015999"/>
                </a:lnTo>
                <a:lnTo>
                  <a:pt x="914400" y="508000"/>
                </a:lnTo>
                <a:lnTo>
                  <a:pt x="614807" y="0"/>
                </a:lnTo>
                <a:close/>
              </a:path>
            </a:pathLst>
          </a:custGeom>
          <a:solidFill>
            <a:srgbClr val="071B2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1889" y="3201416"/>
            <a:ext cx="1034415" cy="255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25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</a:t>
            </a:r>
            <a:r>
              <a:rPr lang="en-US" sz="1600" spc="25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hộp điện</a:t>
            </a:r>
            <a:endParaRPr lang="en-US" sz="1600" spc="25" dirty="0" smtClean="0">
              <a:solidFill>
                <a:srgbClr val="FFFFFF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50714" y="3201416"/>
            <a:ext cx="1035050" cy="255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3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</a:t>
            </a:r>
            <a:r>
              <a:rPr lang="en-US" sz="1600" spc="2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vỏ trục</a:t>
            </a:r>
            <a:endParaRPr lang="en-US" sz="16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69989" y="3196589"/>
            <a:ext cx="1254125" cy="245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④</a:t>
            </a:r>
            <a:r>
              <a:rPr lang="en-US" sz="1600" spc="15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mắt dò</a:t>
            </a:r>
            <a:endParaRPr sz="16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56050" y="1765300"/>
            <a:ext cx="914400" cy="1016000"/>
          </a:xfrm>
          <a:custGeom>
            <a:avLst/>
            <a:gdLst/>
            <a:ahLst/>
            <a:cxnLst/>
            <a:rect l="l" t="t" r="r" b="b"/>
            <a:pathLst>
              <a:path w="914400" h="1016000">
                <a:moveTo>
                  <a:pt x="614807" y="0"/>
                </a:moveTo>
                <a:lnTo>
                  <a:pt x="614807" y="8127"/>
                </a:lnTo>
                <a:lnTo>
                  <a:pt x="681354" y="341122"/>
                </a:lnTo>
                <a:lnTo>
                  <a:pt x="0" y="508000"/>
                </a:lnTo>
                <a:lnTo>
                  <a:pt x="681354" y="674877"/>
                </a:lnTo>
                <a:lnTo>
                  <a:pt x="614807" y="1007872"/>
                </a:lnTo>
                <a:lnTo>
                  <a:pt x="614807" y="1016000"/>
                </a:lnTo>
                <a:lnTo>
                  <a:pt x="914400" y="508000"/>
                </a:lnTo>
                <a:lnTo>
                  <a:pt x="614807" y="0"/>
                </a:lnTo>
                <a:close/>
              </a:path>
            </a:pathLst>
          </a:custGeom>
          <a:solidFill>
            <a:srgbClr val="071B2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70450" y="1715147"/>
            <a:ext cx="785495" cy="1084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74029" y="1747647"/>
            <a:ext cx="914400" cy="1016000"/>
          </a:xfrm>
          <a:custGeom>
            <a:avLst/>
            <a:gdLst/>
            <a:ahLst/>
            <a:cxnLst/>
            <a:rect l="l" t="t" r="r" b="b"/>
            <a:pathLst>
              <a:path w="914400" h="1016000">
                <a:moveTo>
                  <a:pt x="614807" y="0"/>
                </a:moveTo>
                <a:lnTo>
                  <a:pt x="614807" y="8127"/>
                </a:lnTo>
                <a:lnTo>
                  <a:pt x="681355" y="341122"/>
                </a:lnTo>
                <a:lnTo>
                  <a:pt x="0" y="508000"/>
                </a:lnTo>
                <a:lnTo>
                  <a:pt x="681355" y="674877"/>
                </a:lnTo>
                <a:lnTo>
                  <a:pt x="614807" y="1007871"/>
                </a:lnTo>
                <a:lnTo>
                  <a:pt x="614807" y="1016000"/>
                </a:lnTo>
                <a:lnTo>
                  <a:pt x="914400" y="508000"/>
                </a:lnTo>
                <a:lnTo>
                  <a:pt x="614807" y="0"/>
                </a:lnTo>
                <a:close/>
              </a:path>
            </a:pathLst>
          </a:custGeom>
          <a:solidFill>
            <a:srgbClr val="071B2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89090" y="1403350"/>
            <a:ext cx="1859279" cy="1377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929244" y="3381755"/>
            <a:ext cx="1066342" cy="1519567"/>
          </a:xfrm>
          <a:custGeom>
            <a:avLst/>
            <a:gdLst/>
            <a:ahLst/>
            <a:cxnLst/>
            <a:rect l="l" t="t" r="r" b="b"/>
            <a:pathLst>
              <a:path w="1066342" h="1519567">
                <a:moveTo>
                  <a:pt x="266700" y="986155"/>
                </a:moveTo>
                <a:lnTo>
                  <a:pt x="0" y="1293964"/>
                </a:lnTo>
                <a:lnTo>
                  <a:pt x="266700" y="1519567"/>
                </a:lnTo>
                <a:lnTo>
                  <a:pt x="266700" y="1386217"/>
                </a:lnTo>
                <a:lnTo>
                  <a:pt x="342030" y="1359036"/>
                </a:lnTo>
                <a:lnTo>
                  <a:pt x="414598" y="1325702"/>
                </a:lnTo>
                <a:lnTo>
                  <a:pt x="484239" y="1286501"/>
                </a:lnTo>
                <a:lnTo>
                  <a:pt x="550788" y="1241719"/>
                </a:lnTo>
                <a:lnTo>
                  <a:pt x="614082" y="1191643"/>
                </a:lnTo>
                <a:lnTo>
                  <a:pt x="673956" y="1136560"/>
                </a:lnTo>
                <a:lnTo>
                  <a:pt x="689997" y="1119517"/>
                </a:lnTo>
                <a:lnTo>
                  <a:pt x="266700" y="1119517"/>
                </a:lnTo>
                <a:lnTo>
                  <a:pt x="266700" y="986155"/>
                </a:lnTo>
                <a:close/>
              </a:path>
              <a:path w="1066342" h="1519567">
                <a:moveTo>
                  <a:pt x="1061084" y="0"/>
                </a:moveTo>
                <a:lnTo>
                  <a:pt x="1052194" y="79964"/>
                </a:lnTo>
                <a:lnTo>
                  <a:pt x="1039356" y="158394"/>
                </a:lnTo>
                <a:lnTo>
                  <a:pt x="1022687" y="235123"/>
                </a:lnTo>
                <a:lnTo>
                  <a:pt x="1002304" y="309988"/>
                </a:lnTo>
                <a:lnTo>
                  <a:pt x="978324" y="382823"/>
                </a:lnTo>
                <a:lnTo>
                  <a:pt x="950865" y="453463"/>
                </a:lnTo>
                <a:lnTo>
                  <a:pt x="920044" y="521743"/>
                </a:lnTo>
                <a:lnTo>
                  <a:pt x="885977" y="587498"/>
                </a:lnTo>
                <a:lnTo>
                  <a:pt x="848782" y="650563"/>
                </a:lnTo>
                <a:lnTo>
                  <a:pt x="808577" y="710772"/>
                </a:lnTo>
                <a:lnTo>
                  <a:pt x="765478" y="767962"/>
                </a:lnTo>
                <a:lnTo>
                  <a:pt x="719602" y="821966"/>
                </a:lnTo>
                <a:lnTo>
                  <a:pt x="671067" y="872619"/>
                </a:lnTo>
                <a:lnTo>
                  <a:pt x="619989" y="919757"/>
                </a:lnTo>
                <a:lnTo>
                  <a:pt x="566487" y="963215"/>
                </a:lnTo>
                <a:lnTo>
                  <a:pt x="510677" y="1002826"/>
                </a:lnTo>
                <a:lnTo>
                  <a:pt x="452676" y="1038428"/>
                </a:lnTo>
                <a:lnTo>
                  <a:pt x="392601" y="1069853"/>
                </a:lnTo>
                <a:lnTo>
                  <a:pt x="330570" y="1096938"/>
                </a:lnTo>
                <a:lnTo>
                  <a:pt x="266700" y="1119517"/>
                </a:lnTo>
                <a:lnTo>
                  <a:pt x="689997" y="1119517"/>
                </a:lnTo>
                <a:lnTo>
                  <a:pt x="730246" y="1076755"/>
                </a:lnTo>
                <a:lnTo>
                  <a:pt x="782787" y="1012516"/>
                </a:lnTo>
                <a:lnTo>
                  <a:pt x="831415" y="944128"/>
                </a:lnTo>
                <a:lnTo>
                  <a:pt x="875966" y="871878"/>
                </a:lnTo>
                <a:lnTo>
                  <a:pt x="916276" y="796053"/>
                </a:lnTo>
                <a:lnTo>
                  <a:pt x="952179" y="716939"/>
                </a:lnTo>
                <a:lnTo>
                  <a:pt x="983513" y="634823"/>
                </a:lnTo>
                <a:lnTo>
                  <a:pt x="1010112" y="549991"/>
                </a:lnTo>
                <a:lnTo>
                  <a:pt x="1031813" y="462729"/>
                </a:lnTo>
                <a:lnTo>
                  <a:pt x="1048451" y="373323"/>
                </a:lnTo>
                <a:lnTo>
                  <a:pt x="1059861" y="282061"/>
                </a:lnTo>
                <a:lnTo>
                  <a:pt x="1065879" y="189229"/>
                </a:lnTo>
                <a:lnTo>
                  <a:pt x="1066342" y="95113"/>
                </a:lnTo>
                <a:lnTo>
                  <a:pt x="1061084" y="0"/>
                </a:lnTo>
                <a:close/>
              </a:path>
            </a:pathLst>
          </a:custGeom>
          <a:solidFill>
            <a:srgbClr val="071B2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929244" y="1954402"/>
            <a:ext cx="1066800" cy="1560703"/>
          </a:xfrm>
          <a:custGeom>
            <a:avLst/>
            <a:gdLst/>
            <a:ahLst/>
            <a:cxnLst/>
            <a:rect l="l" t="t" r="r" b="b"/>
            <a:pathLst>
              <a:path w="1066800" h="1560702">
                <a:moveTo>
                  <a:pt x="0" y="0"/>
                </a:moveTo>
                <a:lnTo>
                  <a:pt x="0" y="266700"/>
                </a:lnTo>
                <a:lnTo>
                  <a:pt x="87490" y="270989"/>
                </a:lnTo>
                <a:lnTo>
                  <a:pt x="173034" y="283637"/>
                </a:lnTo>
                <a:lnTo>
                  <a:pt x="256356" y="304308"/>
                </a:lnTo>
                <a:lnTo>
                  <a:pt x="337181" y="332671"/>
                </a:lnTo>
                <a:lnTo>
                  <a:pt x="415236" y="368393"/>
                </a:lnTo>
                <a:lnTo>
                  <a:pt x="490245" y="411139"/>
                </a:lnTo>
                <a:lnTo>
                  <a:pt x="561933" y="460578"/>
                </a:lnTo>
                <a:lnTo>
                  <a:pt x="630027" y="516375"/>
                </a:lnTo>
                <a:lnTo>
                  <a:pt x="694252" y="578199"/>
                </a:lnTo>
                <a:lnTo>
                  <a:pt x="754332" y="645715"/>
                </a:lnTo>
                <a:lnTo>
                  <a:pt x="809994" y="718591"/>
                </a:lnTo>
                <a:lnTo>
                  <a:pt x="860962" y="796494"/>
                </a:lnTo>
                <a:lnTo>
                  <a:pt x="906963" y="879090"/>
                </a:lnTo>
                <a:lnTo>
                  <a:pt x="947721" y="966046"/>
                </a:lnTo>
                <a:lnTo>
                  <a:pt x="982962" y="1057030"/>
                </a:lnTo>
                <a:lnTo>
                  <a:pt x="1012411" y="1151709"/>
                </a:lnTo>
                <a:lnTo>
                  <a:pt x="1035794" y="1249748"/>
                </a:lnTo>
                <a:lnTo>
                  <a:pt x="1052836" y="1350816"/>
                </a:lnTo>
                <a:lnTo>
                  <a:pt x="1063263" y="1454578"/>
                </a:lnTo>
                <a:lnTo>
                  <a:pt x="1066800" y="1560703"/>
                </a:lnTo>
                <a:lnTo>
                  <a:pt x="1066800" y="1294003"/>
                </a:lnTo>
                <a:lnTo>
                  <a:pt x="1063263" y="1187878"/>
                </a:lnTo>
                <a:lnTo>
                  <a:pt x="1052836" y="1084116"/>
                </a:lnTo>
                <a:lnTo>
                  <a:pt x="1035794" y="983048"/>
                </a:lnTo>
                <a:lnTo>
                  <a:pt x="1012411" y="885009"/>
                </a:lnTo>
                <a:lnTo>
                  <a:pt x="982962" y="790330"/>
                </a:lnTo>
                <a:lnTo>
                  <a:pt x="947721" y="699346"/>
                </a:lnTo>
                <a:lnTo>
                  <a:pt x="906963" y="612390"/>
                </a:lnTo>
                <a:lnTo>
                  <a:pt x="860962" y="529794"/>
                </a:lnTo>
                <a:lnTo>
                  <a:pt x="809994" y="451891"/>
                </a:lnTo>
                <a:lnTo>
                  <a:pt x="754332" y="379015"/>
                </a:lnTo>
                <a:lnTo>
                  <a:pt x="694252" y="311499"/>
                </a:lnTo>
                <a:lnTo>
                  <a:pt x="630027" y="249675"/>
                </a:lnTo>
                <a:lnTo>
                  <a:pt x="561933" y="193878"/>
                </a:lnTo>
                <a:lnTo>
                  <a:pt x="490245" y="144439"/>
                </a:lnTo>
                <a:lnTo>
                  <a:pt x="415236" y="101693"/>
                </a:lnTo>
                <a:lnTo>
                  <a:pt x="337181" y="65971"/>
                </a:lnTo>
                <a:lnTo>
                  <a:pt x="256356" y="37608"/>
                </a:lnTo>
                <a:lnTo>
                  <a:pt x="173034" y="16937"/>
                </a:lnTo>
                <a:lnTo>
                  <a:pt x="87490" y="4289"/>
                </a:lnTo>
                <a:lnTo>
                  <a:pt x="0" y="0"/>
                </a:lnTo>
                <a:close/>
              </a:path>
            </a:pathLst>
          </a:custGeom>
          <a:solidFill>
            <a:srgbClr val="05162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29244" y="1954402"/>
            <a:ext cx="1066800" cy="2946920"/>
          </a:xfrm>
          <a:custGeom>
            <a:avLst/>
            <a:gdLst/>
            <a:ahLst/>
            <a:cxnLst/>
            <a:rect l="l" t="t" r="r" b="b"/>
            <a:pathLst>
              <a:path w="1066800" h="2946920">
                <a:moveTo>
                  <a:pt x="1066800" y="1560703"/>
                </a:moveTo>
                <a:lnTo>
                  <a:pt x="1063263" y="1454578"/>
                </a:lnTo>
                <a:lnTo>
                  <a:pt x="1052836" y="1350816"/>
                </a:lnTo>
                <a:lnTo>
                  <a:pt x="1035794" y="1249748"/>
                </a:lnTo>
                <a:lnTo>
                  <a:pt x="1012411" y="1151709"/>
                </a:lnTo>
                <a:lnTo>
                  <a:pt x="982962" y="1057030"/>
                </a:lnTo>
                <a:lnTo>
                  <a:pt x="947721" y="966046"/>
                </a:lnTo>
                <a:lnTo>
                  <a:pt x="906963" y="879090"/>
                </a:lnTo>
                <a:lnTo>
                  <a:pt x="860962" y="796494"/>
                </a:lnTo>
                <a:lnTo>
                  <a:pt x="809994" y="718591"/>
                </a:lnTo>
                <a:lnTo>
                  <a:pt x="754332" y="645715"/>
                </a:lnTo>
                <a:lnTo>
                  <a:pt x="694252" y="578199"/>
                </a:lnTo>
                <a:lnTo>
                  <a:pt x="630027" y="516375"/>
                </a:lnTo>
                <a:lnTo>
                  <a:pt x="561933" y="460578"/>
                </a:lnTo>
                <a:lnTo>
                  <a:pt x="490245" y="411139"/>
                </a:lnTo>
                <a:lnTo>
                  <a:pt x="415236" y="368393"/>
                </a:lnTo>
                <a:lnTo>
                  <a:pt x="337181" y="332671"/>
                </a:lnTo>
                <a:lnTo>
                  <a:pt x="256356" y="304308"/>
                </a:lnTo>
                <a:lnTo>
                  <a:pt x="173034" y="283637"/>
                </a:lnTo>
                <a:lnTo>
                  <a:pt x="87490" y="270989"/>
                </a:lnTo>
                <a:lnTo>
                  <a:pt x="0" y="266700"/>
                </a:lnTo>
                <a:lnTo>
                  <a:pt x="0" y="0"/>
                </a:lnTo>
                <a:lnTo>
                  <a:pt x="87490" y="4289"/>
                </a:lnTo>
                <a:lnTo>
                  <a:pt x="173034" y="16937"/>
                </a:lnTo>
                <a:lnTo>
                  <a:pt x="256356" y="37608"/>
                </a:lnTo>
                <a:lnTo>
                  <a:pt x="337181" y="65971"/>
                </a:lnTo>
                <a:lnTo>
                  <a:pt x="415236" y="101693"/>
                </a:lnTo>
                <a:lnTo>
                  <a:pt x="490245" y="144439"/>
                </a:lnTo>
                <a:lnTo>
                  <a:pt x="561933" y="193878"/>
                </a:lnTo>
                <a:lnTo>
                  <a:pt x="630027" y="249675"/>
                </a:lnTo>
                <a:lnTo>
                  <a:pt x="694252" y="311499"/>
                </a:lnTo>
                <a:lnTo>
                  <a:pt x="754332" y="379015"/>
                </a:lnTo>
                <a:lnTo>
                  <a:pt x="809994" y="451891"/>
                </a:lnTo>
                <a:lnTo>
                  <a:pt x="860962" y="529794"/>
                </a:lnTo>
                <a:lnTo>
                  <a:pt x="906963" y="612390"/>
                </a:lnTo>
                <a:lnTo>
                  <a:pt x="947721" y="699346"/>
                </a:lnTo>
                <a:lnTo>
                  <a:pt x="982962" y="790330"/>
                </a:lnTo>
                <a:lnTo>
                  <a:pt x="1012411" y="885009"/>
                </a:lnTo>
                <a:lnTo>
                  <a:pt x="1035794" y="983048"/>
                </a:lnTo>
                <a:lnTo>
                  <a:pt x="1052836" y="1084116"/>
                </a:lnTo>
                <a:lnTo>
                  <a:pt x="1063263" y="1187878"/>
                </a:lnTo>
                <a:lnTo>
                  <a:pt x="1066800" y="1294003"/>
                </a:lnTo>
                <a:lnTo>
                  <a:pt x="1066800" y="1560703"/>
                </a:lnTo>
                <a:lnTo>
                  <a:pt x="1064355" y="1648612"/>
                </a:lnTo>
                <a:lnTo>
                  <a:pt x="1057115" y="1735180"/>
                </a:lnTo>
                <a:lnTo>
                  <a:pt x="1045220" y="1820188"/>
                </a:lnTo>
                <a:lnTo>
                  <a:pt x="1028809" y="1903416"/>
                </a:lnTo>
                <a:lnTo>
                  <a:pt x="1008024" y="1984643"/>
                </a:lnTo>
                <a:lnTo>
                  <a:pt x="983005" y="2063651"/>
                </a:lnTo>
                <a:lnTo>
                  <a:pt x="953892" y="2140219"/>
                </a:lnTo>
                <a:lnTo>
                  <a:pt x="920825" y="2214127"/>
                </a:lnTo>
                <a:lnTo>
                  <a:pt x="883944" y="2285156"/>
                </a:lnTo>
                <a:lnTo>
                  <a:pt x="843391" y="2353086"/>
                </a:lnTo>
                <a:lnTo>
                  <a:pt x="799304" y="2417696"/>
                </a:lnTo>
                <a:lnTo>
                  <a:pt x="751825" y="2478768"/>
                </a:lnTo>
                <a:lnTo>
                  <a:pt x="701094" y="2536082"/>
                </a:lnTo>
                <a:lnTo>
                  <a:pt x="647251" y="2589417"/>
                </a:lnTo>
                <a:lnTo>
                  <a:pt x="590436" y="2638553"/>
                </a:lnTo>
                <a:lnTo>
                  <a:pt x="530790" y="2683272"/>
                </a:lnTo>
                <a:lnTo>
                  <a:pt x="468453" y="2723353"/>
                </a:lnTo>
                <a:lnTo>
                  <a:pt x="403566" y="2758576"/>
                </a:lnTo>
                <a:lnTo>
                  <a:pt x="336268" y="2788722"/>
                </a:lnTo>
                <a:lnTo>
                  <a:pt x="266700" y="2813570"/>
                </a:lnTo>
                <a:lnTo>
                  <a:pt x="266700" y="2946920"/>
                </a:lnTo>
                <a:lnTo>
                  <a:pt x="0" y="2721317"/>
                </a:lnTo>
                <a:lnTo>
                  <a:pt x="266700" y="2413508"/>
                </a:lnTo>
                <a:lnTo>
                  <a:pt x="266700" y="2546870"/>
                </a:lnTo>
                <a:lnTo>
                  <a:pt x="330570" y="2524291"/>
                </a:lnTo>
                <a:lnTo>
                  <a:pt x="392601" y="2497206"/>
                </a:lnTo>
                <a:lnTo>
                  <a:pt x="452676" y="2465781"/>
                </a:lnTo>
                <a:lnTo>
                  <a:pt x="510677" y="2430179"/>
                </a:lnTo>
                <a:lnTo>
                  <a:pt x="566487" y="2390568"/>
                </a:lnTo>
                <a:lnTo>
                  <a:pt x="619989" y="2347110"/>
                </a:lnTo>
                <a:lnTo>
                  <a:pt x="671067" y="2299972"/>
                </a:lnTo>
                <a:lnTo>
                  <a:pt x="719602" y="2249319"/>
                </a:lnTo>
                <a:lnTo>
                  <a:pt x="765478" y="2195315"/>
                </a:lnTo>
                <a:lnTo>
                  <a:pt x="808577" y="2138125"/>
                </a:lnTo>
                <a:lnTo>
                  <a:pt x="848782" y="2077916"/>
                </a:lnTo>
                <a:lnTo>
                  <a:pt x="885977" y="2014851"/>
                </a:lnTo>
                <a:lnTo>
                  <a:pt x="920044" y="1949096"/>
                </a:lnTo>
                <a:lnTo>
                  <a:pt x="950865" y="1880816"/>
                </a:lnTo>
                <a:lnTo>
                  <a:pt x="978324" y="1810176"/>
                </a:lnTo>
                <a:lnTo>
                  <a:pt x="1002304" y="1737341"/>
                </a:lnTo>
                <a:lnTo>
                  <a:pt x="1022687" y="1662476"/>
                </a:lnTo>
                <a:lnTo>
                  <a:pt x="1039356" y="1585747"/>
                </a:lnTo>
                <a:lnTo>
                  <a:pt x="1052194" y="1507317"/>
                </a:lnTo>
                <a:lnTo>
                  <a:pt x="1061084" y="1427353"/>
                </a:lnTo>
              </a:path>
            </a:pathLst>
          </a:custGeom>
          <a:ln w="25400">
            <a:solidFill>
              <a:srgbClr val="0311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24218" y="5064048"/>
            <a:ext cx="1049655" cy="245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⑤</a:t>
            </a:r>
            <a:r>
              <a:rPr lang="en-US" sz="1600" spc="2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motor</a:t>
            </a:r>
            <a:endParaRPr lang="en-US" sz="16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55945" y="3926459"/>
            <a:ext cx="914400" cy="1015961"/>
          </a:xfrm>
          <a:custGeom>
            <a:avLst/>
            <a:gdLst/>
            <a:ahLst/>
            <a:cxnLst/>
            <a:rect l="l" t="t" r="r" b="b"/>
            <a:pathLst>
              <a:path w="914400" h="1015961">
                <a:moveTo>
                  <a:pt x="299592" y="0"/>
                </a:moveTo>
                <a:lnTo>
                  <a:pt x="0" y="508000"/>
                </a:lnTo>
                <a:lnTo>
                  <a:pt x="299592" y="1015961"/>
                </a:lnTo>
                <a:lnTo>
                  <a:pt x="299592" y="1007859"/>
                </a:lnTo>
                <a:lnTo>
                  <a:pt x="233044" y="674852"/>
                </a:lnTo>
                <a:lnTo>
                  <a:pt x="914400" y="508000"/>
                </a:lnTo>
                <a:lnTo>
                  <a:pt x="233044" y="341122"/>
                </a:lnTo>
                <a:lnTo>
                  <a:pt x="299592" y="8001"/>
                </a:lnTo>
                <a:lnTo>
                  <a:pt x="299592" y="0"/>
                </a:lnTo>
                <a:close/>
              </a:path>
            </a:pathLst>
          </a:custGeom>
          <a:solidFill>
            <a:srgbClr val="071B2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413250" y="3684028"/>
            <a:ext cx="1214754" cy="13243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30575" y="3956050"/>
            <a:ext cx="914400" cy="1016000"/>
          </a:xfrm>
          <a:custGeom>
            <a:avLst/>
            <a:gdLst/>
            <a:ahLst/>
            <a:cxnLst/>
            <a:rect l="l" t="t" r="r" b="b"/>
            <a:pathLst>
              <a:path w="914400" h="1016000">
                <a:moveTo>
                  <a:pt x="299592" y="0"/>
                </a:moveTo>
                <a:lnTo>
                  <a:pt x="0" y="508000"/>
                </a:lnTo>
                <a:lnTo>
                  <a:pt x="299592" y="1016000"/>
                </a:lnTo>
                <a:lnTo>
                  <a:pt x="299592" y="1007910"/>
                </a:lnTo>
                <a:lnTo>
                  <a:pt x="233045" y="674890"/>
                </a:lnTo>
                <a:lnTo>
                  <a:pt x="914400" y="508000"/>
                </a:lnTo>
                <a:lnTo>
                  <a:pt x="233045" y="341122"/>
                </a:lnTo>
                <a:lnTo>
                  <a:pt x="299592" y="8127"/>
                </a:lnTo>
                <a:lnTo>
                  <a:pt x="299592" y="0"/>
                </a:lnTo>
                <a:close/>
              </a:path>
            </a:pathLst>
          </a:custGeom>
          <a:solidFill>
            <a:srgbClr val="071B2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60563" y="3625850"/>
            <a:ext cx="1800225" cy="13166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78350" y="5058410"/>
            <a:ext cx="1834515" cy="213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⑥</a:t>
            </a:r>
            <a:r>
              <a:rPr lang="en-US" sz="1600" spc="2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cục nam châm</a:t>
            </a:r>
            <a:endParaRPr lang="en-US" sz="16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28775" y="5027930"/>
            <a:ext cx="1859915" cy="257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⑦</a:t>
            </a:r>
            <a:r>
              <a:rPr lang="en-US" sz="16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trục motor</a:t>
            </a:r>
            <a:endParaRPr lang="en-US" sz="1600" dirty="0" smtClean="0">
              <a:solidFill>
                <a:srgbClr val="FFFFFF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616200" y="1205864"/>
            <a:ext cx="1421764" cy="17730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2" name="object 27"/>
          <p:cNvSpPr txBox="1"/>
          <p:nvPr/>
        </p:nvSpPr>
        <p:spPr>
          <a:xfrm>
            <a:off x="393065" y="274320"/>
            <a:ext cx="7512685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ts val="3750"/>
              </a:lnSpc>
            </a:pPr>
            <a:r>
              <a:rPr lang="en-US" sz="3200" b="1" spc="-15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PHẦN CƠ -  THÁO MOTOR</a:t>
            </a:r>
            <a:endParaRPr lang="en-US" sz="3200" b="1" spc="-15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94272" y="3324225"/>
            <a:ext cx="1859279" cy="13779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850" y="857250"/>
            <a:ext cx="8348726" cy="0"/>
          </a:xfrm>
          <a:custGeom>
            <a:avLst/>
            <a:gdLst/>
            <a:ahLst/>
            <a:cxnLst/>
            <a:rect l="l" t="t" r="r" b="b"/>
            <a:pathLst>
              <a:path w="8348726">
                <a:moveTo>
                  <a:pt x="0" y="0"/>
                </a:moveTo>
                <a:lnTo>
                  <a:pt x="8348726" y="0"/>
                </a:lnTo>
              </a:path>
            </a:pathLst>
          </a:custGeom>
          <a:ln w="57150">
            <a:solidFill>
              <a:srgbClr val="77777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5625" y="3167888"/>
            <a:ext cx="1350010" cy="1747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49034" y="1074547"/>
            <a:ext cx="1247774" cy="1643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2125" y="1311504"/>
            <a:ext cx="1886546" cy="14515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45995" y="1723008"/>
            <a:ext cx="914400" cy="1015999"/>
          </a:xfrm>
          <a:custGeom>
            <a:avLst/>
            <a:gdLst/>
            <a:ahLst/>
            <a:cxnLst/>
            <a:rect l="l" t="t" r="r" b="b"/>
            <a:pathLst>
              <a:path w="914400" h="1015999">
                <a:moveTo>
                  <a:pt x="614807" y="0"/>
                </a:moveTo>
                <a:lnTo>
                  <a:pt x="614807" y="8000"/>
                </a:lnTo>
                <a:lnTo>
                  <a:pt x="681355" y="341121"/>
                </a:lnTo>
                <a:lnTo>
                  <a:pt x="0" y="508000"/>
                </a:lnTo>
                <a:lnTo>
                  <a:pt x="681355" y="674877"/>
                </a:lnTo>
                <a:lnTo>
                  <a:pt x="614807" y="1007871"/>
                </a:lnTo>
                <a:lnTo>
                  <a:pt x="614807" y="1015999"/>
                </a:lnTo>
                <a:lnTo>
                  <a:pt x="914400" y="508000"/>
                </a:lnTo>
                <a:lnTo>
                  <a:pt x="614807" y="0"/>
                </a:lnTo>
                <a:close/>
              </a:path>
            </a:pathLst>
          </a:custGeom>
          <a:solidFill>
            <a:srgbClr val="071B2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40020" y="1723008"/>
            <a:ext cx="914400" cy="1015999"/>
          </a:xfrm>
          <a:custGeom>
            <a:avLst/>
            <a:gdLst/>
            <a:ahLst/>
            <a:cxnLst/>
            <a:rect l="l" t="t" r="r" b="b"/>
            <a:pathLst>
              <a:path w="914400" h="1015999">
                <a:moveTo>
                  <a:pt x="614806" y="0"/>
                </a:moveTo>
                <a:lnTo>
                  <a:pt x="614806" y="8000"/>
                </a:lnTo>
                <a:lnTo>
                  <a:pt x="681354" y="341121"/>
                </a:lnTo>
                <a:lnTo>
                  <a:pt x="0" y="508000"/>
                </a:lnTo>
                <a:lnTo>
                  <a:pt x="681354" y="674877"/>
                </a:lnTo>
                <a:lnTo>
                  <a:pt x="614806" y="1007871"/>
                </a:lnTo>
                <a:lnTo>
                  <a:pt x="614806" y="1015999"/>
                </a:lnTo>
                <a:lnTo>
                  <a:pt x="914400" y="508000"/>
                </a:lnTo>
                <a:lnTo>
                  <a:pt x="614806" y="0"/>
                </a:lnTo>
                <a:close/>
              </a:path>
            </a:pathLst>
          </a:custGeom>
          <a:solidFill>
            <a:srgbClr val="071B2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53680" y="3197605"/>
            <a:ext cx="1066651" cy="1290027"/>
          </a:xfrm>
          <a:custGeom>
            <a:avLst/>
            <a:gdLst/>
            <a:ahLst/>
            <a:cxnLst/>
            <a:rect l="l" t="t" r="r" b="b"/>
            <a:pathLst>
              <a:path w="1066651" h="1290027">
                <a:moveTo>
                  <a:pt x="266700" y="756666"/>
                </a:moveTo>
                <a:lnTo>
                  <a:pt x="0" y="1056894"/>
                </a:lnTo>
                <a:lnTo>
                  <a:pt x="266700" y="1290027"/>
                </a:lnTo>
                <a:lnTo>
                  <a:pt x="266700" y="1156716"/>
                </a:lnTo>
                <a:lnTo>
                  <a:pt x="343343" y="1134074"/>
                </a:lnTo>
                <a:lnTo>
                  <a:pt x="417102" y="1106243"/>
                </a:lnTo>
                <a:lnTo>
                  <a:pt x="487807" y="1073470"/>
                </a:lnTo>
                <a:lnTo>
                  <a:pt x="555289" y="1036003"/>
                </a:lnTo>
                <a:lnTo>
                  <a:pt x="619379" y="994088"/>
                </a:lnTo>
                <a:lnTo>
                  <a:pt x="679905" y="947974"/>
                </a:lnTo>
                <a:lnTo>
                  <a:pt x="736700" y="897908"/>
                </a:lnTo>
                <a:lnTo>
                  <a:pt x="744464" y="890016"/>
                </a:lnTo>
                <a:lnTo>
                  <a:pt x="266700" y="890016"/>
                </a:lnTo>
                <a:lnTo>
                  <a:pt x="266700" y="756666"/>
                </a:lnTo>
                <a:close/>
              </a:path>
              <a:path w="1066651" h="1290027">
                <a:moveTo>
                  <a:pt x="1058291" y="0"/>
                </a:moveTo>
                <a:lnTo>
                  <a:pt x="1048103" y="63792"/>
                </a:lnTo>
                <a:lnTo>
                  <a:pt x="1034151" y="126309"/>
                </a:lnTo>
                <a:lnTo>
                  <a:pt x="1016546" y="187423"/>
                </a:lnTo>
                <a:lnTo>
                  <a:pt x="995399" y="247009"/>
                </a:lnTo>
                <a:lnTo>
                  <a:pt x="970823" y="304942"/>
                </a:lnTo>
                <a:lnTo>
                  <a:pt x="942930" y="361096"/>
                </a:lnTo>
                <a:lnTo>
                  <a:pt x="911831" y="415345"/>
                </a:lnTo>
                <a:lnTo>
                  <a:pt x="877638" y="467563"/>
                </a:lnTo>
                <a:lnTo>
                  <a:pt x="840462" y="517624"/>
                </a:lnTo>
                <a:lnTo>
                  <a:pt x="800417" y="565403"/>
                </a:lnTo>
                <a:lnTo>
                  <a:pt x="757613" y="610775"/>
                </a:lnTo>
                <a:lnTo>
                  <a:pt x="712163" y="653613"/>
                </a:lnTo>
                <a:lnTo>
                  <a:pt x="664177" y="693791"/>
                </a:lnTo>
                <a:lnTo>
                  <a:pt x="613769" y="731184"/>
                </a:lnTo>
                <a:lnTo>
                  <a:pt x="561050" y="765667"/>
                </a:lnTo>
                <a:lnTo>
                  <a:pt x="506131" y="797112"/>
                </a:lnTo>
                <a:lnTo>
                  <a:pt x="449125" y="825396"/>
                </a:lnTo>
                <a:lnTo>
                  <a:pt x="390143" y="850392"/>
                </a:lnTo>
                <a:lnTo>
                  <a:pt x="329297" y="871973"/>
                </a:lnTo>
                <a:lnTo>
                  <a:pt x="266700" y="890016"/>
                </a:lnTo>
                <a:lnTo>
                  <a:pt x="744464" y="890016"/>
                </a:lnTo>
                <a:lnTo>
                  <a:pt x="789594" y="844137"/>
                </a:lnTo>
                <a:lnTo>
                  <a:pt x="838417" y="786909"/>
                </a:lnTo>
                <a:lnTo>
                  <a:pt x="882999" y="726471"/>
                </a:lnTo>
                <a:lnTo>
                  <a:pt x="923171" y="663071"/>
                </a:lnTo>
                <a:lnTo>
                  <a:pt x="958763" y="596956"/>
                </a:lnTo>
                <a:lnTo>
                  <a:pt x="989606" y="528374"/>
                </a:lnTo>
                <a:lnTo>
                  <a:pt x="1015531" y="457572"/>
                </a:lnTo>
                <a:lnTo>
                  <a:pt x="1036367" y="384798"/>
                </a:lnTo>
                <a:lnTo>
                  <a:pt x="1051946" y="310298"/>
                </a:lnTo>
                <a:lnTo>
                  <a:pt x="1062097" y="234321"/>
                </a:lnTo>
                <a:lnTo>
                  <a:pt x="1066651" y="157114"/>
                </a:lnTo>
                <a:lnTo>
                  <a:pt x="1065439" y="78924"/>
                </a:lnTo>
                <a:lnTo>
                  <a:pt x="1058291" y="0"/>
                </a:lnTo>
                <a:close/>
              </a:path>
            </a:pathLst>
          </a:custGeom>
          <a:solidFill>
            <a:srgbClr val="071B2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53680" y="2007361"/>
            <a:ext cx="1066800" cy="1323594"/>
          </a:xfrm>
          <a:custGeom>
            <a:avLst/>
            <a:gdLst/>
            <a:ahLst/>
            <a:cxnLst/>
            <a:rect l="l" t="t" r="r" b="b"/>
            <a:pathLst>
              <a:path w="1066800" h="1323594">
                <a:moveTo>
                  <a:pt x="0" y="0"/>
                </a:moveTo>
                <a:lnTo>
                  <a:pt x="0" y="266700"/>
                </a:lnTo>
                <a:lnTo>
                  <a:pt x="87490" y="270203"/>
                </a:lnTo>
                <a:lnTo>
                  <a:pt x="173034" y="280533"/>
                </a:lnTo>
                <a:lnTo>
                  <a:pt x="256356" y="297416"/>
                </a:lnTo>
                <a:lnTo>
                  <a:pt x="337181" y="320582"/>
                </a:lnTo>
                <a:lnTo>
                  <a:pt x="415236" y="349758"/>
                </a:lnTo>
                <a:lnTo>
                  <a:pt x="490245" y="384671"/>
                </a:lnTo>
                <a:lnTo>
                  <a:pt x="561933" y="425050"/>
                </a:lnTo>
                <a:lnTo>
                  <a:pt x="630027" y="470623"/>
                </a:lnTo>
                <a:lnTo>
                  <a:pt x="694252" y="521118"/>
                </a:lnTo>
                <a:lnTo>
                  <a:pt x="754332" y="576262"/>
                </a:lnTo>
                <a:lnTo>
                  <a:pt x="809994" y="635784"/>
                </a:lnTo>
                <a:lnTo>
                  <a:pt x="860962" y="699412"/>
                </a:lnTo>
                <a:lnTo>
                  <a:pt x="906963" y="766873"/>
                </a:lnTo>
                <a:lnTo>
                  <a:pt x="947721" y="837896"/>
                </a:lnTo>
                <a:lnTo>
                  <a:pt x="982962" y="912209"/>
                </a:lnTo>
                <a:lnTo>
                  <a:pt x="1012411" y="989539"/>
                </a:lnTo>
                <a:lnTo>
                  <a:pt x="1035794" y="1069614"/>
                </a:lnTo>
                <a:lnTo>
                  <a:pt x="1052836" y="1152163"/>
                </a:lnTo>
                <a:lnTo>
                  <a:pt x="1063263" y="1236914"/>
                </a:lnTo>
                <a:lnTo>
                  <a:pt x="1066800" y="1323594"/>
                </a:lnTo>
                <a:lnTo>
                  <a:pt x="1066800" y="1056894"/>
                </a:lnTo>
                <a:lnTo>
                  <a:pt x="1063263" y="970214"/>
                </a:lnTo>
                <a:lnTo>
                  <a:pt x="1052836" y="885463"/>
                </a:lnTo>
                <a:lnTo>
                  <a:pt x="1035794" y="802914"/>
                </a:lnTo>
                <a:lnTo>
                  <a:pt x="1012411" y="722839"/>
                </a:lnTo>
                <a:lnTo>
                  <a:pt x="982962" y="645509"/>
                </a:lnTo>
                <a:lnTo>
                  <a:pt x="947721" y="571196"/>
                </a:lnTo>
                <a:lnTo>
                  <a:pt x="906963" y="500173"/>
                </a:lnTo>
                <a:lnTo>
                  <a:pt x="860962" y="432712"/>
                </a:lnTo>
                <a:lnTo>
                  <a:pt x="809994" y="369084"/>
                </a:lnTo>
                <a:lnTo>
                  <a:pt x="754332" y="309562"/>
                </a:lnTo>
                <a:lnTo>
                  <a:pt x="694252" y="254418"/>
                </a:lnTo>
                <a:lnTo>
                  <a:pt x="630027" y="203923"/>
                </a:lnTo>
                <a:lnTo>
                  <a:pt x="561933" y="158350"/>
                </a:lnTo>
                <a:lnTo>
                  <a:pt x="490245" y="117971"/>
                </a:lnTo>
                <a:lnTo>
                  <a:pt x="415236" y="83057"/>
                </a:lnTo>
                <a:lnTo>
                  <a:pt x="337181" y="53882"/>
                </a:lnTo>
                <a:lnTo>
                  <a:pt x="256356" y="30716"/>
                </a:lnTo>
                <a:lnTo>
                  <a:pt x="173034" y="13833"/>
                </a:lnTo>
                <a:lnTo>
                  <a:pt x="87490" y="3503"/>
                </a:lnTo>
                <a:lnTo>
                  <a:pt x="0" y="0"/>
                </a:lnTo>
                <a:close/>
              </a:path>
            </a:pathLst>
          </a:custGeom>
          <a:solidFill>
            <a:srgbClr val="05162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53680" y="2007361"/>
            <a:ext cx="1066800" cy="2480271"/>
          </a:xfrm>
          <a:custGeom>
            <a:avLst/>
            <a:gdLst/>
            <a:ahLst/>
            <a:cxnLst/>
            <a:rect l="l" t="t" r="r" b="b"/>
            <a:pathLst>
              <a:path w="1066800" h="2480271">
                <a:moveTo>
                  <a:pt x="1066800" y="1323594"/>
                </a:moveTo>
                <a:lnTo>
                  <a:pt x="1063263" y="1236914"/>
                </a:lnTo>
                <a:lnTo>
                  <a:pt x="1052836" y="1152163"/>
                </a:lnTo>
                <a:lnTo>
                  <a:pt x="1035794" y="1069614"/>
                </a:lnTo>
                <a:lnTo>
                  <a:pt x="1012411" y="989539"/>
                </a:lnTo>
                <a:lnTo>
                  <a:pt x="982962" y="912209"/>
                </a:lnTo>
                <a:lnTo>
                  <a:pt x="947721" y="837896"/>
                </a:lnTo>
                <a:lnTo>
                  <a:pt x="906963" y="766873"/>
                </a:lnTo>
                <a:lnTo>
                  <a:pt x="860962" y="699412"/>
                </a:lnTo>
                <a:lnTo>
                  <a:pt x="809994" y="635784"/>
                </a:lnTo>
                <a:lnTo>
                  <a:pt x="754332" y="576262"/>
                </a:lnTo>
                <a:lnTo>
                  <a:pt x="694252" y="521118"/>
                </a:lnTo>
                <a:lnTo>
                  <a:pt x="630027" y="470623"/>
                </a:lnTo>
                <a:lnTo>
                  <a:pt x="561933" y="425050"/>
                </a:lnTo>
                <a:lnTo>
                  <a:pt x="490245" y="384671"/>
                </a:lnTo>
                <a:lnTo>
                  <a:pt x="415236" y="349758"/>
                </a:lnTo>
                <a:lnTo>
                  <a:pt x="337181" y="320582"/>
                </a:lnTo>
                <a:lnTo>
                  <a:pt x="256356" y="297416"/>
                </a:lnTo>
                <a:lnTo>
                  <a:pt x="173034" y="280533"/>
                </a:lnTo>
                <a:lnTo>
                  <a:pt x="87490" y="270203"/>
                </a:lnTo>
                <a:lnTo>
                  <a:pt x="0" y="266700"/>
                </a:lnTo>
                <a:lnTo>
                  <a:pt x="0" y="0"/>
                </a:lnTo>
                <a:lnTo>
                  <a:pt x="87490" y="3503"/>
                </a:lnTo>
                <a:lnTo>
                  <a:pt x="173034" y="13833"/>
                </a:lnTo>
                <a:lnTo>
                  <a:pt x="256356" y="30716"/>
                </a:lnTo>
                <a:lnTo>
                  <a:pt x="337181" y="53882"/>
                </a:lnTo>
                <a:lnTo>
                  <a:pt x="415236" y="83057"/>
                </a:lnTo>
                <a:lnTo>
                  <a:pt x="490245" y="117971"/>
                </a:lnTo>
                <a:lnTo>
                  <a:pt x="561933" y="158350"/>
                </a:lnTo>
                <a:lnTo>
                  <a:pt x="630027" y="203923"/>
                </a:lnTo>
                <a:lnTo>
                  <a:pt x="694252" y="254418"/>
                </a:lnTo>
                <a:lnTo>
                  <a:pt x="754332" y="309562"/>
                </a:lnTo>
                <a:lnTo>
                  <a:pt x="809994" y="369084"/>
                </a:lnTo>
                <a:lnTo>
                  <a:pt x="860962" y="432712"/>
                </a:lnTo>
                <a:lnTo>
                  <a:pt x="906963" y="500173"/>
                </a:lnTo>
                <a:lnTo>
                  <a:pt x="947721" y="571196"/>
                </a:lnTo>
                <a:lnTo>
                  <a:pt x="982962" y="645509"/>
                </a:lnTo>
                <a:lnTo>
                  <a:pt x="1012411" y="722839"/>
                </a:lnTo>
                <a:lnTo>
                  <a:pt x="1035794" y="802914"/>
                </a:lnTo>
                <a:lnTo>
                  <a:pt x="1052836" y="885463"/>
                </a:lnTo>
                <a:lnTo>
                  <a:pt x="1063263" y="970214"/>
                </a:lnTo>
                <a:lnTo>
                  <a:pt x="1066800" y="1056894"/>
                </a:lnTo>
                <a:lnTo>
                  <a:pt x="1066800" y="1323594"/>
                </a:lnTo>
                <a:lnTo>
                  <a:pt x="1064355" y="1395400"/>
                </a:lnTo>
                <a:lnTo>
                  <a:pt x="1057115" y="1466111"/>
                </a:lnTo>
                <a:lnTo>
                  <a:pt x="1045220" y="1535547"/>
                </a:lnTo>
                <a:lnTo>
                  <a:pt x="1028809" y="1603528"/>
                </a:lnTo>
                <a:lnTo>
                  <a:pt x="1008024" y="1669875"/>
                </a:lnTo>
                <a:lnTo>
                  <a:pt x="983005" y="1734408"/>
                </a:lnTo>
                <a:lnTo>
                  <a:pt x="953892" y="1796949"/>
                </a:lnTo>
                <a:lnTo>
                  <a:pt x="920825" y="1857317"/>
                </a:lnTo>
                <a:lnTo>
                  <a:pt x="883944" y="1915333"/>
                </a:lnTo>
                <a:lnTo>
                  <a:pt x="843391" y="1970817"/>
                </a:lnTo>
                <a:lnTo>
                  <a:pt x="799304" y="2023591"/>
                </a:lnTo>
                <a:lnTo>
                  <a:pt x="751825" y="2073475"/>
                </a:lnTo>
                <a:lnTo>
                  <a:pt x="701094" y="2120289"/>
                </a:lnTo>
                <a:lnTo>
                  <a:pt x="647251" y="2163853"/>
                </a:lnTo>
                <a:lnTo>
                  <a:pt x="590436" y="2203989"/>
                </a:lnTo>
                <a:lnTo>
                  <a:pt x="530790" y="2240517"/>
                </a:lnTo>
                <a:lnTo>
                  <a:pt x="468453" y="2273258"/>
                </a:lnTo>
                <a:lnTo>
                  <a:pt x="403566" y="2302031"/>
                </a:lnTo>
                <a:lnTo>
                  <a:pt x="336268" y="2326658"/>
                </a:lnTo>
                <a:lnTo>
                  <a:pt x="266700" y="2346960"/>
                </a:lnTo>
                <a:lnTo>
                  <a:pt x="266700" y="2480271"/>
                </a:lnTo>
                <a:lnTo>
                  <a:pt x="0" y="2247138"/>
                </a:lnTo>
                <a:lnTo>
                  <a:pt x="266700" y="1946910"/>
                </a:lnTo>
                <a:lnTo>
                  <a:pt x="266700" y="2080260"/>
                </a:lnTo>
                <a:lnTo>
                  <a:pt x="329297" y="2062217"/>
                </a:lnTo>
                <a:lnTo>
                  <a:pt x="390143" y="2040636"/>
                </a:lnTo>
                <a:lnTo>
                  <a:pt x="449125" y="2015640"/>
                </a:lnTo>
                <a:lnTo>
                  <a:pt x="506131" y="1987356"/>
                </a:lnTo>
                <a:lnTo>
                  <a:pt x="561050" y="1955911"/>
                </a:lnTo>
                <a:lnTo>
                  <a:pt x="613769" y="1921428"/>
                </a:lnTo>
                <a:lnTo>
                  <a:pt x="664177" y="1884035"/>
                </a:lnTo>
                <a:lnTo>
                  <a:pt x="712163" y="1843857"/>
                </a:lnTo>
                <a:lnTo>
                  <a:pt x="757613" y="1801019"/>
                </a:lnTo>
                <a:lnTo>
                  <a:pt x="800417" y="1755647"/>
                </a:lnTo>
                <a:lnTo>
                  <a:pt x="840462" y="1707868"/>
                </a:lnTo>
                <a:lnTo>
                  <a:pt x="877638" y="1657807"/>
                </a:lnTo>
                <a:lnTo>
                  <a:pt x="911831" y="1605589"/>
                </a:lnTo>
                <a:lnTo>
                  <a:pt x="942930" y="1551340"/>
                </a:lnTo>
                <a:lnTo>
                  <a:pt x="970823" y="1495186"/>
                </a:lnTo>
                <a:lnTo>
                  <a:pt x="995399" y="1437253"/>
                </a:lnTo>
                <a:lnTo>
                  <a:pt x="1016546" y="1377667"/>
                </a:lnTo>
                <a:lnTo>
                  <a:pt x="1034151" y="1316553"/>
                </a:lnTo>
                <a:lnTo>
                  <a:pt x="1048103" y="1254036"/>
                </a:lnTo>
                <a:lnTo>
                  <a:pt x="1058291" y="1190244"/>
                </a:lnTo>
              </a:path>
            </a:pathLst>
          </a:custGeom>
          <a:ln w="25400">
            <a:solidFill>
              <a:srgbClr val="0311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76145" y="3888994"/>
            <a:ext cx="914400" cy="1016025"/>
          </a:xfrm>
          <a:custGeom>
            <a:avLst/>
            <a:gdLst/>
            <a:ahLst/>
            <a:cxnLst/>
            <a:rect l="l" t="t" r="r" b="b"/>
            <a:pathLst>
              <a:path w="914400" h="1016025">
                <a:moveTo>
                  <a:pt x="299593" y="0"/>
                </a:moveTo>
                <a:lnTo>
                  <a:pt x="0" y="507999"/>
                </a:lnTo>
                <a:lnTo>
                  <a:pt x="299593" y="1016025"/>
                </a:lnTo>
                <a:lnTo>
                  <a:pt x="299593" y="1007935"/>
                </a:lnTo>
                <a:lnTo>
                  <a:pt x="233044" y="674916"/>
                </a:lnTo>
                <a:lnTo>
                  <a:pt x="914400" y="507999"/>
                </a:lnTo>
                <a:lnTo>
                  <a:pt x="233044" y="341121"/>
                </a:lnTo>
                <a:lnTo>
                  <a:pt x="299593" y="8127"/>
                </a:lnTo>
                <a:lnTo>
                  <a:pt x="299593" y="0"/>
                </a:lnTo>
                <a:close/>
              </a:path>
            </a:pathLst>
          </a:custGeom>
          <a:solidFill>
            <a:srgbClr val="071B2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6955" y="2772410"/>
            <a:ext cx="1710690" cy="339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①</a:t>
            </a:r>
            <a:r>
              <a:rPr lang="en-US" sz="1600" spc="2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Trục motor</a:t>
            </a:r>
            <a:endParaRPr lang="en-US" sz="16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58185" y="2717800"/>
            <a:ext cx="1753870" cy="299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②</a:t>
            </a:r>
            <a:r>
              <a:rPr lang="en-US" sz="16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nam châm</a:t>
            </a:r>
            <a:endParaRPr lang="en-US" sz="1600" dirty="0" smtClean="0">
              <a:solidFill>
                <a:srgbClr val="FFFFFF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84416" y="2782951"/>
            <a:ext cx="1050290" cy="245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③</a:t>
            </a:r>
            <a:r>
              <a:rPr lang="en-US" sz="1600" spc="15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motor</a:t>
            </a:r>
            <a:endParaRPr lang="en-US" sz="16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49161" y="4853432"/>
            <a:ext cx="1254125" cy="245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④</a:t>
            </a:r>
            <a:r>
              <a:rPr lang="en-US" sz="1600" spc="15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mắt dò</a:t>
            </a:r>
            <a:endParaRPr lang="en-US" sz="16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41878" y="4971084"/>
            <a:ext cx="1457960" cy="245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⑤</a:t>
            </a:r>
            <a:r>
              <a:rPr lang="en-US" sz="1600" spc="2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vỏ hộp điện</a:t>
            </a:r>
            <a:endParaRPr lang="en-US" sz="16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20635" y="1074547"/>
            <a:ext cx="1578864" cy="987298"/>
          </a:xfrm>
          <a:custGeom>
            <a:avLst/>
            <a:gdLst/>
            <a:ahLst/>
            <a:cxnLst/>
            <a:rect l="l" t="t" r="r" b="b"/>
            <a:pathLst>
              <a:path w="1578864" h="987298">
                <a:moveTo>
                  <a:pt x="298704" y="151383"/>
                </a:moveTo>
                <a:lnTo>
                  <a:pt x="304854" y="108558"/>
                </a:lnTo>
                <a:lnTo>
                  <a:pt x="322130" y="70486"/>
                </a:lnTo>
                <a:lnTo>
                  <a:pt x="348772" y="38929"/>
                </a:lnTo>
                <a:lnTo>
                  <a:pt x="383018" y="15646"/>
                </a:lnTo>
                <a:lnTo>
                  <a:pt x="423108" y="2400"/>
                </a:lnTo>
                <a:lnTo>
                  <a:pt x="512064" y="0"/>
                </a:lnTo>
                <a:lnTo>
                  <a:pt x="832104" y="0"/>
                </a:lnTo>
                <a:lnTo>
                  <a:pt x="1427480" y="0"/>
                </a:lnTo>
                <a:lnTo>
                  <a:pt x="1442174" y="705"/>
                </a:lnTo>
                <a:lnTo>
                  <a:pt x="1483610" y="10759"/>
                </a:lnTo>
                <a:lnTo>
                  <a:pt x="1519707" y="31353"/>
                </a:lnTo>
                <a:lnTo>
                  <a:pt x="1548701" y="60725"/>
                </a:lnTo>
                <a:lnTo>
                  <a:pt x="1568834" y="97115"/>
                </a:lnTo>
                <a:lnTo>
                  <a:pt x="1578344" y="138761"/>
                </a:lnTo>
                <a:lnTo>
                  <a:pt x="1578864" y="529716"/>
                </a:lnTo>
                <a:lnTo>
                  <a:pt x="1578864" y="756665"/>
                </a:lnTo>
                <a:lnTo>
                  <a:pt x="1578158" y="771380"/>
                </a:lnTo>
                <a:lnTo>
                  <a:pt x="1576087" y="785692"/>
                </a:lnTo>
                <a:lnTo>
                  <a:pt x="1562323" y="825565"/>
                </a:lnTo>
                <a:lnTo>
                  <a:pt x="1538608" y="859483"/>
                </a:lnTo>
                <a:lnTo>
                  <a:pt x="1506701" y="885700"/>
                </a:lnTo>
                <a:lnTo>
                  <a:pt x="1468363" y="902467"/>
                </a:lnTo>
                <a:lnTo>
                  <a:pt x="832104" y="908050"/>
                </a:lnTo>
                <a:lnTo>
                  <a:pt x="512064" y="908050"/>
                </a:lnTo>
                <a:lnTo>
                  <a:pt x="450088" y="908050"/>
                </a:lnTo>
                <a:lnTo>
                  <a:pt x="435393" y="907346"/>
                </a:lnTo>
                <a:lnTo>
                  <a:pt x="393957" y="897306"/>
                </a:lnTo>
                <a:lnTo>
                  <a:pt x="357860" y="876735"/>
                </a:lnTo>
                <a:lnTo>
                  <a:pt x="328866" y="847378"/>
                </a:lnTo>
                <a:lnTo>
                  <a:pt x="308733" y="810986"/>
                </a:lnTo>
                <a:lnTo>
                  <a:pt x="299223" y="769305"/>
                </a:lnTo>
                <a:lnTo>
                  <a:pt x="298704" y="756665"/>
                </a:lnTo>
                <a:lnTo>
                  <a:pt x="0" y="987298"/>
                </a:lnTo>
                <a:lnTo>
                  <a:pt x="298704" y="529716"/>
                </a:lnTo>
                <a:lnTo>
                  <a:pt x="298704" y="15138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5345" y="4967351"/>
            <a:ext cx="1866900" cy="245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240790" algn="l"/>
              </a:tabLst>
            </a:pPr>
            <a:r>
              <a:rPr sz="16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⑥</a:t>
            </a:r>
            <a:r>
              <a:rPr lang="en-US" sz="1600" spc="2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pully</a:t>
            </a:r>
            <a:r>
              <a:rPr sz="1600" spc="-5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endParaRPr sz="16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39557" y="1170315"/>
            <a:ext cx="842644" cy="732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có khe hở với nam châm</a:t>
            </a:r>
            <a:endParaRPr lang="en-US" sz="1600" dirty="0" smtClean="0">
              <a:solidFill>
                <a:schemeClr val="bg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84910" y="4586820"/>
            <a:ext cx="1562100" cy="1007529"/>
          </a:xfrm>
          <a:custGeom>
            <a:avLst/>
            <a:gdLst/>
            <a:ahLst/>
            <a:cxnLst/>
            <a:rect l="l" t="t" r="r" b="b"/>
            <a:pathLst>
              <a:path w="1562100" h="1007529">
                <a:moveTo>
                  <a:pt x="647700" y="441324"/>
                </a:moveTo>
                <a:lnTo>
                  <a:pt x="655779" y="399226"/>
                </a:lnTo>
                <a:lnTo>
                  <a:pt x="677932" y="364287"/>
                </a:lnTo>
                <a:lnTo>
                  <a:pt x="711031" y="339644"/>
                </a:lnTo>
                <a:lnTo>
                  <a:pt x="751948" y="328433"/>
                </a:lnTo>
                <a:lnTo>
                  <a:pt x="800100" y="328079"/>
                </a:lnTo>
                <a:lnTo>
                  <a:pt x="1028700" y="328079"/>
                </a:lnTo>
                <a:lnTo>
                  <a:pt x="1448816" y="328079"/>
                </a:lnTo>
                <a:lnTo>
                  <a:pt x="1463463" y="329015"/>
                </a:lnTo>
                <a:lnTo>
                  <a:pt x="1503547" y="342137"/>
                </a:lnTo>
                <a:lnTo>
                  <a:pt x="1535409" y="368286"/>
                </a:lnTo>
                <a:lnTo>
                  <a:pt x="1555921" y="404326"/>
                </a:lnTo>
                <a:lnTo>
                  <a:pt x="1562100" y="441324"/>
                </a:lnTo>
                <a:lnTo>
                  <a:pt x="1562100" y="611187"/>
                </a:lnTo>
                <a:lnTo>
                  <a:pt x="1562100" y="894283"/>
                </a:lnTo>
                <a:lnTo>
                  <a:pt x="1561163" y="908917"/>
                </a:lnTo>
                <a:lnTo>
                  <a:pt x="1548045" y="948977"/>
                </a:lnTo>
                <a:lnTo>
                  <a:pt x="1521896" y="980833"/>
                </a:lnTo>
                <a:lnTo>
                  <a:pt x="1485843" y="1001348"/>
                </a:lnTo>
                <a:lnTo>
                  <a:pt x="1028700" y="1007529"/>
                </a:lnTo>
                <a:lnTo>
                  <a:pt x="800100" y="1007529"/>
                </a:lnTo>
                <a:lnTo>
                  <a:pt x="760984" y="1007529"/>
                </a:lnTo>
                <a:lnTo>
                  <a:pt x="746336" y="1006592"/>
                </a:lnTo>
                <a:lnTo>
                  <a:pt x="706252" y="993470"/>
                </a:lnTo>
                <a:lnTo>
                  <a:pt x="674390" y="967321"/>
                </a:lnTo>
                <a:lnTo>
                  <a:pt x="653878" y="931281"/>
                </a:lnTo>
                <a:lnTo>
                  <a:pt x="647700" y="611187"/>
                </a:lnTo>
                <a:lnTo>
                  <a:pt x="0" y="0"/>
                </a:lnTo>
                <a:lnTo>
                  <a:pt x="647700" y="441324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02429" y="1184655"/>
            <a:ext cx="1402080" cy="814832"/>
          </a:xfrm>
          <a:custGeom>
            <a:avLst/>
            <a:gdLst/>
            <a:ahLst/>
            <a:cxnLst/>
            <a:rect l="l" t="t" r="r" b="b"/>
            <a:pathLst>
              <a:path w="1402080" h="814832">
                <a:moveTo>
                  <a:pt x="487680" y="113157"/>
                </a:moveTo>
                <a:lnTo>
                  <a:pt x="495765" y="71082"/>
                </a:lnTo>
                <a:lnTo>
                  <a:pt x="517934" y="36162"/>
                </a:lnTo>
                <a:lnTo>
                  <a:pt x="551055" y="11537"/>
                </a:lnTo>
                <a:lnTo>
                  <a:pt x="591997" y="348"/>
                </a:lnTo>
                <a:lnTo>
                  <a:pt x="640080" y="0"/>
                </a:lnTo>
                <a:lnTo>
                  <a:pt x="868680" y="0"/>
                </a:lnTo>
                <a:lnTo>
                  <a:pt x="1288796" y="0"/>
                </a:lnTo>
                <a:lnTo>
                  <a:pt x="1303449" y="936"/>
                </a:lnTo>
                <a:lnTo>
                  <a:pt x="1343547" y="14060"/>
                </a:lnTo>
                <a:lnTo>
                  <a:pt x="1375414" y="40210"/>
                </a:lnTo>
                <a:lnTo>
                  <a:pt x="1395919" y="76245"/>
                </a:lnTo>
                <a:lnTo>
                  <a:pt x="1402080" y="396367"/>
                </a:lnTo>
                <a:lnTo>
                  <a:pt x="1402080" y="566166"/>
                </a:lnTo>
                <a:lnTo>
                  <a:pt x="1401143" y="580811"/>
                </a:lnTo>
                <a:lnTo>
                  <a:pt x="1398413" y="594891"/>
                </a:lnTo>
                <a:lnTo>
                  <a:pt x="1380609" y="632577"/>
                </a:lnTo>
                <a:lnTo>
                  <a:pt x="1350820" y="661002"/>
                </a:lnTo>
                <a:lnTo>
                  <a:pt x="1312171" y="677040"/>
                </a:lnTo>
                <a:lnTo>
                  <a:pt x="868680" y="679450"/>
                </a:lnTo>
                <a:lnTo>
                  <a:pt x="640080" y="679450"/>
                </a:lnTo>
                <a:lnTo>
                  <a:pt x="600964" y="679450"/>
                </a:lnTo>
                <a:lnTo>
                  <a:pt x="586318" y="678513"/>
                </a:lnTo>
                <a:lnTo>
                  <a:pt x="546240" y="665400"/>
                </a:lnTo>
                <a:lnTo>
                  <a:pt x="514380" y="639258"/>
                </a:lnTo>
                <a:lnTo>
                  <a:pt x="493866" y="603216"/>
                </a:lnTo>
                <a:lnTo>
                  <a:pt x="487680" y="566166"/>
                </a:lnTo>
                <a:lnTo>
                  <a:pt x="0" y="814832"/>
                </a:lnTo>
                <a:lnTo>
                  <a:pt x="487680" y="396367"/>
                </a:lnTo>
                <a:lnTo>
                  <a:pt x="487680" y="11315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27778" y="1288541"/>
            <a:ext cx="638175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ốc thứ 1</a:t>
            </a:r>
            <a:endParaRPr lang="en-US" sz="1600">
              <a:solidFill>
                <a:schemeClr val="bg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111496" y="3888994"/>
            <a:ext cx="914400" cy="1016050"/>
          </a:xfrm>
          <a:custGeom>
            <a:avLst/>
            <a:gdLst/>
            <a:ahLst/>
            <a:cxnLst/>
            <a:rect l="l" t="t" r="r" b="b"/>
            <a:pathLst>
              <a:path w="914400" h="1016050">
                <a:moveTo>
                  <a:pt x="299592" y="0"/>
                </a:moveTo>
                <a:lnTo>
                  <a:pt x="0" y="507999"/>
                </a:lnTo>
                <a:lnTo>
                  <a:pt x="299592" y="1016050"/>
                </a:lnTo>
                <a:lnTo>
                  <a:pt x="299592" y="1007948"/>
                </a:lnTo>
                <a:lnTo>
                  <a:pt x="233044" y="674941"/>
                </a:lnTo>
                <a:lnTo>
                  <a:pt x="914400" y="507999"/>
                </a:lnTo>
                <a:lnTo>
                  <a:pt x="233044" y="341121"/>
                </a:lnTo>
                <a:lnTo>
                  <a:pt x="299592" y="8127"/>
                </a:lnTo>
                <a:lnTo>
                  <a:pt x="299592" y="0"/>
                </a:lnTo>
                <a:close/>
              </a:path>
            </a:pathLst>
          </a:custGeom>
          <a:solidFill>
            <a:srgbClr val="071B2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34054" y="3111500"/>
            <a:ext cx="1659890" cy="180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pic>
        <p:nvPicPr>
          <p:cNvPr id="32" name="图片 21" descr="转子位置"/>
          <p:cNvPicPr>
            <a:picLocks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 rot="16200000">
            <a:off x="3263265" y="1344930"/>
            <a:ext cx="1038225" cy="1384300"/>
          </a:xfrm>
          <a:prstGeom prst="rect">
            <a:avLst/>
          </a:prstGeom>
        </p:spPr>
      </p:pic>
      <p:sp>
        <p:nvSpPr>
          <p:cNvPr id="35" name="object 27"/>
          <p:cNvSpPr txBox="1"/>
          <p:nvPr/>
        </p:nvSpPr>
        <p:spPr>
          <a:xfrm>
            <a:off x="393065" y="274320"/>
            <a:ext cx="7512685" cy="476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ts val="3750"/>
              </a:lnSpc>
            </a:pPr>
            <a:r>
              <a:rPr lang="en-US" sz="3200" b="1" spc="-15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PHẦN CƠ -  LẮP MOTOR</a:t>
            </a:r>
            <a:endParaRPr lang="en-US" sz="3200" b="1" spc="-15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6" name="object 26"/>
          <p:cNvSpPr txBox="1"/>
          <p:nvPr/>
        </p:nvSpPr>
        <p:spPr>
          <a:xfrm>
            <a:off x="1999488" y="4967731"/>
            <a:ext cx="638175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algn="ctr">
              <a:lnSpc>
                <a:spcPct val="100000"/>
              </a:lnSpc>
            </a:pPr>
            <a:r>
              <a:rPr lang="en-US" sz="160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ốc thứ 1</a:t>
            </a:r>
            <a:endParaRPr lang="en-US" sz="1600">
              <a:solidFill>
                <a:schemeClr val="bg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3931665" y="1393825"/>
            <a:ext cx="249237" cy="2508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642231" y="1400175"/>
            <a:ext cx="238125" cy="238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487801" y="2075560"/>
            <a:ext cx="250825" cy="2508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374771" y="2570543"/>
            <a:ext cx="249237" cy="24923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931920" y="2570226"/>
            <a:ext cx="247650" cy="24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91439" y="795655"/>
          <a:ext cx="8753473" cy="43306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0205"/>
                <a:gridCol w="3538218"/>
                <a:gridCol w="3575050"/>
              </a:tblGrid>
              <a:tr h="548640">
                <a:tc>
                  <a:txBody>
                    <a:bodyPr/>
                    <a:lstStyle/>
                    <a:p>
                      <a:pPr marL="450850">
                        <a:lnSpc>
                          <a:spcPct val="100000"/>
                        </a:lnSpc>
                      </a:pPr>
                      <a:r>
                        <a:rPr lang="en-US" sz="1800" spc="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chế độ</a:t>
                      </a:r>
                      <a:endParaRPr lang="en-US" sz="1800" spc="2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2880" algn="l">
                        <a:lnSpc>
                          <a:spcPct val="100000"/>
                        </a:lnSpc>
                      </a:pPr>
                      <a:r>
                        <a:rPr lang="en-US" sz="1800" spc="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Cách vào</a:t>
                      </a:r>
                      <a:endParaRPr lang="en-US" sz="1800" spc="2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870" algn="ctr">
                        <a:lnSpc>
                          <a:spcPct val="100000"/>
                        </a:lnSpc>
                      </a:pPr>
                      <a:r>
                        <a:rPr lang="en-US" sz="1800" spc="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chức năng</a:t>
                      </a:r>
                      <a:endParaRPr lang="en-US" sz="1800" spc="2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4706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giám sát</a:t>
                      </a:r>
                      <a:endParaRPr lang="en-US" sz="16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tabLst>
                          <a:tab pos="1910080" algn="l"/>
                        </a:tabLst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nhấn đồng thời phím            và</a:t>
                      </a:r>
                      <a:endParaRPr lang="en-US" sz="16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</a:pP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chế độ giám sát</a:t>
                      </a:r>
                      <a:endParaRPr lang="en-US" sz="16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Tham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số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khách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hàng</a:t>
                      </a:r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Nhấn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giữ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phím               </a:t>
                      </a:r>
                      <a:r>
                        <a:rPr lang="en-US" altLang="zh-CN" sz="1600" dirty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3</a:t>
                      </a:r>
                      <a:r>
                        <a:rPr lang="en-US" altLang="zh-CN" sz="1600" baseline="0" dirty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altLang="zh-CN" sz="1600" baseline="0" dirty="0" err="1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giây</a:t>
                      </a:r>
                      <a:endParaRPr lang="en-US" sz="1600" baseline="0" dirty="0" err="1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Tham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số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thường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sử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dụng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,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thích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hợp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cho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kỹ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thuật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xưởng</a:t>
                      </a:r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9296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Tham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số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kỹ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thuật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viện</a:t>
                      </a:r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tabLst>
                          <a:tab pos="1855470" algn="l"/>
                        </a:tabLst>
                      </a:pP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Nhấn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giữ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phím</a:t>
                      </a:r>
                      <a:r>
                        <a:rPr sz="16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	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 </a:t>
                      </a:r>
                      <a:r>
                        <a:rPr sz="16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+</a:t>
                      </a:r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Dùng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để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chỉnh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sửa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tham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số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kỹ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thuật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viên</a:t>
                      </a:r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41922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Tham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số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hệ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thống</a:t>
                      </a:r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 marR="100965">
                        <a:lnSpc>
                          <a:spcPct val="200000"/>
                        </a:lnSpc>
                        <a:tabLst>
                          <a:tab pos="2019935" algn="l"/>
                        </a:tabLst>
                      </a:pPr>
                      <a:r>
                        <a:rPr lang="en-US" sz="14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Nhấn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giữ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phím</a:t>
                      </a:r>
                      <a:r>
                        <a:rPr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	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và                     </a:t>
                      </a:r>
                      <a:endParaRPr lang="en-US" sz="14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  <a:p>
                      <a:pPr marL="291465" marR="100965">
                        <a:lnSpc>
                          <a:spcPct val="200000"/>
                        </a:lnSpc>
                        <a:tabLst>
                          <a:tab pos="2019935" algn="l"/>
                        </a:tabLst>
                      </a:pPr>
                      <a:r>
                        <a:rPr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sủ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dụng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3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phím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                                          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để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nhập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mật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khẩu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“111”</a:t>
                      </a:r>
                      <a:endParaRPr lang="en-US" sz="1400" baseline="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endParaRPr sz="16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</a:pP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Dùng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để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chỉnh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sửa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tham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số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hệ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thống</a:t>
                      </a:r>
                      <a:endParaRPr sz="16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3375025" y="3601720"/>
            <a:ext cx="248920" cy="2508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029456" y="3601466"/>
            <a:ext cx="247650" cy="247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269361" y="3967480"/>
            <a:ext cx="247650" cy="247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759835" y="3969067"/>
            <a:ext cx="247650" cy="24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277360" y="3967480"/>
            <a:ext cx="266700" cy="2476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88925" y="209550"/>
            <a:ext cx="5302250" cy="463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ts val="3650"/>
              </a:lnSpc>
            </a:pPr>
            <a:r>
              <a:rPr lang="en-US" sz="3200" dirty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GIỚI THIỆU MÀN HÌNH</a:t>
            </a:r>
            <a:endParaRPr lang="en-US" sz="3200" dirty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237" y="759586"/>
            <a:ext cx="1948180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765300" algn="l"/>
              </a:tabLst>
            </a:pPr>
            <a:r>
              <a:rPr lang="en-US" sz="1400" dirty="0" err="1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Nhấn</a:t>
            </a:r>
            <a:r>
              <a:rPr lang="en-US" sz="14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phím</a:t>
            </a:r>
            <a:r>
              <a:rPr lang="en-US" sz="14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        +</a:t>
            </a:r>
            <a:r>
              <a:rPr sz="18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	 </a:t>
            </a:r>
            <a:r>
              <a:rPr sz="1800" spc="-155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+</a:t>
            </a:r>
            <a:endParaRPr sz="1800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1656" y="759586"/>
            <a:ext cx="1544777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，</a:t>
            </a:r>
            <a:r>
              <a:rPr lang="en-US" sz="1400" dirty="0" err="1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sử</a:t>
            </a:r>
            <a:r>
              <a:rPr lang="en-US" sz="14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dụng</a:t>
            </a:r>
            <a:r>
              <a:rPr lang="en-US" sz="14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phím</a:t>
            </a:r>
            <a:endParaRPr sz="1400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4184" y="759586"/>
            <a:ext cx="254635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800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5244" y="759586"/>
            <a:ext cx="408940" cy="274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2155"/>
              </a:lnSpc>
            </a:pPr>
            <a:r>
              <a:rPr sz="1800" dirty="0" smtClean="0">
                <a:solidFill>
                  <a:srgbClr val="FFFFFF"/>
                </a:solidFill>
                <a:latin typeface="Cambria" panose="02040503050406030204" charset="0"/>
                <a:cs typeface="Microsoft YaHei" panose="020B0503020204020204" charset="-122"/>
              </a:rPr>
              <a:t>、</a:t>
            </a:r>
            <a:endParaRPr sz="1800" dirty="0" smtClean="0">
              <a:solidFill>
                <a:srgbClr val="FFFFFF"/>
              </a:solidFill>
              <a:latin typeface="Cambria" panose="02040503050406030204" charset="0"/>
              <a:cs typeface="Microsoft YaHei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7352" y="759586"/>
            <a:ext cx="2763742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để</a:t>
            </a:r>
            <a:r>
              <a:rPr lang="en-US" sz="14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thay</a:t>
            </a:r>
            <a:r>
              <a:rPr lang="en-US" sz="14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đổi</a:t>
            </a:r>
            <a:r>
              <a:rPr lang="en-US" sz="14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tham</a:t>
            </a:r>
            <a:r>
              <a:rPr lang="en-US" sz="14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số</a:t>
            </a:r>
            <a:r>
              <a:rPr lang="en-US" sz="14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nhấn</a:t>
            </a:r>
            <a:r>
              <a:rPr lang="en-US" sz="1400" dirty="0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phím</a:t>
            </a:r>
            <a:endParaRPr sz="1400" dirty="0">
              <a:solidFill>
                <a:schemeClr val="bg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23072" y="759586"/>
            <a:ext cx="483234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vào</a:t>
            </a:r>
            <a:endParaRPr lang="en-US" sz="1400" dirty="0" err="1" smtClean="0">
              <a:solidFill>
                <a:srgbClr val="FFFFFF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236" y="1030859"/>
            <a:ext cx="1086547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tham</a:t>
            </a:r>
            <a:r>
              <a:rPr lang="en-US" sz="14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số</a:t>
            </a:r>
            <a:r>
              <a:rPr sz="18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。</a:t>
            </a:r>
            <a:endParaRPr sz="1800" dirty="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04783" y="748347"/>
            <a:ext cx="247650" cy="24923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09800" y="735837"/>
            <a:ext cx="238125" cy="238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09800" y="723137"/>
            <a:ext cx="207326" cy="263399"/>
          </a:xfrm>
          <a:custGeom>
            <a:avLst/>
            <a:gdLst/>
            <a:ahLst/>
            <a:cxnLst/>
            <a:rect l="l" t="t" r="r" b="b"/>
            <a:pathLst>
              <a:path w="250825" h="250825">
                <a:moveTo>
                  <a:pt x="0" y="250825"/>
                </a:moveTo>
                <a:lnTo>
                  <a:pt x="250825" y="250825"/>
                </a:lnTo>
                <a:lnTo>
                  <a:pt x="250825" y="0"/>
                </a:lnTo>
                <a:lnTo>
                  <a:pt x="0" y="0"/>
                </a:lnTo>
                <a:lnTo>
                  <a:pt x="0" y="25082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02608" y="769048"/>
            <a:ext cx="247650" cy="24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51445" y="759586"/>
            <a:ext cx="236537" cy="238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51445" y="742061"/>
            <a:ext cx="249237" cy="250825"/>
          </a:xfrm>
          <a:custGeom>
            <a:avLst/>
            <a:gdLst/>
            <a:ahLst/>
            <a:cxnLst/>
            <a:rect l="l" t="t" r="r" b="b"/>
            <a:pathLst>
              <a:path w="249237" h="250825">
                <a:moveTo>
                  <a:pt x="0" y="250825"/>
                </a:moveTo>
                <a:lnTo>
                  <a:pt x="249237" y="250825"/>
                </a:lnTo>
                <a:lnTo>
                  <a:pt x="249237" y="0"/>
                </a:lnTo>
                <a:lnTo>
                  <a:pt x="0" y="0"/>
                </a:lnTo>
                <a:lnTo>
                  <a:pt x="0" y="250825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91094" y="773747"/>
            <a:ext cx="249237" cy="24923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66416" y="0"/>
            <a:ext cx="841247" cy="950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535" y="96520"/>
            <a:ext cx="3727450" cy="534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205"/>
              </a:lnSpc>
            </a:pPr>
            <a:r>
              <a:rPr lang="en-US" sz="360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Chế độ giám sát</a:t>
            </a:r>
            <a:endParaRPr lang="en-US" sz="360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Cambria" panose="02040503050406030204" charset="0"/>
                <a:cs typeface="Microsoft YaHei" panose="020B0503020204020204" charset="-122"/>
              </a:rPr>
              <a:t>内部产品资料</a:t>
            </a:r>
            <a:endParaRPr sz="1100" b="1" dirty="0" smtClean="0">
              <a:solidFill>
                <a:srgbClr val="FFFFFF"/>
              </a:solidFill>
              <a:latin typeface="Cambria" panose="02040503050406030204" charset="0"/>
              <a:cs typeface="Microsoft YaHei" panose="020B0503020204020204" charset="-122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日</a:t>
            </a:r>
            <a:endParaRPr sz="11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</a:fld>
            <a:r>
              <a:rPr sz="1400" b="1" spc="-2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25</a:t>
            </a:r>
            <a:endParaRPr sz="1400">
              <a:latin typeface="Cambria" panose="02040503050406030204" charset="0"/>
              <a:cs typeface="Cambria" panose="02040503050406030204" charset="0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78815" y="1433194"/>
          <a:ext cx="7631429" cy="3809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479"/>
                <a:gridCol w="6838950"/>
              </a:tblGrid>
              <a:tr h="243839">
                <a:tc>
                  <a:txBody>
                    <a:bodyPr/>
                    <a:lstStyle/>
                    <a:p>
                      <a:pPr marL="181610">
                        <a:lnSpc>
                          <a:spcPts val="1805"/>
                        </a:lnSpc>
                      </a:pPr>
                      <a:r>
                        <a:rPr lang="en-US" sz="1600" spc="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SimSun" panose="02010600030101010101" pitchFamily="2" charset="-122"/>
                        </a:rPr>
                        <a:t>STT</a:t>
                      </a:r>
                      <a:endParaRPr lang="en-US" sz="1600" spc="2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SimSun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805"/>
                        </a:lnSpc>
                      </a:pPr>
                      <a:r>
                        <a:rPr lang="en-US" sz="1600" spc="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SimSun" panose="02010600030101010101" pitchFamily="2" charset="-122"/>
                        </a:rPr>
                        <a:t>nội dung</a:t>
                      </a:r>
                      <a:endParaRPr lang="en-US" sz="1600" spc="2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SimSun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62230">
                        <a:lnSpc>
                          <a:spcPts val="1620"/>
                        </a:lnSpc>
                      </a:pPr>
                      <a:r>
                        <a:rPr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M0</a:t>
                      </a:r>
                      <a:endParaRPr sz="14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620"/>
                        </a:lnSpc>
                      </a:pPr>
                      <a:r>
                        <a:rPr lang="en-US" sz="14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Thoát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ra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chế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độ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kiểm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tra</a:t>
                      </a:r>
                      <a:endParaRPr sz="14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222884">
                <a:tc>
                  <a:txBody>
                    <a:bodyPr/>
                    <a:lstStyle/>
                    <a:p>
                      <a:pPr marL="62230">
                        <a:lnSpc>
                          <a:spcPts val="1620"/>
                        </a:lnSpc>
                      </a:pPr>
                      <a:r>
                        <a:rPr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M1</a:t>
                      </a:r>
                      <a:endParaRPr sz="14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620"/>
                        </a:lnSpc>
                      </a:pPr>
                      <a:r>
                        <a:rPr lang="en-US" sz="14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Bộ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đếm</a:t>
                      </a:r>
                      <a:r>
                        <a:rPr sz="14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（</a:t>
                      </a:r>
                      <a:r>
                        <a:rPr lang="en-US" sz="14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căng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cứ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theo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số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lần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cắt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chỉ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và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hoàn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thành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sản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phẩm</a:t>
                      </a:r>
                      <a:r>
                        <a:rPr sz="1400" spc="12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sz="14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）</a:t>
                      </a:r>
                      <a:endParaRPr sz="14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62230">
                        <a:lnSpc>
                          <a:spcPts val="1620"/>
                        </a:lnSpc>
                      </a:pPr>
                      <a:r>
                        <a:rPr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M3</a:t>
                      </a:r>
                      <a:endParaRPr sz="14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620"/>
                        </a:lnSpc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SimSun" panose="02010600030101010101" pitchFamily="2" charset="-122"/>
                        </a:rPr>
                        <a:t>điện lưu giao trục</a:t>
                      </a:r>
                      <a:endParaRPr lang="en-US" sz="14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SimSun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62230">
                        <a:lnSpc>
                          <a:spcPts val="1615"/>
                        </a:lnSpc>
                      </a:pPr>
                      <a:r>
                        <a:rPr sz="1400" spc="-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</a:t>
                      </a:r>
                      <a:r>
                        <a:rPr sz="14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4</a:t>
                      </a:r>
                      <a:endParaRPr sz="14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615"/>
                        </a:lnSpc>
                      </a:pPr>
                      <a:r>
                        <a:rPr lang="en-US" sz="1400" spc="-5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Kiểm</a:t>
                      </a:r>
                      <a:r>
                        <a:rPr lang="en-US" sz="1400" spc="-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-5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tra</a:t>
                      </a:r>
                      <a:r>
                        <a:rPr lang="en-US" sz="1400" spc="-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-5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điện</a:t>
                      </a:r>
                      <a:r>
                        <a:rPr lang="en-US" sz="1400" spc="-5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-5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áp</a:t>
                      </a:r>
                      <a:r>
                        <a:rPr lang="en-US" sz="1400" spc="-5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2 </a:t>
                      </a:r>
                      <a:r>
                        <a:rPr lang="en-US" sz="1400" spc="-5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chiều</a:t>
                      </a:r>
                      <a:endParaRPr sz="14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62230">
                        <a:lnSpc>
                          <a:spcPts val="1615"/>
                        </a:lnSpc>
                      </a:pPr>
                      <a:r>
                        <a:rPr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M5</a:t>
                      </a:r>
                      <a:endParaRPr sz="14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615"/>
                        </a:lnSpc>
                      </a:pPr>
                      <a:r>
                        <a:rPr lang="en-US" sz="14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Kiểm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tra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điện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áp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cóc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đạp</a:t>
                      </a:r>
                      <a:endParaRPr sz="14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222884">
                <a:tc>
                  <a:txBody>
                    <a:bodyPr/>
                    <a:lstStyle/>
                    <a:p>
                      <a:pPr marL="62230">
                        <a:lnSpc>
                          <a:spcPts val="1615"/>
                        </a:lnSpc>
                      </a:pPr>
                      <a:r>
                        <a:rPr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M7</a:t>
                      </a:r>
                      <a:endParaRPr sz="14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615"/>
                        </a:lnSpc>
                      </a:pPr>
                      <a:r>
                        <a:rPr lang="en-US" sz="14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Kiểm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tra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điện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áp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mắt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dò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trước</a:t>
                      </a:r>
                      <a:endParaRPr sz="14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62230">
                        <a:lnSpc>
                          <a:spcPts val="1615"/>
                        </a:lnSpc>
                      </a:pPr>
                      <a:r>
                        <a:rPr sz="1400" spc="-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</a:t>
                      </a:r>
                      <a:r>
                        <a:rPr sz="14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8</a:t>
                      </a:r>
                      <a:endParaRPr sz="14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615"/>
                        </a:lnSpc>
                      </a:pPr>
                      <a:r>
                        <a:rPr lang="en-US" sz="1400" spc="-5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Kiểm</a:t>
                      </a:r>
                      <a:r>
                        <a:rPr lang="en-US" sz="1400" spc="-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-5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tra</a:t>
                      </a:r>
                      <a:r>
                        <a:rPr lang="en-US" sz="1400" spc="-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-5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điện</a:t>
                      </a:r>
                      <a:r>
                        <a:rPr lang="en-US" sz="1400" spc="-5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-5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áp</a:t>
                      </a:r>
                      <a:r>
                        <a:rPr lang="en-US" sz="1400" spc="-5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-5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mắt</a:t>
                      </a:r>
                      <a:r>
                        <a:rPr lang="en-US" sz="1400" spc="-5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-5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dò</a:t>
                      </a:r>
                      <a:r>
                        <a:rPr lang="en-US" sz="1400" spc="-5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-5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giữa</a:t>
                      </a:r>
                      <a:endParaRPr sz="14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222884">
                <a:tc>
                  <a:txBody>
                    <a:bodyPr/>
                    <a:lstStyle/>
                    <a:p>
                      <a:pPr marL="62230">
                        <a:lnSpc>
                          <a:spcPts val="1615"/>
                        </a:lnSpc>
                      </a:pPr>
                      <a:r>
                        <a:rPr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M9</a:t>
                      </a:r>
                      <a:endParaRPr sz="14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615"/>
                        </a:lnSpc>
                      </a:pPr>
                      <a:r>
                        <a:rPr lang="en-US" sz="14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Kiểm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tra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điện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áp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mắt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dò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sau</a:t>
                      </a:r>
                      <a:endParaRPr sz="14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62230">
                        <a:lnSpc>
                          <a:spcPts val="1610"/>
                        </a:lnSpc>
                      </a:pPr>
                      <a:r>
                        <a:rPr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M10</a:t>
                      </a:r>
                      <a:endParaRPr sz="14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610"/>
                        </a:lnSpc>
                      </a:pPr>
                      <a:r>
                        <a:rPr lang="en-US" sz="14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Tốc</a:t>
                      </a: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độ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thật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tế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máy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chạy</a:t>
                      </a:r>
                      <a:endParaRPr sz="14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62230">
                        <a:lnSpc>
                          <a:spcPts val="1610"/>
                        </a:lnSpc>
                      </a:pPr>
                      <a:r>
                        <a:rPr sz="1400" spc="-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M14</a:t>
                      </a:r>
                      <a:endParaRPr sz="1400" spc="-5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610"/>
                        </a:lnSpc>
                      </a:pPr>
                      <a:r>
                        <a:rPr lang="en-US" sz="1400" spc="-5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Điện</a:t>
                      </a:r>
                      <a:r>
                        <a:rPr lang="en-US" sz="1400" spc="-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-5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áp</a:t>
                      </a:r>
                      <a:r>
                        <a:rPr lang="en-US" sz="1400" spc="-5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-5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dây</a:t>
                      </a:r>
                      <a:r>
                        <a:rPr lang="en-US" sz="1400" spc="-5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-5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nguồn</a:t>
                      </a:r>
                      <a:r>
                        <a:rPr lang="en-US" sz="1400" spc="-5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spc="-5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chính</a:t>
                      </a:r>
                      <a:endParaRPr sz="14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222884">
                <a:tc>
                  <a:txBody>
                    <a:bodyPr/>
                    <a:lstStyle/>
                    <a:p>
                      <a:pPr marL="62230">
                        <a:lnSpc>
                          <a:spcPts val="1610"/>
                        </a:lnSpc>
                      </a:pPr>
                      <a:r>
                        <a:rPr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M17</a:t>
                      </a:r>
                      <a:endParaRPr sz="14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610"/>
                        </a:lnSpc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SimSun" panose="02010600030101010101" pitchFamily="2" charset="-122"/>
                        </a:rPr>
                        <a:t>phiên bản sensor</a:t>
                      </a:r>
                      <a:endParaRPr sz="14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SimSun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62230">
                        <a:lnSpc>
                          <a:spcPts val="1610"/>
                        </a:lnSpc>
                      </a:pPr>
                      <a:r>
                        <a:rPr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M18</a:t>
                      </a:r>
                      <a:endParaRPr sz="14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ts val="1610"/>
                        </a:lnSpc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SimSun" panose="02010600030101010101" pitchFamily="2" charset="-122"/>
                        </a:rPr>
                        <a:t>phiên bản bo mạch</a:t>
                      </a:r>
                      <a:endParaRPr sz="14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SimSun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222884">
                <a:tc>
                  <a:txBody>
                    <a:bodyPr/>
                    <a:lstStyle/>
                    <a:p>
                      <a:pPr marL="62230">
                        <a:lnSpc>
                          <a:spcPts val="1610"/>
                        </a:lnSpc>
                      </a:pPr>
                      <a:r>
                        <a:rPr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M19</a:t>
                      </a:r>
                      <a:endParaRPr sz="14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ts val="1610"/>
                        </a:lnSpc>
                      </a:pPr>
                      <a:r>
                        <a:rPr lang="en-US" sz="140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phiên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bản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hộp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lang="en-US" sz="1400" baseline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bo</a:t>
                      </a:r>
                      <a:endParaRPr sz="1400" dirty="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222884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M22</a:t>
                      </a:r>
                      <a:endParaRPr sz="12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ts val="1610"/>
                        </a:lnSpc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số seri cao (hiển thị 4 số)</a:t>
                      </a:r>
                      <a:endParaRPr sz="14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200" spc="-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M23</a:t>
                      </a:r>
                      <a:endParaRPr sz="1200" spc="-5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ts val="1610"/>
                        </a:lnSpc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  <a:sym typeface="+mn-ea"/>
                        </a:rPr>
                        <a:t>số seri trung  (hiển thị 4 số)</a:t>
                      </a:r>
                      <a:endParaRPr sz="14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M24</a:t>
                      </a:r>
                      <a:endParaRPr sz="12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9395">
                        <a:lnSpc>
                          <a:spcPts val="1610"/>
                        </a:lnSpc>
                      </a:pPr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  <a:sym typeface="+mn-ea"/>
                        </a:rPr>
                        <a:t>số seri thấp (hiển thị 3 số)</a:t>
                      </a:r>
                      <a:endParaRPr sz="140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777779"/>
                      </a:solidFill>
                      <a:prstDash val="solid"/>
                    </a:lnL>
                    <a:lnR w="12700">
                      <a:solidFill>
                        <a:srgbClr val="777779"/>
                      </a:solidFill>
                      <a:prstDash val="solid"/>
                    </a:lnR>
                    <a:lnT w="12700">
                      <a:solidFill>
                        <a:srgbClr val="777779"/>
                      </a:solidFill>
                      <a:prstDash val="solid"/>
                    </a:lnT>
                    <a:lnB w="12700">
                      <a:solidFill>
                        <a:srgbClr val="77777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874" y="5286387"/>
            <a:ext cx="8358187" cy="1587"/>
          </a:xfrm>
          <a:custGeom>
            <a:avLst/>
            <a:gdLst/>
            <a:ahLst/>
            <a:cxnLst/>
            <a:rect l="l" t="t" r="r" b="b"/>
            <a:pathLst>
              <a:path w="8358187" h="1587">
                <a:moveTo>
                  <a:pt x="0" y="0"/>
                </a:moveTo>
                <a:lnTo>
                  <a:pt x="8358187" y="1587"/>
                </a:lnTo>
              </a:path>
            </a:pathLst>
          </a:custGeom>
          <a:ln w="9525">
            <a:solidFill>
              <a:srgbClr val="9999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49167" y="801623"/>
            <a:ext cx="704087" cy="85343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560" y="366395"/>
            <a:ext cx="4236085" cy="434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420"/>
              </a:lnSpc>
            </a:pPr>
            <a:r>
              <a:rPr lang="en-US" sz="3000" b="1" spc="10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THAM SỐ TỐC ĐỘ</a:t>
            </a:r>
            <a:endParaRPr lang="en-US" sz="3000" b="1" spc="10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3293" y="1441195"/>
            <a:ext cx="3022600" cy="3376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marR="13335" indent="-344805">
              <a:lnSpc>
                <a:spcPct val="100000"/>
              </a:lnSpc>
              <a:tabLst>
                <a:tab pos="356870" algn="l"/>
                <a:tab pos="2494280" algn="l"/>
              </a:tabLst>
            </a:pPr>
            <a:r>
              <a:rPr sz="16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•	</a:t>
            </a:r>
            <a:r>
              <a:rPr sz="1600" spc="1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1</a:t>
            </a:r>
            <a:r>
              <a:rPr sz="1600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）</a:t>
            </a:r>
            <a:r>
              <a:rPr lang="en-US" sz="1600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Nhấn P vào tham số P1, P3 để thay đổi tốc độ</a:t>
            </a:r>
            <a:endParaRPr sz="600">
              <a:latin typeface="Cambria" panose="02040503050406030204" charset="0"/>
              <a:cs typeface="Cambria" panose="02040503050406030204" charset="0"/>
            </a:endParaRPr>
          </a:p>
          <a:p>
            <a:pPr marL="1920875">
              <a:lnSpc>
                <a:spcPct val="100000"/>
              </a:lnSpc>
            </a:pPr>
            <a:endParaRPr sz="1000">
              <a:latin typeface="Cambria" panose="02040503050406030204" charset="0"/>
              <a:cs typeface="Cambria" panose="02040503050406030204" charset="0"/>
            </a:endParaRPr>
          </a:p>
          <a:p>
            <a:pPr marL="356870" marR="12700" indent="-344805">
              <a:lnSpc>
                <a:spcPct val="100000"/>
              </a:lnSpc>
              <a:spcBef>
                <a:spcPts val="95"/>
              </a:spcBef>
              <a:tabLst>
                <a:tab pos="356870" algn="l"/>
                <a:tab pos="2289810" algn="l"/>
              </a:tabLst>
            </a:pPr>
            <a:r>
              <a:rPr sz="16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•	</a:t>
            </a:r>
            <a:r>
              <a:rPr sz="1600" spc="1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2</a:t>
            </a:r>
            <a:r>
              <a:rPr sz="1600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）</a:t>
            </a:r>
            <a:r>
              <a:rPr lang="en-US" sz="1600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nhấn đồng thời P và nâng chân vịt, vào tham số P65 </a:t>
            </a:r>
            <a:endParaRPr sz="1000">
              <a:latin typeface="Cambria" panose="02040503050406030204" charset="0"/>
              <a:cs typeface="Cambria" panose="02040503050406030204" charset="0"/>
            </a:endParaRPr>
          </a:p>
          <a:p>
            <a:pPr>
              <a:lnSpc>
                <a:spcPts val="1000"/>
              </a:lnSpc>
            </a:pPr>
            <a:endParaRPr sz="1000">
              <a:latin typeface="Cambria" panose="02040503050406030204" charset="0"/>
              <a:cs typeface="Cambria" panose="02040503050406030204" charset="0"/>
            </a:endParaRPr>
          </a:p>
          <a:p>
            <a:pPr marL="356870" marR="12700" indent="-344805">
              <a:lnSpc>
                <a:spcPct val="100000"/>
              </a:lnSpc>
              <a:tabLst>
                <a:tab pos="356870" algn="l"/>
              </a:tabLst>
            </a:pPr>
            <a:endParaRPr sz="16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66159" y="91439"/>
            <a:ext cx="749808" cy="908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Cambria" panose="02040503050406030204" charset="0"/>
                <a:cs typeface="Microsoft YaHei" panose="020B0503020204020204" charset="-122"/>
              </a:rPr>
              <a:t>内部产品资料</a:t>
            </a:r>
            <a:endParaRPr sz="1100" b="1" dirty="0" smtClean="0">
              <a:solidFill>
                <a:srgbClr val="FFFFFF"/>
              </a:solidFill>
              <a:latin typeface="Cambria" panose="02040503050406030204" charset="0"/>
              <a:cs typeface="Microsoft YaHei" panose="020B0503020204020204" charset="-122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日</a:t>
            </a:r>
            <a:endParaRPr sz="11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27238" y="5419242"/>
            <a:ext cx="546735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30</a:t>
            </a:r>
            <a:r>
              <a:rPr sz="1400" b="1" spc="-2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25</a:t>
            </a:r>
            <a:endParaRPr sz="1400">
              <a:latin typeface="Cambria" panose="02040503050406030204" charset="0"/>
              <a:cs typeface="Cambria" panose="02040503050406030204" charset="0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844671" y="1682750"/>
          <a:ext cx="4752973" cy="31352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99"/>
                <a:gridCol w="1728342"/>
                <a:gridCol w="1152270"/>
                <a:gridCol w="1080262"/>
              </a:tblGrid>
              <a:tr h="1091564"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lang="en-US" sz="1600" spc="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SimSun" panose="02010600030101010101" pitchFamily="2" charset="-122"/>
                        </a:rPr>
                        <a:t>Tham số</a:t>
                      </a:r>
                      <a:endParaRPr lang="en-US" sz="1600">
                        <a:latin typeface="Cambria" panose="02040503050406030204" charset="0"/>
                        <a:cs typeface="SimSun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</a:pPr>
                      <a:r>
                        <a:rPr lang="en-US" sz="1600" spc="2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Phạm vi tốc độ</a:t>
                      </a:r>
                      <a:endParaRPr lang="en-US" sz="16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lang="en-US" sz="1600" spc="2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tốc độ xuất xưởng</a:t>
                      </a:r>
                      <a:endParaRPr lang="en-US" sz="16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lang="en-US" sz="1600" spc="2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SimSun" panose="02010600030101010101" pitchFamily="2" charset="-122"/>
                        </a:rPr>
                        <a:t>nội dung tham số</a:t>
                      </a:r>
                      <a:endParaRPr lang="en-US" sz="1600" spc="25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SimSun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81228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P1</a:t>
                      </a:r>
                      <a:endParaRPr sz="1800" spc="1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50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r>
                        <a:rPr sz="1800" spc="-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—</a:t>
                      </a: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5</a:t>
                      </a:r>
                      <a:r>
                        <a:rPr sz="1800" spc="-1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8</a:t>
                      </a: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endParaRPr sz="18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50</a:t>
                      </a:r>
                      <a:r>
                        <a:rPr sz="1800" spc="-1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endParaRPr sz="18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lang="en-US" sz="1600" spc="2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SimSun" panose="02010600030101010101" pitchFamily="2" charset="-122"/>
                        </a:rPr>
                        <a:t>tốc độ cao nhất</a:t>
                      </a:r>
                      <a:endParaRPr lang="en-US" sz="1600" spc="25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SimSun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81228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P3</a:t>
                      </a:r>
                      <a:endParaRPr sz="1800" spc="1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50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r>
                        <a:rPr sz="1800" spc="-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—</a:t>
                      </a: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5</a:t>
                      </a:r>
                      <a:r>
                        <a:rPr sz="1800" spc="-1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8</a:t>
                      </a: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endParaRPr sz="18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40</a:t>
                      </a:r>
                      <a:r>
                        <a:rPr sz="1800" spc="-1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endParaRPr sz="18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lang="en-US" sz="1600" spc="2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SimSun" panose="02010600030101010101" pitchFamily="2" charset="-122"/>
                        </a:rPr>
                        <a:t>tốc sộ khởi đầu</a:t>
                      </a:r>
                      <a:endParaRPr sz="1600" spc="25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SimSun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81253">
                <a:tc>
                  <a:txBody>
                    <a:bodyPr/>
                    <a:lstStyle/>
                    <a:p>
                      <a:pPr marL="217805">
                        <a:lnSpc>
                          <a:spcPct val="100000"/>
                        </a:lnSpc>
                      </a:pP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P65</a:t>
                      </a:r>
                      <a:endParaRPr sz="1800" spc="1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9870">
                        <a:lnSpc>
                          <a:spcPct val="100000"/>
                        </a:lnSpc>
                      </a:pP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50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r>
                        <a:rPr sz="1800" spc="-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—</a:t>
                      </a: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5</a:t>
                      </a:r>
                      <a:r>
                        <a:rPr sz="1800" spc="-1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8</a:t>
                      </a: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endParaRPr sz="18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35</a:t>
                      </a:r>
                      <a:r>
                        <a:rPr sz="1800" spc="-1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endParaRPr sz="18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lang="en-US" sz="1600" spc="2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SimSun" panose="02010600030101010101" pitchFamily="2" charset="-122"/>
                        </a:rPr>
                        <a:t>tốc độ giảm</a:t>
                      </a:r>
                      <a:endParaRPr sz="1600" spc="25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SimSun" panose="02010600030101010101" pitchFamily="2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874" y="5286387"/>
            <a:ext cx="8358187" cy="1587"/>
          </a:xfrm>
          <a:custGeom>
            <a:avLst/>
            <a:gdLst/>
            <a:ahLst/>
            <a:cxnLst/>
            <a:rect l="l" t="t" r="r" b="b"/>
            <a:pathLst>
              <a:path w="8358187" h="1587">
                <a:moveTo>
                  <a:pt x="0" y="0"/>
                </a:moveTo>
                <a:lnTo>
                  <a:pt x="8358187" y="1587"/>
                </a:lnTo>
              </a:path>
            </a:pathLst>
          </a:custGeom>
          <a:ln w="9525">
            <a:solidFill>
              <a:srgbClr val="9999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9125" y="346075"/>
            <a:ext cx="2886710" cy="577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KHÓA TỐC ĐỘ</a:t>
            </a:r>
            <a:endParaRPr lang="en-US" sz="2800" b="1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65704" y="237743"/>
            <a:ext cx="658368" cy="79552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089025" y="2173351"/>
          <a:ext cx="5019674" cy="1368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4498"/>
                <a:gridCol w="1643888"/>
                <a:gridCol w="1189863"/>
                <a:gridCol w="1241425"/>
              </a:tblGrid>
              <a:tr h="792187"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lang="en-US" sz="1600" spc="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Tham số</a:t>
                      </a:r>
                      <a:endParaRPr lang="en-US" sz="1600" spc="2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</a:pPr>
                      <a:r>
                        <a:rPr lang="en-US" sz="1600" spc="2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Phạm vi tốc độ</a:t>
                      </a:r>
                      <a:endParaRPr lang="en-US" sz="1600" spc="25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lang="en-US" sz="1600" spc="2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tốc độ xuất xưởng</a:t>
                      </a:r>
                      <a:endParaRPr lang="en-US" sz="1600" spc="25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lang="en-US" sz="1600" spc="2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nội dung tham số</a:t>
                      </a:r>
                      <a:endParaRPr lang="en-US" sz="1600" spc="25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76173"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</a:pPr>
                      <a:r>
                        <a:rPr sz="1800" spc="1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P77</a:t>
                      </a:r>
                      <a:endParaRPr sz="1800" spc="1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</a:pPr>
                      <a:r>
                        <a:rPr sz="1800" spc="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50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r>
                        <a:rPr sz="1800" spc="-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—</a:t>
                      </a:r>
                      <a:r>
                        <a:rPr sz="1800" spc="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6</a:t>
                      </a:r>
                      <a:r>
                        <a:rPr sz="1800" spc="-1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r>
                        <a:rPr sz="1800" spc="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endParaRPr sz="18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680">
                        <a:lnSpc>
                          <a:spcPct val="100000"/>
                        </a:lnSpc>
                      </a:pPr>
                      <a:r>
                        <a:rPr sz="1800" spc="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58</a:t>
                      </a:r>
                      <a:r>
                        <a:rPr sz="1800" spc="-15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r>
                        <a:rPr sz="1800" spc="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endParaRPr sz="1800"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</a:pPr>
                      <a:r>
                        <a:rPr lang="en-US" sz="1600" spc="20" dirty="0" smtClean="0">
                          <a:solidFill>
                            <a:srgbClr val="FFFFFF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khóa tốc độ trong</a:t>
                      </a:r>
                      <a:endParaRPr lang="en-US" sz="1600" spc="20" dirty="0" smtClean="0">
                        <a:solidFill>
                          <a:srgbClr val="FFFFFF"/>
                        </a:solidFill>
                        <a:latin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1" name="object 8"/>
          <p:cNvSpPr txBox="1"/>
          <p:nvPr/>
        </p:nvSpPr>
        <p:spPr>
          <a:xfrm>
            <a:off x="514985" y="1378585"/>
            <a:ext cx="7692390" cy="795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356870" marR="13335" indent="-344805">
              <a:lnSpc>
                <a:spcPct val="100000"/>
              </a:lnSpc>
              <a:tabLst>
                <a:tab pos="356870" algn="l"/>
                <a:tab pos="2494280" algn="l"/>
              </a:tabLst>
            </a:pPr>
            <a:r>
              <a:rPr sz="16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•	</a:t>
            </a:r>
            <a:r>
              <a:rPr sz="1600" spc="1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1</a:t>
            </a:r>
            <a:r>
              <a:rPr sz="1600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）</a:t>
            </a:r>
            <a:r>
              <a:rPr lang="en-US" sz="1600" spc="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Nhấn P  và dấu cộng, sử dụng                                    nhập mật khẩu 111, vào P77</a:t>
            </a:r>
            <a:endParaRPr lang="en-US" sz="1600" spc="0" dirty="0" smtClean="0">
              <a:solidFill>
                <a:srgbClr val="FFFFFF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356870" marR="13335" indent="-344805">
              <a:lnSpc>
                <a:spcPct val="100000"/>
              </a:lnSpc>
              <a:tabLst>
                <a:tab pos="356870" algn="l"/>
                <a:tab pos="2494280" algn="l"/>
              </a:tabLst>
            </a:pPr>
            <a:r>
              <a:rPr sz="1600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</a:rPr>
              <a:t>	</a:t>
            </a:r>
            <a:endParaRPr sz="1000">
              <a:latin typeface="Cambria" panose="02040503050406030204" charset="0"/>
              <a:cs typeface="Cambria" panose="02040503050406030204" charset="0"/>
            </a:endParaRPr>
          </a:p>
          <a:p>
            <a:pPr>
              <a:lnSpc>
                <a:spcPts val="1000"/>
              </a:lnSpc>
            </a:pPr>
            <a:endParaRPr sz="1000">
              <a:latin typeface="Cambria" panose="02040503050406030204" charset="0"/>
              <a:cs typeface="Cambria" panose="02040503050406030204" charset="0"/>
            </a:endParaRPr>
          </a:p>
          <a:p>
            <a:pPr marL="356870" marR="12700" indent="-344805">
              <a:lnSpc>
                <a:spcPct val="100000"/>
              </a:lnSpc>
              <a:tabLst>
                <a:tab pos="356870" algn="l"/>
              </a:tabLst>
            </a:pPr>
            <a:endParaRPr sz="1600"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2" name="object 15"/>
          <p:cNvSpPr/>
          <p:nvPr/>
        </p:nvSpPr>
        <p:spPr>
          <a:xfrm>
            <a:off x="3767455" y="1439608"/>
            <a:ext cx="247650" cy="239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p/>
        </p:txBody>
      </p:sp>
      <p:sp>
        <p:nvSpPr>
          <p:cNvPr id="23" name="object 16"/>
          <p:cNvSpPr/>
          <p:nvPr/>
        </p:nvSpPr>
        <p:spPr>
          <a:xfrm>
            <a:off x="4237354" y="1430020"/>
            <a:ext cx="247650" cy="24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p/>
        </p:txBody>
      </p:sp>
      <p:sp>
        <p:nvSpPr>
          <p:cNvPr id="24" name="object 17"/>
          <p:cNvSpPr/>
          <p:nvPr/>
        </p:nvSpPr>
        <p:spPr>
          <a:xfrm>
            <a:off x="4774565" y="1439545"/>
            <a:ext cx="266700" cy="247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p/>
        </p:txBody>
      </p:sp>
      <p:sp>
        <p:nvSpPr>
          <p:cNvPr id="27" name="object 15"/>
          <p:cNvSpPr/>
          <p:nvPr/>
        </p:nvSpPr>
        <p:spPr>
          <a:xfrm>
            <a:off x="3778885" y="1449133"/>
            <a:ext cx="247650" cy="239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p/>
        </p:txBody>
      </p:sp>
      <p:sp>
        <p:nvSpPr>
          <p:cNvPr id="28" name="object 16"/>
          <p:cNvSpPr/>
          <p:nvPr/>
        </p:nvSpPr>
        <p:spPr>
          <a:xfrm>
            <a:off x="4248784" y="1439545"/>
            <a:ext cx="247650" cy="247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819150" y="1224280"/>
            <a:ext cx="6696710" cy="1046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1) Lưu tham số người dùng: sau khi điều chỉnh tham số, vào P21 thay đổi thành 1, sau đó nhấn P để lưu</a:t>
            </a:r>
            <a:endParaRPr lang="en-US">
              <a:solidFill>
                <a:schemeClr val="bg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12700"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2) Khôi phục tham số: nhấn nút reset, màn hình hiển thị INIT, sau khi khôi phục xong hiển thị “OK”</a:t>
            </a:r>
            <a:endParaRPr sz="3200">
              <a:solidFill>
                <a:schemeClr val="bg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>
              <a:lnSpc>
                <a:spcPts val="500"/>
              </a:lnSpc>
              <a:spcBef>
                <a:spcPts val="35"/>
              </a:spcBef>
            </a:pPr>
            <a:endParaRPr sz="600">
              <a:solidFill>
                <a:schemeClr val="bg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12700" marR="12700">
              <a:lnSpc>
                <a:spcPct val="200000"/>
              </a:lnSpc>
              <a:tabLst>
                <a:tab pos="5244465" algn="l"/>
              </a:tabLst>
            </a:pPr>
            <a:endParaRPr sz="600" spc="0" dirty="0" smtClean="0">
              <a:solidFill>
                <a:schemeClr val="bg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267970" y="267335"/>
            <a:ext cx="70459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800" b="1" spc="10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LƯU VÀ KHÔI PHỤC THAM SỐ NGƯỜI DÙNG</a:t>
            </a:r>
            <a:endParaRPr lang="en-US" sz="2800" b="1" spc="10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874" y="5286387"/>
            <a:ext cx="8358187" cy="1587"/>
          </a:xfrm>
          <a:custGeom>
            <a:avLst/>
            <a:gdLst/>
            <a:ahLst/>
            <a:cxnLst/>
            <a:rect l="l" t="t" r="r" b="b"/>
            <a:pathLst>
              <a:path w="8358187" h="1587">
                <a:moveTo>
                  <a:pt x="0" y="0"/>
                </a:moveTo>
                <a:lnTo>
                  <a:pt x="8358187" y="1587"/>
                </a:lnTo>
              </a:path>
            </a:pathLst>
          </a:custGeom>
          <a:ln w="9525">
            <a:solidFill>
              <a:srgbClr val="99999A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593591" y="176784"/>
            <a:ext cx="707136" cy="85343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6560" y="422910"/>
            <a:ext cx="5358765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40"/>
              </a:lnSpc>
            </a:pPr>
            <a:r>
              <a:rPr lang="en-US" sz="2800" b="1" spc="20" dirty="0" smtClean="0">
                <a:solidFill>
                  <a:srgbClr val="FF0000"/>
                </a:solidFill>
                <a:latin typeface="Cambria" panose="02040503050406030204" charset="0"/>
                <a:cs typeface="Cambria" panose="02040503050406030204" charset="0"/>
              </a:rPr>
              <a:t>KHÔI PHỤC CÀI ĐẶT GỐC</a:t>
            </a:r>
            <a:endParaRPr lang="en-US" sz="2800" b="1" spc="20" dirty="0" smtClean="0">
              <a:solidFill>
                <a:srgbClr val="FF0000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内部产品资料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修订日期：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2017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年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3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月</a:t>
            </a:r>
            <a:r>
              <a:rPr sz="11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1</a:t>
            </a:r>
            <a:r>
              <a:rPr sz="1100" b="1" spc="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日</a:t>
            </a:r>
            <a:endParaRPr sz="11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</a:fld>
            <a:r>
              <a:rPr sz="1400" b="1" spc="-2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/</a:t>
            </a:r>
            <a:r>
              <a:rPr sz="1400" b="1" spc="-10" dirty="0" smtClean="0">
                <a:solidFill>
                  <a:srgbClr val="FFFFFF"/>
                </a:solidFill>
                <a:latin typeface="Microsoft YaHei" panose="020B0503020204020204" charset="-122"/>
                <a:cs typeface="Microsoft YaHei" panose="020B0503020204020204" charset="-122"/>
              </a:rPr>
              <a:t>25</a:t>
            </a:r>
            <a:endParaRPr sz="1400">
              <a:latin typeface="Microsoft YaHei" panose="020B0503020204020204" charset="-122"/>
              <a:cs typeface="Microsoft YaHei" panose="020B0503020204020204" charset="-122"/>
            </a:endParaRPr>
          </a:p>
        </p:txBody>
      </p:sp>
      <p:sp>
        <p:nvSpPr>
          <p:cNvPr id="38" name="object 13"/>
          <p:cNvSpPr txBox="1"/>
          <p:nvPr/>
        </p:nvSpPr>
        <p:spPr>
          <a:xfrm>
            <a:off x="598805" y="1965325"/>
            <a:ext cx="6696710" cy="10464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p>
            <a:pPr marL="12700"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1) Nhấn cùng lúc phím “dấu cộng” và “dấu trừ”, màn hình sẽ hiển thị khôi phục cài đặt gốc thành công</a:t>
            </a:r>
            <a:endParaRPr lang="en-US">
              <a:solidFill>
                <a:schemeClr val="bg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12700"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2) Hoặc nhấn đồng thời P và “ dấu cộng”,  sử dụng tham số</a:t>
            </a:r>
            <a:endParaRPr lang="en-US">
              <a:solidFill>
                <a:schemeClr val="bg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12700">
              <a:lnSpc>
                <a:spcPct val="100000"/>
              </a:lnSpc>
            </a:pPr>
            <a:r>
              <a:rPr lang="en-US" dirty="0" smtClean="0">
                <a:solidFill>
                  <a:srgbClr val="FFFFFF"/>
                </a:solidFill>
                <a:latin typeface="Cambria" panose="02040503050406030204" charset="0"/>
                <a:cs typeface="Cambria" panose="02040503050406030204" charset="0"/>
                <a:sym typeface="+mn-ea"/>
              </a:rPr>
              <a:t> nhập mật khẩu 111, vào P79, chức năng khôi phục cài đặt như phương pháp (1)</a:t>
            </a:r>
            <a:r>
              <a:rPr lang="en-US">
                <a:solidFill>
                  <a:schemeClr val="bg1"/>
                </a:solidFill>
                <a:latin typeface="Cambria" panose="02040503050406030204" charset="0"/>
                <a:cs typeface="Cambria" panose="02040503050406030204" charset="0"/>
              </a:rPr>
              <a:t> </a:t>
            </a:r>
            <a:endParaRPr lang="en-US">
              <a:solidFill>
                <a:schemeClr val="bg1"/>
              </a:solidFill>
              <a:latin typeface="Cambria" panose="02040503050406030204" charset="0"/>
              <a:cs typeface="Cambria" panose="02040503050406030204" charset="0"/>
            </a:endParaRPr>
          </a:p>
          <a:p>
            <a:pPr marL="12700">
              <a:lnSpc>
                <a:spcPct val="100000"/>
              </a:lnSpc>
            </a:pPr>
            <a:endParaRPr lang="en-US" sz="600" spc="0" dirty="0" smtClean="0">
              <a:solidFill>
                <a:schemeClr val="bg1"/>
              </a:solidFill>
              <a:latin typeface="Cambria" panose="02040503050406030204" charset="0"/>
              <a:cs typeface="Cambria" panose="02040503050406030204" charset="0"/>
            </a:endParaRPr>
          </a:p>
        </p:txBody>
      </p:sp>
      <p:sp>
        <p:nvSpPr>
          <p:cNvPr id="39" name="object 17"/>
          <p:cNvSpPr/>
          <p:nvPr/>
        </p:nvSpPr>
        <p:spPr>
          <a:xfrm>
            <a:off x="7355840" y="2530475"/>
            <a:ext cx="266700" cy="247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p/>
        </p:txBody>
      </p:sp>
      <p:sp>
        <p:nvSpPr>
          <p:cNvPr id="40" name="object 15"/>
          <p:cNvSpPr/>
          <p:nvPr/>
        </p:nvSpPr>
        <p:spPr>
          <a:xfrm>
            <a:off x="6360160" y="2540063"/>
            <a:ext cx="247650" cy="239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p/>
        </p:txBody>
      </p:sp>
      <p:sp>
        <p:nvSpPr>
          <p:cNvPr id="41" name="object 16"/>
          <p:cNvSpPr/>
          <p:nvPr/>
        </p:nvSpPr>
        <p:spPr>
          <a:xfrm>
            <a:off x="6830059" y="2530475"/>
            <a:ext cx="247650" cy="247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7188</Words>
  <Application>WPS Presentation</Application>
  <PresentationFormat>On-screen Show (16:10)</PresentationFormat>
  <Paragraphs>690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Arial</vt:lpstr>
      <vt:lpstr>SimSun</vt:lpstr>
      <vt:lpstr>Wingdings</vt:lpstr>
      <vt:lpstr>Microsoft YaHei</vt:lpstr>
      <vt:lpstr>Cambria</vt:lpstr>
      <vt:lpstr>Calibri</vt:lpstr>
      <vt:lpstr>Arial Unicode MS</vt:lpstr>
      <vt:lpstr>仿宋</vt:lpstr>
      <vt:lpstr>仿宋</vt:lpstr>
      <vt:lpstr>Segoe Print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ad04</dc:creator>
  <cp:lastModifiedBy>Ka Ly</cp:lastModifiedBy>
  <cp:revision>15</cp:revision>
  <dcterms:created xsi:type="dcterms:W3CDTF">2018-09-10T11:07:00Z</dcterms:created>
  <dcterms:modified xsi:type="dcterms:W3CDTF">2019-10-25T04:43:27Z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2017-12-19T00:00:00Z</vt:filetime>
  </property>
  <property fmtid="{D5CDD505-2E9C-101B-9397-08002B2CF9AE}" pid="3" name="LastSaved">
    <vt:filetime>2018-09-10T00:00:00Z</vt:filetime>
  </property>
  <property fmtid="{D5CDD505-2E9C-101B-9397-08002B2CF9AE}" pid="4" name="KSOProductBuildVer">
    <vt:lpwstr>1033-11.2.0.8991</vt:lpwstr>
  </property>
</Properties>
</file>