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7" r:id="rId4"/>
    <p:sldId id="315" r:id="rId5"/>
    <p:sldId id="278" r:id="rId6"/>
    <p:sldId id="279" r:id="rId7"/>
    <p:sldId id="280" r:id="rId8"/>
    <p:sldId id="260" r:id="rId9"/>
    <p:sldId id="261" r:id="rId10"/>
    <p:sldId id="262" r:id="rId11"/>
    <p:sldId id="263" r:id="rId12"/>
    <p:sldId id="264" r:id="rId13"/>
    <p:sldId id="265" r:id="rId14"/>
    <p:sldId id="266" r:id="rId15"/>
    <p:sldId id="268" r:id="rId16"/>
    <p:sldId id="269" r:id="rId17"/>
    <p:sldId id="304" r:id="rId18"/>
    <p:sldId id="270" r:id="rId19"/>
    <p:sldId id="271" r:id="rId20"/>
    <p:sldId id="272" r:id="rId21"/>
    <p:sldId id="273" r:id="rId22"/>
    <p:sldId id="274" r:id="rId23"/>
    <p:sldId id="297" r:id="rId24"/>
    <p:sldId id="314" r:id="rId25"/>
    <p:sldId id="298" r:id="rId26"/>
    <p:sldId id="299" r:id="rId27"/>
    <p:sldId id="300" r:id="rId28"/>
    <p:sldId id="301" r:id="rId29"/>
    <p:sldId id="307" r:id="rId30"/>
    <p:sldId id="302" r:id="rId31"/>
    <p:sldId id="305" r:id="rId32"/>
    <p:sldId id="352" r:id="rId33"/>
    <p:sldId id="353" r:id="rId34"/>
    <p:sldId id="306" r:id="rId35"/>
    <p:sldId id="308" r:id="rId36"/>
    <p:sldId id="350" r:id="rId37"/>
    <p:sldId id="310" r:id="rId38"/>
    <p:sldId id="311" r:id="rId39"/>
    <p:sldId id="313" r:id="rId40"/>
    <p:sldId id="303" r:id="rId41"/>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sz="1600" b="1" i="0" u="sng" kern="1200" baseline="0">
        <a:solidFill>
          <a:schemeClr val="accent2"/>
        </a:solidFill>
        <a:latin typeface="Calibri" panose="020F0502020204030204" pitchFamily="34" charset="0"/>
        <a:ea typeface="SimSun"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1600" b="1" i="0" u="sng" kern="1200" baseline="0">
        <a:solidFill>
          <a:schemeClr val="accent2"/>
        </a:solidFill>
        <a:latin typeface="Calibri" panose="020F0502020204030204" pitchFamily="34" charset="0"/>
        <a:ea typeface="SimSun"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sz="1600" b="1" i="0" u="sng" kern="1200" baseline="0">
        <a:solidFill>
          <a:schemeClr val="accent2"/>
        </a:solidFill>
        <a:latin typeface="Calibri" panose="020F0502020204030204" pitchFamily="34" charset="0"/>
        <a:ea typeface="SimSun"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sz="1600" b="1" i="0" u="sng" kern="1200" baseline="0">
        <a:solidFill>
          <a:schemeClr val="accent2"/>
        </a:solidFill>
        <a:latin typeface="Calibri" panose="020F0502020204030204" pitchFamily="34" charset="0"/>
        <a:ea typeface="SimSun"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sz="1600" b="1" i="0" u="sng" kern="1200" baseline="0">
        <a:solidFill>
          <a:schemeClr val="accent2"/>
        </a:solidFill>
        <a:latin typeface="Calibri" panose="020F0502020204030204" pitchFamily="34" charset="0"/>
        <a:ea typeface="SimSun"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sz="1600" b="1" i="0" u="sng" kern="1200" baseline="0">
        <a:solidFill>
          <a:schemeClr val="accent2"/>
        </a:solidFill>
        <a:latin typeface="Calibri" panose="020F0502020204030204" pitchFamily="34" charset="0"/>
        <a:ea typeface="SimSun"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4" d="100"/>
          <a:sy n="104" d="100"/>
        </p:scale>
        <p:origin x="-1188" y="-78"/>
      </p:cViewPr>
      <p:guideLst>
        <p:guide orient="horz" pos="2054"/>
        <p:guide pos="286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Arial" panose="020B0604020202020204" pitchFamily="34" charset="0"/>
                <a:ea typeface="SimSun" panose="02010600030101010101" pitchFamily="2" charset="-122"/>
                <a:cs typeface="+mn-cs"/>
              </a:rPr>
            </a:fld>
            <a:endParaRPr lang="en-US"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Arial" panose="020B0604020202020204" pitchFamily="34" charset="0"/>
                <a:ea typeface="SimSun" panose="02010600030101010101" pitchFamily="2" charset="-122"/>
                <a:cs typeface="+mn-cs"/>
              </a:rPr>
            </a:fld>
            <a:endParaRPr lang="en-US"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Arial" panose="020B0604020202020204" pitchFamily="34" charset="0"/>
                <a:ea typeface="SimSun" panose="02010600030101010101" pitchFamily="2" charset="-122"/>
                <a:cs typeface="+mn-cs"/>
              </a:rPr>
            </a:fld>
            <a:endParaRPr lang="en-US"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a:prstGeom prst="rect">
            <a:avLst/>
          </a:prstGeom>
        </p:spPr>
        <p:txBody>
          <a:bodyPr anchor="t" anchorCtr="0">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1" y="457201"/>
            <a:ext cx="4477941"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249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0" cap="none" spc="0" normalizeH="0" baseline="0" noProof="1">
              <a:ln>
                <a:noFill/>
              </a:ln>
              <a:solidFill>
                <a:schemeClr val="tx1"/>
              </a:solidFill>
              <a:effectLst/>
              <a:uLnTx/>
              <a:uFillTx/>
              <a:latin typeface="+mn-lt"/>
              <a:ea typeface="+mn-ea"/>
              <a:cs typeface="+mn-cs"/>
              <a:sym typeface="Flexo" charset="0"/>
            </a:endParaRPr>
          </a:p>
        </p:txBody>
      </p:sp>
      <p:sp>
        <p:nvSpPr>
          <p:cNvPr id="4" name="文本占位符 3"/>
          <p:cNvSpPr>
            <a:spLocks noGrp="1"/>
          </p:cNvSpPr>
          <p:nvPr>
            <p:ph type="body" sz="half" idx="2"/>
          </p:nvPr>
        </p:nvSpPr>
        <p:spPr>
          <a:xfrm>
            <a:off x="629841" y="2057400"/>
            <a:ext cx="3195638" cy="3811588"/>
          </a:xfrm>
          <a:prstGeom prst="rect">
            <a:avLst/>
          </a:prstGeo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356350"/>
            <a:ext cx="2133600" cy="365125"/>
          </a:xfrm>
          <a:prstGeom prst="rect">
            <a:avLst/>
          </a:prstGeom>
        </p:spPr>
        <p:txBody>
          <a:bodyPr lIns="145124" tIns="72562" rIns="145124" bIns="72562"/>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a:xfrm>
            <a:off x="3124200" y="6356350"/>
            <a:ext cx="2895600" cy="365125"/>
          </a:xfrm>
          <a:prstGeom prst="rect">
            <a:avLst/>
          </a:prstGeom>
        </p:spPr>
        <p:txBody>
          <a:bodyPr lIns="145124" tIns="72562" rIns="145124" bIns="72562"/>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a:xfrm>
            <a:off x="6553200" y="6356350"/>
            <a:ext cx="2133600" cy="365125"/>
          </a:xfrm>
          <a:prstGeom prst="rect">
            <a:avLst/>
          </a:prstGeom>
        </p:spPr>
        <p:txBody>
          <a:bodyPr vert="horz" wrap="square" lIns="145124" tIns="72562" rIns="145124" bIns="72562" numCol="1" anchor="t" anchorCtr="0" compatLnSpc="1"/>
          <a:p>
            <a:pPr lvl="0" eaLnBrk="1" fontAlgn="base" hangingPunct="1">
              <a:buChar char="•"/>
            </a:pPr>
            <a:fld id="{9A0DB2DC-4C9A-4742-B13C-FB6460FD3503}" type="slidenum">
              <a:rPr lang="en-US" altLang="en-US" strike="noStrike" noProof="1" dirty="0">
                <a:latin typeface="Arial" panose="020B0604020202020204" pitchFamily="34" charset="0"/>
                <a:ea typeface="SimSun" panose="02010600030101010101" pitchFamily="2" charset="-122"/>
                <a:cs typeface="+mn-cs"/>
              </a:rPr>
            </a:fld>
            <a:endParaRPr lang="en-US"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596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Arial" panose="020B0604020202020204" pitchFamily="34" charset="0"/>
                <a:ea typeface="SimSun" panose="02010600030101010101" pitchFamily="2" charset="-122"/>
                <a:cs typeface="+mn-cs"/>
              </a:rPr>
            </a:fld>
            <a:endParaRPr lang="en-US"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Arial" panose="020B0604020202020204" pitchFamily="34" charset="0"/>
                <a:ea typeface="SimSun" panose="02010600030101010101" pitchFamily="2" charset="-122"/>
                <a:cs typeface="+mn-cs"/>
              </a:rPr>
            </a:fld>
            <a:endParaRPr lang="en-US"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Arial" panose="020B0604020202020204" pitchFamily="34" charset="0"/>
                <a:ea typeface="SimSun" panose="02010600030101010101" pitchFamily="2" charset="-122"/>
                <a:cs typeface="+mn-cs"/>
              </a:rPr>
            </a:fld>
            <a:endParaRPr lang="en-US"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Arial" panose="020B0604020202020204" pitchFamily="34" charset="0"/>
                <a:ea typeface="SimSun" panose="02010600030101010101" pitchFamily="2" charset="-122"/>
                <a:cs typeface="+mn-cs"/>
              </a:rPr>
            </a:fld>
            <a:endParaRPr lang="en-US"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Arial" panose="020B0604020202020204" pitchFamily="34" charset="0"/>
                <a:ea typeface="SimSun" panose="02010600030101010101" pitchFamily="2" charset="-122"/>
                <a:cs typeface="+mn-cs"/>
              </a:rPr>
            </a:fld>
            <a:endParaRPr lang="en-US"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Arial" panose="020B0604020202020204" pitchFamily="34" charset="0"/>
                <a:ea typeface="SimSun" panose="02010600030101010101" pitchFamily="2" charset="-122"/>
                <a:cs typeface="+mn-cs"/>
              </a:rPr>
            </a:fld>
            <a:endParaRPr lang="en-US"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Arial" panose="020B0604020202020204" pitchFamily="34" charset="0"/>
                <a:ea typeface="SimSun" panose="02010600030101010101" pitchFamily="2" charset="-122"/>
                <a:cs typeface="+mn-cs"/>
              </a:rPr>
            </a:fld>
            <a:endParaRPr lang="en-US"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249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buChar char="•"/>
            </a:pPr>
            <a:fld id="{9A0DB2DC-4C9A-4742-B13C-FB6460FD3503}" type="slidenum">
              <a:rPr lang="en-US" altLang="en-US" strike="noStrike" noProof="1" dirty="0">
                <a:latin typeface="Arial" panose="020B0604020202020204" pitchFamily="34" charset="0"/>
                <a:ea typeface="SimSun" panose="02010600030101010101" pitchFamily="2" charset="-122"/>
                <a:cs typeface="+mn-cs"/>
              </a:rPr>
            </a:fld>
            <a:endParaRPr lang="en-US"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11"/>
          <p:cNvPicPr>
            <a:picLocks noChangeAspect="1"/>
          </p:cNvPicPr>
          <p:nvPr/>
        </p:nvPicPr>
        <p:blipFill>
          <a:blip r:embed="rId13"/>
          <a:stretch>
            <a:fillRect/>
          </a:stretch>
        </p:blipFill>
        <p:spPr>
          <a:xfrm>
            <a:off x="0" y="0"/>
            <a:ext cx="9144000" cy="1038225"/>
          </a:xfrm>
          <a:prstGeom prst="rect">
            <a:avLst/>
          </a:prstGeom>
          <a:noFill/>
          <a:ln w="9525">
            <a:noFill/>
          </a:ln>
        </p:spPr>
      </p:pic>
      <p:pic>
        <p:nvPicPr>
          <p:cNvPr id="1027" name="图片 13"/>
          <p:cNvPicPr>
            <a:picLocks noChangeAspect="1"/>
          </p:cNvPicPr>
          <p:nvPr/>
        </p:nvPicPr>
        <p:blipFill>
          <a:blip r:embed="rId14"/>
          <a:stretch>
            <a:fillRect/>
          </a:stretch>
        </p:blipFill>
        <p:spPr>
          <a:xfrm>
            <a:off x="0" y="6237288"/>
            <a:ext cx="9144000" cy="620712"/>
          </a:xfrm>
          <a:prstGeom prst="rect">
            <a:avLst/>
          </a:prstGeom>
          <a:noFill/>
          <a:ln w="9525">
            <a:noFill/>
          </a:ln>
        </p:spPr>
      </p:pic>
      <p:sp>
        <p:nvSpPr>
          <p:cNvPr id="4" name="日期占位符 1"/>
          <p:cNvSpPr>
            <a:spLocks noGrp="1"/>
          </p:cNvSpPr>
          <p:nvPr>
            <p:ph type="dt" sz="half" idx="2"/>
          </p:nvPr>
        </p:nvSpPr>
        <p:spPr>
          <a:xfrm>
            <a:off x="457200" y="6356350"/>
            <a:ext cx="2133600" cy="365125"/>
          </a:xfrm>
          <a:prstGeom prst="rect">
            <a:avLst/>
          </a:prstGeom>
        </p:spPr>
        <p:txBody>
          <a:bodyPr lIns="145124" tIns="72562" rIns="145124" bIns="72562"/>
          <a:lstStyle>
            <a:lvl1pPr algn="l" eaLnBrk="1" hangingPunct="1">
              <a:spcBef>
                <a:spcPct val="0"/>
              </a:spcBef>
              <a:buFontTx/>
              <a:buNone/>
              <a:defRPr sz="1800" u="none">
                <a:solidFill>
                  <a:schemeClr val="tx1"/>
                </a:solidFill>
                <a:effectLst/>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2"/>
          <p:cNvSpPr>
            <a:spLocks noGrp="1"/>
          </p:cNvSpPr>
          <p:nvPr>
            <p:ph type="ftr" sz="quarter" idx="3"/>
          </p:nvPr>
        </p:nvSpPr>
        <p:spPr>
          <a:xfrm>
            <a:off x="3124200" y="6356350"/>
            <a:ext cx="2895600" cy="365125"/>
          </a:xfrm>
          <a:prstGeom prst="rect">
            <a:avLst/>
          </a:prstGeom>
        </p:spPr>
        <p:txBody>
          <a:bodyPr lIns="145124" tIns="72562" rIns="145124" bIns="72562"/>
          <a:lstStyle>
            <a:lvl1pPr algn="l" eaLnBrk="1" hangingPunct="1">
              <a:spcBef>
                <a:spcPct val="0"/>
              </a:spcBef>
              <a:buFontTx/>
              <a:buNone/>
              <a:defRPr sz="1800" u="none">
                <a:solidFill>
                  <a:schemeClr val="tx1"/>
                </a:solidFill>
                <a:effectLst/>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3"/>
          <p:cNvSpPr>
            <a:spLocks noGrp="1"/>
          </p:cNvSpPr>
          <p:nvPr>
            <p:ph type="sldNum" sz="quarter" idx="4"/>
          </p:nvPr>
        </p:nvSpPr>
        <p:spPr>
          <a:xfrm>
            <a:off x="6553200" y="6356350"/>
            <a:ext cx="2133600" cy="365125"/>
          </a:xfrm>
          <a:prstGeom prst="rect">
            <a:avLst/>
          </a:prstGeom>
        </p:spPr>
        <p:txBody>
          <a:bodyPr vert="horz" wrap="square" lIns="145124" tIns="72562" rIns="145124" bIns="72562" numCol="1" anchor="t" anchorCtr="0" compatLnSpc="1"/>
          <a:lstStyle>
            <a:lvl1pPr>
              <a:defRPr sz="1800">
                <a:solidFill>
                  <a:schemeClr val="tx1"/>
                </a:solidFill>
                <a:latin typeface="Arial" panose="020B0604020202020204" pitchFamily="34" charset="0"/>
              </a:defRPr>
            </a:lvl1pPr>
          </a:lstStyle>
          <a:p>
            <a:pPr lvl="0" eaLnBrk="1" fontAlgn="base" hangingPunct="1">
              <a:buChar char="•"/>
            </a:pPr>
            <a:fld id="{9A0DB2DC-4C9A-4742-B13C-FB6460FD3503}" type="slidenum">
              <a:rPr lang="en-US" altLang="en-US" strike="noStrike" noProof="1" dirty="0">
                <a:latin typeface="Arial" panose="020B0604020202020204" pitchFamily="34" charset="0"/>
                <a:ea typeface="SimSun" panose="02010600030101010101" pitchFamily="2" charset="-122"/>
                <a:cs typeface="+mn-cs"/>
              </a:rPr>
            </a:fld>
            <a:endParaRPr lang="en-US"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2495" rtl="0" eaLnBrk="0" fontAlgn="base" hangingPunct="0">
        <a:spcBef>
          <a:spcPct val="0"/>
        </a:spcBef>
        <a:spcAft>
          <a:spcPct val="0"/>
        </a:spcAft>
        <a:defRPr sz="4400">
          <a:solidFill>
            <a:schemeClr val="tx1"/>
          </a:solidFill>
          <a:latin typeface="+mj-lt"/>
          <a:ea typeface="+mj-ea"/>
          <a:cs typeface="+mj-cs"/>
        </a:defRPr>
      </a:lvl1pPr>
      <a:lvl2pPr algn="ctr" defTabSz="912495"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2pPr>
      <a:lvl3pPr algn="ctr" defTabSz="912495"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3pPr>
      <a:lvl4pPr algn="ctr" defTabSz="912495"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4pPr>
      <a:lvl5pPr algn="ctr" defTabSz="912495"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5pPr>
      <a:lvl6pPr marL="457200" algn="ctr" defTabSz="912495"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6pPr>
      <a:lvl7pPr marL="914400" algn="ctr" defTabSz="912495"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7pPr>
      <a:lvl8pPr marL="1371600" algn="ctr" defTabSz="912495"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8pPr>
      <a:lvl9pPr marL="1828800" algn="ctr" defTabSz="912495"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9pPr>
    </p:titleStyle>
    <p:bodyStyle>
      <a:lvl1pPr marL="341630" indent="-341630" algn="l" defTabSz="912495"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680" indent="-284480" algn="l" defTabSz="912495" rtl="0" eaLnBrk="0" fontAlgn="base" hangingPunct="0">
        <a:spcBef>
          <a:spcPct val="20000"/>
        </a:spcBef>
        <a:spcAft>
          <a:spcPct val="0"/>
        </a:spcAft>
        <a:buFont typeface="Arial" panose="020B0604020202020204" pitchFamily="34" charset="0"/>
        <a:buChar char="–"/>
        <a:defRPr sz="2900">
          <a:solidFill>
            <a:schemeClr val="tx1"/>
          </a:solidFill>
          <a:latin typeface="+mn-lt"/>
          <a:ea typeface="+mn-ea"/>
        </a:defRPr>
      </a:lvl2pPr>
      <a:lvl3pPr marL="1141730" indent="-227330" algn="l" defTabSz="912495"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598930" indent="-227330" algn="l" defTabSz="912495" rtl="0" eaLnBrk="0" fontAlgn="base" hangingPunct="0">
        <a:spcBef>
          <a:spcPct val="20000"/>
        </a:spcBef>
        <a:spcAft>
          <a:spcPct val="0"/>
        </a:spcAft>
        <a:buFont typeface="Arial" panose="020B0604020202020204" pitchFamily="34" charset="0"/>
        <a:buChar char="–"/>
        <a:defRPr sz="2100">
          <a:solidFill>
            <a:schemeClr val="tx1"/>
          </a:solidFill>
          <a:latin typeface="+mn-lt"/>
          <a:ea typeface="+mn-ea"/>
        </a:defRPr>
      </a:lvl4pPr>
      <a:lvl5pPr marL="2056130" indent="-227330" algn="l" defTabSz="912495" rtl="0" eaLnBrk="0" fontAlgn="base" hangingPunct="0">
        <a:spcBef>
          <a:spcPct val="20000"/>
        </a:spcBef>
        <a:spcAft>
          <a:spcPct val="0"/>
        </a:spcAft>
        <a:buFont typeface="Arial" panose="020B0604020202020204" pitchFamily="34" charset="0"/>
        <a:buChar char="»"/>
        <a:defRPr sz="2100">
          <a:solidFill>
            <a:schemeClr val="tx1"/>
          </a:solidFill>
          <a:latin typeface="+mn-lt"/>
          <a:ea typeface="+mn-ea"/>
        </a:defRPr>
      </a:lvl5pPr>
      <a:lvl6pPr marL="2513330" indent="-227330" algn="l" defTabSz="912495" rtl="0" eaLnBrk="0" fontAlgn="base" hangingPunct="0">
        <a:spcBef>
          <a:spcPct val="20000"/>
        </a:spcBef>
        <a:spcAft>
          <a:spcPct val="0"/>
        </a:spcAft>
        <a:buFont typeface="Arial" panose="020B0604020202020204" pitchFamily="34" charset="0"/>
        <a:buChar char="»"/>
        <a:defRPr sz="2100">
          <a:solidFill>
            <a:schemeClr val="tx1"/>
          </a:solidFill>
          <a:latin typeface="+mn-lt"/>
          <a:ea typeface="+mn-ea"/>
        </a:defRPr>
      </a:lvl6pPr>
      <a:lvl7pPr marL="2970530" indent="-227330" algn="l" defTabSz="912495" rtl="0" eaLnBrk="0" fontAlgn="base" hangingPunct="0">
        <a:spcBef>
          <a:spcPct val="20000"/>
        </a:spcBef>
        <a:spcAft>
          <a:spcPct val="0"/>
        </a:spcAft>
        <a:buFont typeface="Arial" panose="020B0604020202020204" pitchFamily="34" charset="0"/>
        <a:buChar char="»"/>
        <a:defRPr sz="2100">
          <a:solidFill>
            <a:schemeClr val="tx1"/>
          </a:solidFill>
          <a:latin typeface="+mn-lt"/>
          <a:ea typeface="+mn-ea"/>
        </a:defRPr>
      </a:lvl7pPr>
      <a:lvl8pPr marL="3427730" indent="-227330" algn="l" defTabSz="912495" rtl="0" eaLnBrk="0" fontAlgn="base" hangingPunct="0">
        <a:spcBef>
          <a:spcPct val="20000"/>
        </a:spcBef>
        <a:spcAft>
          <a:spcPct val="0"/>
        </a:spcAft>
        <a:buFont typeface="Arial" panose="020B0604020202020204" pitchFamily="34" charset="0"/>
        <a:buChar char="»"/>
        <a:defRPr sz="2100">
          <a:solidFill>
            <a:schemeClr val="tx1"/>
          </a:solidFill>
          <a:latin typeface="+mn-lt"/>
          <a:ea typeface="+mn-ea"/>
        </a:defRPr>
      </a:lvl8pPr>
      <a:lvl9pPr marL="3884930" indent="-227330" algn="l" defTabSz="912495" rtl="0" eaLnBrk="0" fontAlgn="base" hangingPunct="0">
        <a:spcBef>
          <a:spcPct val="20000"/>
        </a:spcBef>
        <a:spcAft>
          <a:spcPct val="0"/>
        </a:spcAft>
        <a:buFont typeface="Arial" panose="020B0604020202020204" pitchFamily="34" charset="0"/>
        <a:buChar char="»"/>
        <a:defRPr sz="21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5.jpeg"/><Relationship Id="rId1" Type="http://schemas.openxmlformats.org/officeDocument/2006/relationships/image" Target="../media/image44.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9.png"/><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9.png"/><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Rectangle 2"/>
          <p:cNvSpPr>
            <a:spLocks noGrp="1"/>
          </p:cNvSpPr>
          <p:nvPr>
            <p:ph type="ctrTitle"/>
          </p:nvPr>
        </p:nvSpPr>
        <p:spPr>
          <a:xfrm>
            <a:off x="682625" y="981075"/>
            <a:ext cx="7772400" cy="863600"/>
          </a:xfrm>
          <a:solidFill>
            <a:srgbClr val="FFFFFF"/>
          </a:solidFill>
          <a:ln>
            <a:noFill/>
          </a:ln>
        </p:spPr>
        <p:txBody>
          <a:bodyPr anchor="t"/>
          <a:p>
            <a:pPr>
              <a:buClrTx/>
              <a:buSzTx/>
              <a:buFontTx/>
            </a:pPr>
            <a:r>
              <a:rPr lang="en-US" altLang="zh-CN" dirty="0">
                <a:latin typeface="Times New Roman" panose="02020603050405020304" pitchFamily="18" charset="0"/>
                <a:cs typeface="Times New Roman" panose="02020603050405020304" pitchFamily="18" charset="0"/>
              </a:rPr>
              <a:t>1377E</a:t>
            </a:r>
            <a:br>
              <a:rPr lang="en-US" altLang="zh-CN" dirty="0">
                <a:latin typeface="Times New Roman" panose="02020603050405020304" pitchFamily="18" charset="0"/>
                <a:cs typeface="Times New Roman" panose="02020603050405020304" pitchFamily="18" charset="0"/>
              </a:rPr>
            </a:br>
            <a:r>
              <a:rPr lang="en-US" altLang="zh-CN" dirty="0">
                <a:latin typeface="Times New Roman" panose="02020603050405020304" pitchFamily="18" charset="0"/>
                <a:cs typeface="Times New Roman" panose="02020603050405020304" pitchFamily="18" charset="0"/>
              </a:rPr>
              <a:t>HƯỚNG DẪN SỬ DỤNG</a:t>
            </a:r>
            <a:endParaRPr lang="en-US" altLang="zh-CN" dirty="0">
              <a:latin typeface="Times New Roman" panose="02020603050405020304" pitchFamily="18" charset="0"/>
              <a:cs typeface="Times New Roman" panose="02020603050405020304" pitchFamily="18" charset="0"/>
            </a:endParaRPr>
          </a:p>
        </p:txBody>
      </p:sp>
      <p:pic>
        <p:nvPicPr>
          <p:cNvPr id="3075" name="图片 1"/>
          <p:cNvPicPr>
            <a:picLocks noChangeAspect="1"/>
          </p:cNvPicPr>
          <p:nvPr/>
        </p:nvPicPr>
        <p:blipFill>
          <a:blip r:embed="rId1"/>
          <a:stretch>
            <a:fillRect/>
          </a:stretch>
        </p:blipFill>
        <p:spPr>
          <a:xfrm>
            <a:off x="611188" y="2205038"/>
            <a:ext cx="5072062" cy="33909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2"/>
          <p:cNvSpPr>
            <a:spLocks noGrp="1"/>
          </p:cNvSpPr>
          <p:nvPr>
            <p:ph type="title"/>
          </p:nvPr>
        </p:nvSpPr>
        <p:spPr>
          <a:xfrm>
            <a:off x="466725" y="981075"/>
            <a:ext cx="3869690" cy="465455"/>
          </a:xfrm>
          <a:noFill/>
          <a:ln>
            <a:noFill/>
          </a:ln>
        </p:spPr>
        <p:txBody>
          <a:bodyPr anchor="t"/>
          <a:p>
            <a:pPr algn="l"/>
            <a:r>
              <a:rPr lang="en-US" altLang="zh-CN" sz="2400" dirty="0"/>
              <a:t>  3.4.MÓC KIM VÀ GIÁ ĐỠ</a:t>
            </a:r>
            <a:endParaRPr lang="zh-CN" altLang="en-US" sz="2400" dirty="0"/>
          </a:p>
        </p:txBody>
      </p:sp>
      <p:pic>
        <p:nvPicPr>
          <p:cNvPr id="14338" name="Picture 4" descr="页面提取自－缝纫机维修(重机MB-373中文服务手册)"/>
          <p:cNvPicPr>
            <a:picLocks noChangeAspect="1"/>
          </p:cNvPicPr>
          <p:nvPr/>
        </p:nvPicPr>
        <p:blipFill>
          <a:blip r:embed="rId1"/>
          <a:stretch>
            <a:fillRect/>
          </a:stretch>
        </p:blipFill>
        <p:spPr>
          <a:xfrm>
            <a:off x="1692275" y="1917700"/>
            <a:ext cx="5673725" cy="3954463"/>
          </a:xfrm>
          <a:prstGeom prst="rect">
            <a:avLst/>
          </a:prstGeom>
          <a:noFill/>
          <a:ln w="9525">
            <a:noFill/>
          </a:ln>
        </p:spPr>
      </p:pic>
      <p:sp>
        <p:nvSpPr>
          <p:cNvPr id="3" name="Text Box 6"/>
          <p:cNvSpPr txBox="1"/>
          <p:nvPr/>
        </p:nvSpPr>
        <p:spPr>
          <a:xfrm>
            <a:off x="775970" y="1825625"/>
            <a:ext cx="1562735" cy="337185"/>
          </a:xfrm>
          <a:prstGeom prst="rect">
            <a:avLst/>
          </a:prstGeom>
          <a:noFill/>
          <a:ln w="12700">
            <a:noFill/>
          </a:ln>
        </p:spPr>
        <p:txBody>
          <a:bodyPr wrap="square" anchor="t">
            <a:spAutoFit/>
          </a:bodyPr>
          <a:p>
            <a:pPr>
              <a:spcBef>
                <a:spcPct val="50000"/>
              </a:spcBef>
              <a:buFont typeface="Arial" panose="020B0604020202020204" pitchFamily="34" charset="0"/>
            </a:pPr>
            <a:r>
              <a:rPr lang="en-US" u="none" dirty="0">
                <a:solidFill>
                  <a:schemeClr val="tx1"/>
                </a:solidFill>
                <a:latin typeface="Arial" panose="020B0604020202020204" pitchFamily="34" charset="0"/>
                <a:ea typeface="楷体_GB2312"/>
              </a:rPr>
              <a:t>Ốc cố định</a:t>
            </a:r>
            <a:endParaRPr lang="en-US" u="none" dirty="0">
              <a:solidFill>
                <a:schemeClr val="tx1"/>
              </a:solidFill>
              <a:latin typeface="Arial" panose="020B0604020202020204" pitchFamily="34" charset="0"/>
              <a:ea typeface="楷体_GB2312"/>
            </a:endParaRPr>
          </a:p>
        </p:txBody>
      </p:sp>
      <p:sp>
        <p:nvSpPr>
          <p:cNvPr id="2" name="Text Box 6"/>
          <p:cNvSpPr txBox="1"/>
          <p:nvPr/>
        </p:nvSpPr>
        <p:spPr>
          <a:xfrm>
            <a:off x="3557270" y="1446530"/>
            <a:ext cx="1562735" cy="337185"/>
          </a:xfrm>
          <a:prstGeom prst="rect">
            <a:avLst/>
          </a:prstGeom>
          <a:noFill/>
          <a:ln w="12700">
            <a:noFill/>
          </a:ln>
        </p:spPr>
        <p:txBody>
          <a:bodyPr wrap="square" anchor="t">
            <a:spAutoFit/>
          </a:bodyPr>
          <a:p>
            <a:pPr>
              <a:spcBef>
                <a:spcPct val="50000"/>
              </a:spcBef>
              <a:buFont typeface="Arial" panose="020B0604020202020204" pitchFamily="34" charset="0"/>
            </a:pPr>
            <a:r>
              <a:rPr lang="en-US" u="none" dirty="0">
                <a:solidFill>
                  <a:schemeClr val="tx1"/>
                </a:solidFill>
                <a:latin typeface="Arial" panose="020B0604020202020204" pitchFamily="34" charset="0"/>
                <a:ea typeface="楷体_GB2312"/>
              </a:rPr>
              <a:t>giá đỡ kim</a:t>
            </a:r>
            <a:endParaRPr lang="en-US" u="none" dirty="0">
              <a:solidFill>
                <a:schemeClr val="tx1"/>
              </a:solidFill>
              <a:latin typeface="Arial" panose="020B0604020202020204" pitchFamily="34" charset="0"/>
              <a:ea typeface="楷体_GB231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2"/>
          <p:cNvSpPr>
            <a:spLocks noGrp="1"/>
          </p:cNvSpPr>
          <p:nvPr>
            <p:ph type="title"/>
          </p:nvPr>
        </p:nvSpPr>
        <p:spPr>
          <a:xfrm>
            <a:off x="323850" y="908050"/>
            <a:ext cx="5634355" cy="647700"/>
          </a:xfrm>
          <a:noFill/>
          <a:ln>
            <a:noFill/>
          </a:ln>
        </p:spPr>
        <p:txBody>
          <a:bodyPr anchor="t"/>
          <a:p>
            <a:pPr algn="l"/>
            <a:r>
              <a:rPr lang="en-US" altLang="zh-CN" sz="3200" dirty="0"/>
              <a:t>  </a:t>
            </a:r>
            <a:r>
              <a:rPr lang="en-US" altLang="zh-CN" sz="2400" dirty="0"/>
              <a:t>3.5. ĐIỀU CHỈNH BIÊN ĐỘ ĐƯA VẢI</a:t>
            </a:r>
            <a:endParaRPr lang="zh-CN" altLang="en-US" sz="2400" dirty="0"/>
          </a:p>
        </p:txBody>
      </p:sp>
      <p:graphicFrame>
        <p:nvGraphicFramePr>
          <p:cNvPr id="15362" name="Object 4"/>
          <p:cNvGraphicFramePr>
            <a:graphicFrameLocks noGrp="1" noChangeAspect="1"/>
          </p:cNvGraphicFramePr>
          <p:nvPr>
            <p:ph idx="1"/>
          </p:nvPr>
        </p:nvGraphicFramePr>
        <p:xfrm>
          <a:off x="611188" y="2205038"/>
          <a:ext cx="3524250" cy="2290762"/>
        </p:xfrm>
        <a:graphic>
          <a:graphicData uri="http://schemas.openxmlformats.org/presentationml/2006/ole">
            <mc:AlternateContent xmlns:mc="http://schemas.openxmlformats.org/markup-compatibility/2006">
              <mc:Choice xmlns:v="urn:schemas-microsoft-com:vml" Requires="v">
                <p:oleObj spid="_x0000_s3076" name="" r:id="rId1" imgW="1452245" imgH="944880" progId="Photoshop.Image.8">
                  <p:embed/>
                </p:oleObj>
              </mc:Choice>
              <mc:Fallback>
                <p:oleObj name="" r:id="rId1" imgW="1452245" imgH="944880" progId="Photoshop.Image.8">
                  <p:embed/>
                  <p:pic>
                    <p:nvPicPr>
                      <p:cNvPr id="0" name="Picture 3075"/>
                      <p:cNvPicPr/>
                      <p:nvPr/>
                    </p:nvPicPr>
                    <p:blipFill>
                      <a:blip r:embed="rId2"/>
                      <a:stretch>
                        <a:fillRect/>
                      </a:stretch>
                    </p:blipFill>
                    <p:spPr>
                      <a:xfrm>
                        <a:off x="611188" y="2205038"/>
                        <a:ext cx="3524250" cy="2290762"/>
                      </a:xfrm>
                      <a:prstGeom prst="rect">
                        <a:avLst/>
                      </a:prstGeom>
                      <a:noFill/>
                      <a:ln w="38100">
                        <a:noFill/>
                        <a:miter/>
                      </a:ln>
                    </p:spPr>
                  </p:pic>
                </p:oleObj>
              </mc:Fallback>
            </mc:AlternateContent>
          </a:graphicData>
        </a:graphic>
      </p:graphicFrame>
      <p:pic>
        <p:nvPicPr>
          <p:cNvPr id="15363" name="Picture 7" descr="IMG_4485"/>
          <p:cNvPicPr>
            <a:picLocks noChangeAspect="1"/>
          </p:cNvPicPr>
          <p:nvPr/>
        </p:nvPicPr>
        <p:blipFill>
          <a:blip r:embed="rId3"/>
          <a:stretch>
            <a:fillRect/>
          </a:stretch>
        </p:blipFill>
        <p:spPr>
          <a:xfrm>
            <a:off x="4356100" y="1989138"/>
            <a:ext cx="4006850" cy="2560637"/>
          </a:xfrm>
          <a:prstGeom prst="rect">
            <a:avLst/>
          </a:prstGeom>
          <a:noFill/>
          <a:ln w="9525">
            <a:noFill/>
          </a:ln>
        </p:spPr>
      </p:pic>
      <p:sp>
        <p:nvSpPr>
          <p:cNvPr id="15364" name="Text Box 9"/>
          <p:cNvSpPr txBox="1"/>
          <p:nvPr/>
        </p:nvSpPr>
        <p:spPr>
          <a:xfrm>
            <a:off x="1403350" y="4375150"/>
            <a:ext cx="1783715" cy="706755"/>
          </a:xfrm>
          <a:prstGeom prst="rect">
            <a:avLst/>
          </a:prstGeom>
          <a:noFill/>
          <a:ln w="12700">
            <a:noFill/>
          </a:ln>
        </p:spPr>
        <p:txBody>
          <a:bodyPr wrap="none"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Biên độ X </a:t>
            </a:r>
            <a:r>
              <a:rPr lang="en-US" altLang="zh-CN" u="none" dirty="0">
                <a:solidFill>
                  <a:schemeClr val="tx1"/>
                </a:solidFill>
                <a:latin typeface="Arial" panose="020B0604020202020204" pitchFamily="34" charset="0"/>
                <a:ea typeface="楷体_GB2312"/>
              </a:rPr>
              <a:t>ngang</a:t>
            </a:r>
            <a:endParaRPr lang="en-US" altLang="zh-CN" u="none" dirty="0">
              <a:solidFill>
                <a:schemeClr val="tx1"/>
              </a:solidFill>
              <a:latin typeface="Arial" panose="020B0604020202020204" pitchFamily="34" charset="0"/>
              <a:ea typeface="楷体_GB2312"/>
            </a:endParaRPr>
          </a:p>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2.5~6mm</a:t>
            </a:r>
            <a:endParaRPr lang="zh-CN" altLang="en-US" u="none" dirty="0">
              <a:solidFill>
                <a:schemeClr val="tx1"/>
              </a:solidFill>
              <a:latin typeface="Arial" panose="020B0604020202020204" pitchFamily="34" charset="0"/>
              <a:ea typeface="楷体_GB2312"/>
            </a:endParaRPr>
          </a:p>
        </p:txBody>
      </p:sp>
      <p:sp>
        <p:nvSpPr>
          <p:cNvPr id="15365" name="Text Box 10"/>
          <p:cNvSpPr txBox="1"/>
          <p:nvPr/>
        </p:nvSpPr>
        <p:spPr>
          <a:xfrm>
            <a:off x="4716463" y="4729163"/>
            <a:ext cx="3463925" cy="1076325"/>
          </a:xfrm>
          <a:prstGeom prst="rect">
            <a:avLst/>
          </a:prstGeom>
          <a:noFill/>
          <a:ln w="12700">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1377E</a:t>
            </a:r>
            <a:r>
              <a:rPr lang="zh-CN" altLang="en-US" u="none" dirty="0">
                <a:solidFill>
                  <a:schemeClr val="tx1"/>
                </a:solidFill>
                <a:latin typeface="Arial" panose="020B0604020202020204" pitchFamily="34" charset="0"/>
                <a:ea typeface="楷体_GB2312"/>
              </a:rPr>
              <a:t> </a:t>
            </a:r>
            <a:r>
              <a:rPr lang="en-US" altLang="zh-CN" u="none" dirty="0">
                <a:solidFill>
                  <a:schemeClr val="tx1"/>
                </a:solidFill>
                <a:latin typeface="Arial" panose="020B0604020202020204" pitchFamily="34" charset="0"/>
                <a:ea typeface="楷体_GB2312"/>
              </a:rPr>
              <a:t>biên độ Y </a:t>
            </a:r>
            <a:r>
              <a:rPr lang="en-US" altLang="zh-CN" u="none" dirty="0">
                <a:solidFill>
                  <a:schemeClr val="tx1"/>
                </a:solidFill>
                <a:latin typeface="Arial" panose="020B0604020202020204" pitchFamily="34" charset="0"/>
                <a:ea typeface="楷体_GB2312"/>
              </a:rPr>
              <a:t>dọc</a:t>
            </a:r>
            <a:endParaRPr lang="en-US" altLang="zh-CN" u="none" dirty="0">
              <a:solidFill>
                <a:schemeClr val="tx1"/>
              </a:solidFill>
              <a:latin typeface="Arial" panose="020B0604020202020204" pitchFamily="34" charset="0"/>
              <a:ea typeface="楷体_GB2312"/>
            </a:endParaRPr>
          </a:p>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sym typeface="Arial" panose="020B0604020202020204" pitchFamily="34" charset="0"/>
              </a:rPr>
              <a:t>2 mắt 0</a:t>
            </a:r>
            <a:endParaRPr lang="en-US" altLang="zh-CN" u="none" dirty="0">
              <a:solidFill>
                <a:schemeClr val="tx1"/>
              </a:solidFill>
              <a:latin typeface="Arial" panose="020B0604020202020204" pitchFamily="34" charset="0"/>
              <a:ea typeface="楷体_GB2312"/>
              <a:sym typeface="Arial" panose="020B0604020202020204" pitchFamily="34" charset="0"/>
            </a:endParaRPr>
          </a:p>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sym typeface="Arial" panose="020B0604020202020204" pitchFamily="34" charset="0"/>
              </a:rPr>
              <a:t>4 mắt 2.5~4.5mm</a:t>
            </a:r>
            <a:endParaRPr lang="zh-CN" altLang="en-US" u="none" dirty="0">
              <a:solidFill>
                <a:schemeClr val="tx1"/>
              </a:solidFill>
              <a:latin typeface="Arial" panose="020B0604020202020204" pitchFamily="34" charset="0"/>
              <a:ea typeface="楷体_GB231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2"/>
          <p:cNvSpPr>
            <a:spLocks noGrp="1"/>
          </p:cNvSpPr>
          <p:nvPr>
            <p:ph type="title"/>
          </p:nvPr>
        </p:nvSpPr>
        <p:spPr>
          <a:xfrm>
            <a:off x="539750" y="1052513"/>
            <a:ext cx="2606675" cy="436562"/>
          </a:xfrm>
          <a:noFill/>
          <a:ln>
            <a:noFill/>
          </a:ln>
        </p:spPr>
        <p:txBody>
          <a:bodyPr anchor="t"/>
          <a:p>
            <a:pPr algn="l"/>
            <a:r>
              <a:rPr lang="en-US" altLang="zh-CN" sz="2400" dirty="0"/>
              <a:t>3.6.VỊ TRÍ KẸP NÚT</a:t>
            </a:r>
            <a:endParaRPr lang="en-US" altLang="zh-CN" sz="2400" dirty="0"/>
          </a:p>
        </p:txBody>
      </p:sp>
      <p:pic>
        <p:nvPicPr>
          <p:cNvPr id="16386" name="Picture 4" descr="3333"/>
          <p:cNvPicPr>
            <a:picLocks noGrp="1" noChangeAspect="1"/>
          </p:cNvPicPr>
          <p:nvPr>
            <p:ph idx="1"/>
          </p:nvPr>
        </p:nvPicPr>
        <p:blipFill>
          <a:blip r:embed="rId1"/>
          <a:stretch>
            <a:fillRect/>
          </a:stretch>
        </p:blipFill>
        <p:spPr>
          <a:xfrm>
            <a:off x="2266950" y="2349500"/>
            <a:ext cx="2525713" cy="2724150"/>
          </a:xfrm>
          <a:noFill/>
          <a:ln>
            <a:noFill/>
          </a:ln>
        </p:spPr>
      </p:pic>
      <p:pic>
        <p:nvPicPr>
          <p:cNvPr id="16387" name="Picture 5"/>
          <p:cNvPicPr>
            <a:picLocks noChangeAspect="1"/>
          </p:cNvPicPr>
          <p:nvPr/>
        </p:nvPicPr>
        <p:blipFill>
          <a:blip r:embed="rId2"/>
          <a:stretch>
            <a:fillRect/>
          </a:stretch>
        </p:blipFill>
        <p:spPr>
          <a:xfrm>
            <a:off x="5291138" y="3141663"/>
            <a:ext cx="1069975" cy="1079500"/>
          </a:xfrm>
          <a:prstGeom prst="rect">
            <a:avLst/>
          </a:prstGeom>
          <a:noFill/>
          <a:ln w="9525">
            <a:noFill/>
          </a:ln>
        </p:spPr>
      </p:pic>
      <p:sp>
        <p:nvSpPr>
          <p:cNvPr id="16388" name="Text Box 6"/>
          <p:cNvSpPr txBox="1"/>
          <p:nvPr/>
        </p:nvSpPr>
        <p:spPr>
          <a:xfrm>
            <a:off x="6263323" y="3068638"/>
            <a:ext cx="1148080" cy="368300"/>
          </a:xfrm>
          <a:prstGeom prst="rect">
            <a:avLst/>
          </a:prstGeom>
          <a:noFill/>
          <a:ln w="9525">
            <a:noFill/>
          </a:ln>
        </p:spPr>
        <p:txBody>
          <a:bodyPr wrap="none" anchor="t">
            <a:spAutoFit/>
          </a:bodyPr>
          <a:p>
            <a:pPr algn="ctr">
              <a:buFont typeface="Arial" panose="020B0604020202020204" pitchFamily="34" charset="0"/>
            </a:pPr>
            <a:r>
              <a:rPr lang="en-US" altLang="zh-CN" sz="1800" u="none" dirty="0">
                <a:solidFill>
                  <a:schemeClr val="tx1"/>
                </a:solidFill>
                <a:latin typeface="Arial" panose="020B0604020202020204" pitchFamily="34" charset="0"/>
                <a:ea typeface="SimSun" panose="02010600030101010101" pitchFamily="2" charset="-122"/>
              </a:rPr>
              <a:t>Vị trí kim</a:t>
            </a:r>
            <a:endParaRPr lang="en-US" altLang="zh-CN" sz="1800" u="none" dirty="0">
              <a:solidFill>
                <a:schemeClr val="tx1"/>
              </a:solidFill>
              <a:latin typeface="Arial" panose="020B0604020202020204" pitchFamily="34" charset="0"/>
              <a:ea typeface="SimSun" panose="02010600030101010101" pitchFamily="2" charset="-122"/>
            </a:endParaRPr>
          </a:p>
        </p:txBody>
      </p:sp>
      <p:sp>
        <p:nvSpPr>
          <p:cNvPr id="16389" name="Text Box 7"/>
          <p:cNvSpPr txBox="1"/>
          <p:nvPr/>
        </p:nvSpPr>
        <p:spPr>
          <a:xfrm>
            <a:off x="1186815" y="5292725"/>
            <a:ext cx="7078345" cy="706755"/>
          </a:xfrm>
          <a:prstGeom prst="rect">
            <a:avLst/>
          </a:prstGeom>
          <a:noFill/>
          <a:ln w="12700">
            <a:noFill/>
          </a:ln>
        </p:spPr>
        <p:txBody>
          <a:bodyPr wrap="none" anchor="t">
            <a:spAutoFit/>
          </a:bodyPr>
          <a:p>
            <a:pPr algn="ct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mở ốc, điều chỉnh vị trí kẹp nút, khoảng cách từ kim đến mắt trước sau </a:t>
            </a:r>
            <a:endParaRPr lang="en-US" altLang="zh-CN" u="none" dirty="0">
              <a:solidFill>
                <a:schemeClr val="tx1"/>
              </a:solidFill>
              <a:latin typeface="Arial" panose="020B0604020202020204" pitchFamily="34" charset="0"/>
              <a:ea typeface="楷体_GB2312"/>
            </a:endParaRPr>
          </a:p>
          <a:p>
            <a:pPr algn="l">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của nút đều phải bằng nhau</a:t>
            </a:r>
            <a:endParaRPr lang="en-US" altLang="zh-CN" u="none" dirty="0">
              <a:solidFill>
                <a:schemeClr val="tx1"/>
              </a:solidFill>
              <a:latin typeface="Arial" panose="020B0604020202020204" pitchFamily="34" charset="0"/>
              <a:ea typeface="楷体_GB231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2"/>
          <p:cNvSpPr>
            <a:spLocks noGrp="1"/>
          </p:cNvSpPr>
          <p:nvPr>
            <p:ph type="title"/>
          </p:nvPr>
        </p:nvSpPr>
        <p:spPr>
          <a:xfrm>
            <a:off x="250825" y="909638"/>
            <a:ext cx="4125913" cy="460375"/>
          </a:xfrm>
          <a:noFill/>
          <a:ln>
            <a:noFill/>
          </a:ln>
        </p:spPr>
        <p:txBody>
          <a:bodyPr anchor="t"/>
          <a:p>
            <a:pPr algn="l"/>
            <a:r>
              <a:rPr lang="en-US" altLang="zh-CN" sz="2400" dirty="0"/>
              <a:t>     3.7. VỊ TRÍ BÀN KẸP</a:t>
            </a:r>
            <a:endParaRPr lang="en-US" altLang="zh-CN" sz="2400" dirty="0"/>
          </a:p>
        </p:txBody>
      </p:sp>
      <p:pic>
        <p:nvPicPr>
          <p:cNvPr id="17410" name="Picture 5"/>
          <p:cNvPicPr>
            <a:picLocks noGrp="1" noChangeAspect="1"/>
          </p:cNvPicPr>
          <p:nvPr>
            <p:ph idx="1"/>
          </p:nvPr>
        </p:nvPicPr>
        <p:blipFill>
          <a:blip r:embed="rId1"/>
          <a:stretch>
            <a:fillRect/>
          </a:stretch>
        </p:blipFill>
        <p:spPr>
          <a:xfrm>
            <a:off x="2051050" y="1844675"/>
            <a:ext cx="4148138" cy="3111500"/>
          </a:xfrm>
          <a:noFill/>
          <a:ln>
            <a:noFill/>
          </a:ln>
        </p:spPr>
      </p:pic>
      <p:sp>
        <p:nvSpPr>
          <p:cNvPr id="17411" name="Text Box 5"/>
          <p:cNvSpPr txBox="1"/>
          <p:nvPr/>
        </p:nvSpPr>
        <p:spPr>
          <a:xfrm>
            <a:off x="1835150" y="5516563"/>
            <a:ext cx="5103813" cy="583565"/>
          </a:xfrm>
          <a:prstGeom prst="rect">
            <a:avLst/>
          </a:prstGeom>
          <a:noFill/>
          <a:ln w="12700">
            <a:noFill/>
          </a:ln>
        </p:spPr>
        <p:txBody>
          <a:bodyPr anchor="t">
            <a:spAutoFit/>
          </a:bodyPr>
          <a:p>
            <a:pPr>
              <a:spcBef>
                <a:spcPct val="50000"/>
              </a:spcBef>
              <a:buFont typeface="Arial" panose="020B0604020202020204" pitchFamily="34" charset="0"/>
            </a:pPr>
            <a:r>
              <a:rPr lang="en-US" altLang="zh-CN" b="0" u="none" dirty="0">
                <a:solidFill>
                  <a:schemeClr val="tx1"/>
                </a:solidFill>
                <a:latin typeface="Arial" panose="020B0604020202020204" pitchFamily="34" charset="0"/>
                <a:ea typeface="楷体_GB2312"/>
              </a:rPr>
              <a:t>điề</a:t>
            </a:r>
            <a:r>
              <a:rPr lang="vi-VN" altLang="zh-CN" b="0" u="none" dirty="0">
                <a:solidFill>
                  <a:schemeClr val="tx1"/>
                </a:solidFill>
                <a:latin typeface="Arial" panose="020B0604020202020204" pitchFamily="34" charset="0"/>
                <a:ea typeface="楷体_GB2312"/>
              </a:rPr>
              <a:t>u chỉnh khoảng cách trước sau, trái phải của kim và bàn kẹp như nhau</a:t>
            </a:r>
            <a:endParaRPr lang="vi-VN" altLang="zh-CN" b="0" u="none" dirty="0">
              <a:solidFill>
                <a:schemeClr val="tx1"/>
              </a:solidFill>
              <a:latin typeface="Arial" panose="020B0604020202020204" pitchFamily="34" charset="0"/>
              <a:ea typeface="楷体_GB231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2"/>
          <p:cNvSpPr>
            <a:spLocks noGrp="1"/>
          </p:cNvSpPr>
          <p:nvPr>
            <p:ph type="title"/>
          </p:nvPr>
        </p:nvSpPr>
        <p:spPr>
          <a:xfrm>
            <a:off x="396875" y="909638"/>
            <a:ext cx="3978275" cy="706437"/>
          </a:xfrm>
          <a:noFill/>
          <a:ln>
            <a:noFill/>
          </a:ln>
        </p:spPr>
        <p:txBody>
          <a:bodyPr anchor="t"/>
          <a:p>
            <a:pPr algn="l"/>
            <a:r>
              <a:rPr lang="en-US" altLang="zh-CN" sz="2400" dirty="0"/>
              <a:t> 3.8.</a:t>
            </a:r>
            <a:r>
              <a:rPr lang="vi-VN" altLang="en-US" sz="2400" dirty="0"/>
              <a:t>ĐỘ CAO TRỤ KIM</a:t>
            </a:r>
            <a:endParaRPr lang="vi-VN" altLang="en-US" sz="2400" dirty="0"/>
          </a:p>
        </p:txBody>
      </p:sp>
      <p:pic>
        <p:nvPicPr>
          <p:cNvPr id="18434" name="Picture 7"/>
          <p:cNvPicPr>
            <a:picLocks noGrp="1" noChangeAspect="1"/>
          </p:cNvPicPr>
          <p:nvPr>
            <p:ph idx="1"/>
          </p:nvPr>
        </p:nvPicPr>
        <p:blipFill>
          <a:blip r:embed="rId1"/>
          <a:stretch>
            <a:fillRect/>
          </a:stretch>
        </p:blipFill>
        <p:spPr>
          <a:xfrm>
            <a:off x="900113" y="1771650"/>
            <a:ext cx="2941637" cy="3921125"/>
          </a:xfrm>
          <a:noFill/>
          <a:ln>
            <a:noFill/>
          </a:ln>
        </p:spPr>
      </p:pic>
      <p:pic>
        <p:nvPicPr>
          <p:cNvPr id="18435" name="Picture 5" descr="15_页面_07"/>
          <p:cNvPicPr>
            <a:picLocks noChangeAspect="1"/>
          </p:cNvPicPr>
          <p:nvPr/>
        </p:nvPicPr>
        <p:blipFill>
          <a:blip r:embed="rId2"/>
          <a:stretch>
            <a:fillRect/>
          </a:stretch>
        </p:blipFill>
        <p:spPr>
          <a:xfrm>
            <a:off x="5724525" y="1844675"/>
            <a:ext cx="1284288" cy="2255838"/>
          </a:xfrm>
          <a:prstGeom prst="rect">
            <a:avLst/>
          </a:prstGeom>
          <a:noFill/>
          <a:ln w="9525">
            <a:noFill/>
          </a:ln>
        </p:spPr>
      </p:pic>
      <p:sp>
        <p:nvSpPr>
          <p:cNvPr id="18436" name="Text Box 6"/>
          <p:cNvSpPr txBox="1"/>
          <p:nvPr/>
        </p:nvSpPr>
        <p:spPr>
          <a:xfrm>
            <a:off x="4284663" y="4076700"/>
            <a:ext cx="4392612" cy="1938020"/>
          </a:xfrm>
          <a:prstGeom prst="rect">
            <a:avLst/>
          </a:prstGeom>
          <a:noFill/>
          <a:ln w="12700">
            <a:noFill/>
          </a:ln>
        </p:spPr>
        <p:txBody>
          <a:bodyPr anchor="t">
            <a:spAutoFit/>
          </a:bodyPr>
          <a:p>
            <a:pPr>
              <a:spcBef>
                <a:spcPct val="50000"/>
              </a:spcBef>
              <a:buFont typeface="Arial" panose="020B0604020202020204" pitchFamily="34" charset="0"/>
            </a:pPr>
            <a:r>
              <a:rPr lang="en-US" altLang="vi-VN" sz="2000" b="0" u="none" dirty="0">
                <a:solidFill>
                  <a:schemeClr val="tx1"/>
                </a:solidFill>
                <a:latin typeface="Arial" panose="020B0604020202020204" pitchFamily="34" charset="0"/>
                <a:ea typeface="楷体_GB2312"/>
              </a:rPr>
              <a:t>xoay</a:t>
            </a:r>
            <a:r>
              <a:rPr lang="vi-VN" altLang="zh-CN" sz="2000" b="0" u="none" dirty="0">
                <a:solidFill>
                  <a:schemeClr val="tx1"/>
                </a:solidFill>
                <a:latin typeface="Arial" panose="020B0604020202020204" pitchFamily="34" charset="0"/>
                <a:ea typeface="楷体_GB2312"/>
              </a:rPr>
              <a:t> trụ kim đến </a:t>
            </a:r>
            <a:r>
              <a:rPr lang="en-US" altLang="vi-VN" sz="2000" b="0" u="none" dirty="0">
                <a:solidFill>
                  <a:schemeClr val="tx1"/>
                </a:solidFill>
                <a:latin typeface="Arial" panose="020B0604020202020204" pitchFamily="34" charset="0"/>
                <a:ea typeface="楷体_GB2312"/>
              </a:rPr>
              <a:t>vị trí thấp nhất</a:t>
            </a:r>
            <a:r>
              <a:rPr lang="vi-VN" altLang="zh-CN" sz="2000" b="0" u="none" dirty="0">
                <a:solidFill>
                  <a:schemeClr val="tx1"/>
                </a:solidFill>
                <a:latin typeface="Arial" panose="020B0604020202020204" pitchFamily="34" charset="0"/>
                <a:ea typeface="楷体_GB2312"/>
              </a:rPr>
              <a:t>, khi máy sử dụng mã kim TQ</a:t>
            </a:r>
            <a:r>
              <a:rPr lang="en-US" altLang="vi-VN" sz="2000" b="0" u="none" dirty="0">
                <a:solidFill>
                  <a:schemeClr val="tx1"/>
                </a:solidFill>
                <a:latin typeface="Arial" panose="020B0604020202020204" pitchFamily="34" charset="0"/>
                <a:ea typeface="楷体_GB2312"/>
              </a:rPr>
              <a:t>x1, thì điều chỉnh dấu TQx1 trên trụ kim đối xứng với loại kim, sau đó vặn chắt ốc. Nếu sử dụng mã kim TQx7, thì chỉnh đến dấu TQx7</a:t>
            </a:r>
            <a:endParaRPr lang="en-US" altLang="vi-VN" sz="2000" b="0" u="none" dirty="0">
              <a:solidFill>
                <a:schemeClr val="tx1"/>
              </a:solidFill>
              <a:latin typeface="Arial" panose="020B0604020202020204" pitchFamily="34" charset="0"/>
              <a:ea typeface="楷体_GB231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p:cNvSpPr>
          <p:nvPr>
            <p:ph type="title"/>
          </p:nvPr>
        </p:nvSpPr>
        <p:spPr>
          <a:xfrm>
            <a:off x="468313" y="819150"/>
            <a:ext cx="2287587" cy="422275"/>
          </a:xfrm>
          <a:noFill/>
          <a:ln>
            <a:noFill/>
          </a:ln>
        </p:spPr>
        <p:txBody>
          <a:bodyPr anchor="t"/>
          <a:p>
            <a:pPr algn="l"/>
            <a:r>
              <a:rPr lang="en-US" altLang="zh-CN" sz="2400" dirty="0"/>
              <a:t>3.9.CẦN GẠT CHỈ</a:t>
            </a:r>
            <a:endParaRPr lang="en-US" altLang="zh-CN" sz="2400" dirty="0"/>
          </a:p>
        </p:txBody>
      </p:sp>
      <p:pic>
        <p:nvPicPr>
          <p:cNvPr id="19458" name="图片 3"/>
          <p:cNvPicPr>
            <a:picLocks noChangeAspect="1"/>
          </p:cNvPicPr>
          <p:nvPr/>
        </p:nvPicPr>
        <p:blipFill>
          <a:blip r:embed="rId1"/>
          <a:srcRect l="24808" t="26154" r="32204" b="48190"/>
          <a:stretch>
            <a:fillRect/>
          </a:stretch>
        </p:blipFill>
        <p:spPr>
          <a:xfrm>
            <a:off x="5292725" y="1484313"/>
            <a:ext cx="3527425" cy="2806700"/>
          </a:xfrm>
          <a:prstGeom prst="rect">
            <a:avLst/>
          </a:prstGeom>
          <a:noFill/>
          <a:ln w="9525">
            <a:noFill/>
          </a:ln>
        </p:spPr>
      </p:pic>
      <p:pic>
        <p:nvPicPr>
          <p:cNvPr id="19459" name="图片 1"/>
          <p:cNvPicPr>
            <a:picLocks noChangeAspect="1"/>
          </p:cNvPicPr>
          <p:nvPr/>
        </p:nvPicPr>
        <p:blipFill>
          <a:blip r:embed="rId2"/>
          <a:srcRect l="2536" r="5444" b="45996"/>
          <a:stretch>
            <a:fillRect/>
          </a:stretch>
        </p:blipFill>
        <p:spPr>
          <a:xfrm>
            <a:off x="377825" y="1303338"/>
            <a:ext cx="3097213" cy="2422525"/>
          </a:xfrm>
          <a:prstGeom prst="rect">
            <a:avLst/>
          </a:prstGeom>
          <a:noFill/>
          <a:ln w="9525">
            <a:noFill/>
          </a:ln>
        </p:spPr>
      </p:pic>
      <p:pic>
        <p:nvPicPr>
          <p:cNvPr id="19460" name="图片 2"/>
          <p:cNvPicPr>
            <a:picLocks noChangeAspect="1"/>
          </p:cNvPicPr>
          <p:nvPr/>
        </p:nvPicPr>
        <p:blipFill>
          <a:blip r:embed="rId3"/>
          <a:srcRect l="9804" r="7843" b="50392"/>
          <a:stretch>
            <a:fillRect/>
          </a:stretch>
        </p:blipFill>
        <p:spPr>
          <a:xfrm>
            <a:off x="468313" y="3789363"/>
            <a:ext cx="3024187" cy="2428875"/>
          </a:xfrm>
          <a:prstGeom prst="rect">
            <a:avLst/>
          </a:prstGeom>
          <a:noFill/>
          <a:ln w="9525">
            <a:noFill/>
          </a:ln>
        </p:spPr>
      </p:pic>
      <p:sp>
        <p:nvSpPr>
          <p:cNvPr id="19461" name="文本框 3"/>
          <p:cNvSpPr txBox="1"/>
          <p:nvPr/>
        </p:nvSpPr>
        <p:spPr>
          <a:xfrm>
            <a:off x="3492500" y="1241108"/>
            <a:ext cx="1614488" cy="2306955"/>
          </a:xfrm>
          <a:prstGeom prst="rect">
            <a:avLst/>
          </a:prstGeom>
          <a:noFill/>
          <a:ln w="9525">
            <a:noFill/>
          </a:ln>
        </p:spPr>
        <p:txBody>
          <a:bodyPr anchor="t">
            <a:spAutoFit/>
          </a:bodyPr>
          <a:p>
            <a:pPr eaLnBrk="0" hangingPunct="0"/>
            <a:endParaRPr lang="zh-CN" altLang="en-US" u="none" dirty="0">
              <a:solidFill>
                <a:schemeClr val="tx1"/>
              </a:solidFill>
              <a:latin typeface="Calibri" panose="020F0502020204030204" pitchFamily="34" charset="0"/>
              <a:ea typeface="SimSun" panose="02010600030101010101" pitchFamily="2" charset="-122"/>
            </a:endParaRPr>
          </a:p>
          <a:p>
            <a:pPr eaLnBrk="0" hangingPunct="0"/>
            <a:r>
              <a:rPr lang="en-US" altLang="zh-CN" u="none" dirty="0">
                <a:solidFill>
                  <a:schemeClr val="tx1"/>
                </a:solidFill>
                <a:latin typeface="Calibri" panose="020F0502020204030204" pitchFamily="34" charset="0"/>
                <a:ea typeface="SimSun" panose="02010600030101010101" pitchFamily="2" charset="-122"/>
              </a:rPr>
              <a:t>đồng bộ trái phải:</a:t>
            </a:r>
            <a:endParaRPr lang="en-US" altLang="zh-CN" u="none" dirty="0">
              <a:solidFill>
                <a:schemeClr val="tx1"/>
              </a:solidFill>
              <a:latin typeface="Calibri" panose="020F0502020204030204" pitchFamily="34" charset="0"/>
              <a:ea typeface="SimSun" panose="02010600030101010101" pitchFamily="2" charset="-122"/>
            </a:endParaRPr>
          </a:p>
          <a:p>
            <a:pPr eaLnBrk="0" hangingPunct="0"/>
            <a:r>
              <a:rPr lang="en-US" altLang="zh-CN" u="none" dirty="0">
                <a:solidFill>
                  <a:schemeClr val="tx1"/>
                </a:solidFill>
                <a:latin typeface="Calibri" panose="020F0502020204030204" pitchFamily="34" charset="0"/>
                <a:ea typeface="SimSun" panose="02010600030101010101" pitchFamily="2" charset="-122"/>
              </a:rPr>
              <a:t>kim đi từ trên xuống ( mũi kim và cần gạt chỉ bằng nhau), móc lấy chỉ đi từ phải qua trái hết tầm</a:t>
            </a:r>
            <a:endParaRPr lang="en-US" altLang="zh-CN" u="none" dirty="0">
              <a:solidFill>
                <a:schemeClr val="tx1"/>
              </a:solidFill>
              <a:latin typeface="Calibri" panose="020F0502020204030204" pitchFamily="34" charset="0"/>
              <a:ea typeface="SimSun" panose="02010600030101010101" pitchFamily="2" charset="-122"/>
            </a:endParaRPr>
          </a:p>
        </p:txBody>
      </p:sp>
      <p:sp>
        <p:nvSpPr>
          <p:cNvPr id="19462" name="文本框 6"/>
          <p:cNvSpPr txBox="1"/>
          <p:nvPr/>
        </p:nvSpPr>
        <p:spPr>
          <a:xfrm>
            <a:off x="3451225" y="4291330"/>
            <a:ext cx="1840865" cy="1814830"/>
          </a:xfrm>
          <a:prstGeom prst="rect">
            <a:avLst/>
          </a:prstGeom>
          <a:noFill/>
          <a:ln w="9525">
            <a:noFill/>
          </a:ln>
        </p:spPr>
        <p:txBody>
          <a:bodyPr wrap="square" anchor="t">
            <a:spAutoFit/>
          </a:bodyPr>
          <a:p>
            <a:pPr eaLnBrk="0" hangingPunct="0"/>
            <a:r>
              <a:rPr lang="zh-CN" altLang="en-US" u="none" dirty="0">
                <a:solidFill>
                  <a:schemeClr val="tx1"/>
                </a:solidFill>
                <a:latin typeface="Calibri" panose="020F0502020204030204" pitchFamily="34" charset="0"/>
                <a:ea typeface="SimSun" panose="02010600030101010101" pitchFamily="2" charset="-122"/>
              </a:rPr>
              <a:t> </a:t>
            </a:r>
            <a:r>
              <a:rPr lang="en-US" altLang="zh-CN" u="none" dirty="0">
                <a:solidFill>
                  <a:schemeClr val="tx1"/>
                </a:solidFill>
                <a:latin typeface="Calibri" panose="020F0502020204030204" pitchFamily="34" charset="0"/>
                <a:ea typeface="SimSun" panose="02010600030101010101" pitchFamily="2" charset="-122"/>
              </a:rPr>
              <a:t>đồng bộ trước sau: kim đi từ trên xuống ( mặt dưới lỗ xỏ chỉ bằng mặt trên của móc), gạt chỉ bắt đầu di chuyển về sau</a:t>
            </a:r>
            <a:endParaRPr lang="en-US" altLang="zh-CN" u="none" dirty="0">
              <a:solidFill>
                <a:schemeClr val="tx1"/>
              </a:solidFill>
              <a:latin typeface="Calibri" panose="020F0502020204030204" pitchFamily="34" charset="0"/>
              <a:ea typeface="SimSun" panose="02010600030101010101" pitchFamily="2" charset="-122"/>
            </a:endParaRPr>
          </a:p>
        </p:txBody>
      </p:sp>
      <p:sp>
        <p:nvSpPr>
          <p:cNvPr id="19463" name="文本框 7"/>
          <p:cNvSpPr txBox="1"/>
          <p:nvPr/>
        </p:nvSpPr>
        <p:spPr>
          <a:xfrm>
            <a:off x="6118225" y="4419600"/>
            <a:ext cx="3025775" cy="583565"/>
          </a:xfrm>
          <a:prstGeom prst="rect">
            <a:avLst/>
          </a:prstGeom>
          <a:noFill/>
          <a:ln w="9525">
            <a:noFill/>
          </a:ln>
        </p:spPr>
        <p:txBody>
          <a:bodyPr anchor="t">
            <a:spAutoFit/>
          </a:bodyPr>
          <a:p>
            <a:pPr eaLnBrk="0" hangingPunct="0"/>
            <a:r>
              <a:rPr lang="zh-CN" altLang="en-US" u="none" dirty="0">
                <a:solidFill>
                  <a:schemeClr val="tx1"/>
                </a:solidFill>
                <a:latin typeface="Calibri" panose="020F0502020204030204" pitchFamily="34" charset="0"/>
                <a:ea typeface="SimSun" panose="02010600030101010101" pitchFamily="2" charset="-122"/>
              </a:rPr>
              <a:t> </a:t>
            </a:r>
            <a:r>
              <a:rPr lang="en-US" altLang="zh-CN" u="none" dirty="0">
                <a:solidFill>
                  <a:schemeClr val="tx1"/>
                </a:solidFill>
                <a:latin typeface="Calibri" panose="020F0502020204030204" pitchFamily="34" charset="0"/>
                <a:ea typeface="SimSun" panose="02010600030101010101" pitchFamily="2" charset="-122"/>
              </a:rPr>
              <a:t>sau khi điều chỉnh đồng bộ cần gạt chỉ, bốn điểm thẳng hàng</a:t>
            </a:r>
            <a:endParaRPr lang="en-US" altLang="zh-CN" u="none" dirty="0">
              <a:solidFill>
                <a:schemeClr val="tx1"/>
              </a:solidFill>
              <a:latin typeface="Calibri" panose="020F0502020204030204" pitchFamily="34" charset="0"/>
              <a:ea typeface="SimSun" panose="02010600030101010101" pitchFamily="2" charset="-122"/>
            </a:endParaRPr>
          </a:p>
        </p:txBody>
      </p:sp>
      <p:sp>
        <p:nvSpPr>
          <p:cNvPr id="19464" name="椭圆 4"/>
          <p:cNvSpPr/>
          <p:nvPr/>
        </p:nvSpPr>
        <p:spPr>
          <a:xfrm rot="-411450">
            <a:off x="5576888" y="2132013"/>
            <a:ext cx="2490787" cy="1311275"/>
          </a:xfrm>
          <a:prstGeom prst="ellipse">
            <a:avLst/>
          </a:prstGeom>
          <a:noFill/>
          <a:ln w="28575" cap="flat" cmpd="sng">
            <a:solidFill>
              <a:srgbClr val="FF00FF"/>
            </a:solidFill>
            <a:prstDash val="sysDot"/>
            <a:round/>
            <a:headEnd type="none" w="med" len="med"/>
            <a:tailEnd type="none" w="med" len="med"/>
          </a:ln>
        </p:spPr>
        <p:txBody>
          <a:bodyPr anchor="t">
            <a:spAutoFit/>
          </a:bodyPr>
          <a:p>
            <a:pPr algn="ctr">
              <a:spcBef>
                <a:spcPct val="50000"/>
              </a:spcBef>
            </a:pPr>
            <a:endParaRPr lang="zh-CN" altLang="en-US" dirty="0">
              <a:latin typeface="Arial" panose="020B0604020202020204" pitchFamily="34" charset="0"/>
              <a:ea typeface="楷体_GB2312"/>
            </a:endParaRPr>
          </a:p>
        </p:txBody>
      </p:sp>
      <p:sp>
        <p:nvSpPr>
          <p:cNvPr id="19465" name="椭圆 4"/>
          <p:cNvSpPr/>
          <p:nvPr/>
        </p:nvSpPr>
        <p:spPr>
          <a:xfrm rot="-411450">
            <a:off x="1604963" y="3097213"/>
            <a:ext cx="800100" cy="444500"/>
          </a:xfrm>
          <a:prstGeom prst="ellipse">
            <a:avLst/>
          </a:prstGeom>
          <a:noFill/>
          <a:ln w="28575" cap="flat" cmpd="sng">
            <a:solidFill>
              <a:srgbClr val="FF00FF"/>
            </a:solidFill>
            <a:prstDash val="sysDot"/>
            <a:round/>
            <a:headEnd type="none" w="med" len="med"/>
            <a:tailEnd type="none" w="med" len="med"/>
          </a:ln>
        </p:spPr>
        <p:txBody>
          <a:bodyPr anchor="t">
            <a:spAutoFit/>
          </a:bodyPr>
          <a:p>
            <a:pPr algn="ctr">
              <a:spcBef>
                <a:spcPct val="50000"/>
              </a:spcBef>
            </a:pPr>
            <a:endParaRPr lang="zh-CN" altLang="en-US" dirty="0">
              <a:latin typeface="Arial" panose="020B0604020202020204" pitchFamily="34" charset="0"/>
              <a:ea typeface="楷体_GB2312"/>
            </a:endParaRPr>
          </a:p>
        </p:txBody>
      </p:sp>
      <p:sp>
        <p:nvSpPr>
          <p:cNvPr id="19466" name="椭圆 4"/>
          <p:cNvSpPr/>
          <p:nvPr/>
        </p:nvSpPr>
        <p:spPr>
          <a:xfrm rot="-5400000">
            <a:off x="1747838" y="5389563"/>
            <a:ext cx="800100" cy="444500"/>
          </a:xfrm>
          <a:prstGeom prst="ellipse">
            <a:avLst/>
          </a:prstGeom>
          <a:noFill/>
          <a:ln w="28575" cap="flat" cmpd="sng">
            <a:solidFill>
              <a:srgbClr val="FF00FF"/>
            </a:solidFill>
            <a:prstDash val="sysDot"/>
            <a:round/>
            <a:headEnd type="none" w="med" len="med"/>
            <a:tailEnd type="none" w="med" len="med"/>
          </a:ln>
        </p:spPr>
        <p:txBody>
          <a:bodyPr anchor="t">
            <a:spAutoFit/>
          </a:bodyPr>
          <a:p>
            <a:pPr algn="ctr">
              <a:spcBef>
                <a:spcPct val="50000"/>
              </a:spcBef>
            </a:pPr>
            <a:endParaRPr lang="zh-CN" altLang="en-US" dirty="0">
              <a:latin typeface="Arial" panose="020B0604020202020204" pitchFamily="34" charset="0"/>
              <a:ea typeface="楷体_GB231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图片 6"/>
          <p:cNvPicPr>
            <a:picLocks noChangeAspect="1"/>
          </p:cNvPicPr>
          <p:nvPr/>
        </p:nvPicPr>
        <p:blipFill>
          <a:blip r:embed="rId1"/>
          <a:stretch>
            <a:fillRect/>
          </a:stretch>
        </p:blipFill>
        <p:spPr>
          <a:xfrm>
            <a:off x="5076825" y="1339850"/>
            <a:ext cx="3074988" cy="2647950"/>
          </a:xfrm>
          <a:prstGeom prst="rect">
            <a:avLst/>
          </a:prstGeom>
          <a:noFill/>
          <a:ln w="9525">
            <a:noFill/>
          </a:ln>
        </p:spPr>
      </p:pic>
      <p:sp>
        <p:nvSpPr>
          <p:cNvPr id="20482" name="Text Box 8"/>
          <p:cNvSpPr txBox="1"/>
          <p:nvPr/>
        </p:nvSpPr>
        <p:spPr>
          <a:xfrm>
            <a:off x="4923790" y="4410075"/>
            <a:ext cx="3684270" cy="571500"/>
          </a:xfrm>
          <a:prstGeom prst="rect">
            <a:avLst/>
          </a:prstGeom>
          <a:noFill/>
          <a:ln w="9525">
            <a:noFill/>
          </a:ln>
        </p:spPr>
        <p:txBody>
          <a:bodyPr wrap="square" lIns="18288" tIns="18288" rIns="0" bIns="0" anchor="t">
            <a:spAutoFit/>
          </a:bodyPr>
          <a:p>
            <a:pPr>
              <a:spcBef>
                <a:spcPct val="50000"/>
              </a:spcBef>
              <a:buFont typeface="Arial" panose="020B0604020202020204" pitchFamily="34" charset="0"/>
            </a:pPr>
            <a:r>
              <a:rPr lang="en-US" altLang="zh-CN" sz="1800" b="0" u="none" dirty="0">
                <a:solidFill>
                  <a:srgbClr val="000000"/>
                </a:solidFill>
                <a:ea typeface="SimSun" panose="02010600030101010101" pitchFamily="2" charset="-122"/>
                <a:cs typeface="Calibri" panose="020F0502020204030204" pitchFamily="34" charset="0"/>
              </a:rPr>
              <a:t>quay pully, để khoảng cách kim và gạt chỉ cách nhau 0.5-1mm</a:t>
            </a:r>
            <a:endParaRPr lang="en-US" altLang="zh-CN" sz="1800" b="0" u="none" dirty="0">
              <a:solidFill>
                <a:srgbClr val="000000"/>
              </a:solidFill>
              <a:ea typeface="SimSun" panose="02010600030101010101" pitchFamily="2" charset="-122"/>
              <a:cs typeface="Calibri" panose="020F0502020204030204" pitchFamily="34" charset="0"/>
            </a:endParaRPr>
          </a:p>
        </p:txBody>
      </p:sp>
      <p:pic>
        <p:nvPicPr>
          <p:cNvPr id="20483" name="图片 10"/>
          <p:cNvPicPr>
            <a:picLocks noChangeAspect="1"/>
          </p:cNvPicPr>
          <p:nvPr/>
        </p:nvPicPr>
        <p:blipFill>
          <a:blip r:embed="rId2"/>
          <a:stretch>
            <a:fillRect/>
          </a:stretch>
        </p:blipFill>
        <p:spPr>
          <a:xfrm>
            <a:off x="539750" y="1700213"/>
            <a:ext cx="3981450" cy="2400300"/>
          </a:xfrm>
          <a:prstGeom prst="rect">
            <a:avLst/>
          </a:prstGeom>
          <a:noFill/>
          <a:ln w="9525">
            <a:noFill/>
          </a:ln>
        </p:spPr>
      </p:pic>
      <p:sp>
        <p:nvSpPr>
          <p:cNvPr id="20484" name="Text Box 8"/>
          <p:cNvSpPr txBox="1"/>
          <p:nvPr/>
        </p:nvSpPr>
        <p:spPr>
          <a:xfrm>
            <a:off x="1130935" y="1106805"/>
            <a:ext cx="1437640" cy="294640"/>
          </a:xfrm>
          <a:prstGeom prst="rect">
            <a:avLst/>
          </a:prstGeom>
          <a:noFill/>
          <a:ln w="9525">
            <a:noFill/>
          </a:ln>
        </p:spPr>
        <p:txBody>
          <a:bodyPr wrap="none" lIns="18288" tIns="18288" rIns="0" bIns="0" anchor="t">
            <a:spAutoFit/>
          </a:bodyPr>
          <a:p>
            <a:pPr>
              <a:spcBef>
                <a:spcPct val="50000"/>
              </a:spcBef>
              <a:buFont typeface="Arial" panose="020B0604020202020204" pitchFamily="34" charset="0"/>
            </a:pPr>
            <a:r>
              <a:rPr lang="en-US" sz="1800" b="0" u="none" dirty="0">
                <a:solidFill>
                  <a:srgbClr val="000000"/>
                </a:solidFill>
                <a:ea typeface="SimSun" panose="02010600030101010101" pitchFamily="2" charset="-122"/>
                <a:cs typeface="Calibri" panose="020F0502020204030204" pitchFamily="34" charset="0"/>
              </a:rPr>
              <a:t>Điểm đánh dấu</a:t>
            </a:r>
            <a:endParaRPr lang="en-US" sz="1800" b="0" u="none" dirty="0">
              <a:solidFill>
                <a:srgbClr val="000000"/>
              </a:solidFill>
              <a:ea typeface="SimSun" panose="02010600030101010101" pitchFamily="2" charset="-122"/>
              <a:cs typeface="Calibri" panose="020F0502020204030204" pitchFamily="34" charset="0"/>
            </a:endParaRPr>
          </a:p>
        </p:txBody>
      </p:sp>
      <p:sp>
        <p:nvSpPr>
          <p:cNvPr id="2" name="Text Box 8"/>
          <p:cNvSpPr txBox="1"/>
          <p:nvPr/>
        </p:nvSpPr>
        <p:spPr>
          <a:xfrm>
            <a:off x="356235" y="3987800"/>
            <a:ext cx="666115" cy="294640"/>
          </a:xfrm>
          <a:prstGeom prst="rect">
            <a:avLst/>
          </a:prstGeom>
          <a:noFill/>
          <a:ln w="9525">
            <a:noFill/>
          </a:ln>
        </p:spPr>
        <p:txBody>
          <a:bodyPr wrap="none" lIns="18288" tIns="18288" rIns="0" bIns="0" anchor="t">
            <a:spAutoFit/>
          </a:bodyPr>
          <a:p>
            <a:pPr>
              <a:spcBef>
                <a:spcPct val="50000"/>
              </a:spcBef>
              <a:buFont typeface="Arial" panose="020B0604020202020204" pitchFamily="34" charset="0"/>
            </a:pPr>
            <a:r>
              <a:rPr lang="en-US" sz="1800" b="0" u="none" dirty="0">
                <a:solidFill>
                  <a:srgbClr val="000000"/>
                </a:solidFill>
                <a:ea typeface="SimSun" panose="02010600030101010101" pitchFamily="2" charset="-122"/>
                <a:cs typeface="Calibri" panose="020F0502020204030204" pitchFamily="34" charset="0"/>
              </a:rPr>
              <a:t>Gạt chỉ</a:t>
            </a:r>
            <a:endParaRPr lang="en-US" sz="1800" b="0" u="none" dirty="0">
              <a:solidFill>
                <a:srgbClr val="000000"/>
              </a:solidFill>
              <a:ea typeface="SimSun" panose="02010600030101010101" pitchFamily="2" charset="-122"/>
              <a:cs typeface="Calibri" panose="020F0502020204030204" pitchFamily="34" charset="0"/>
            </a:endParaRPr>
          </a:p>
        </p:txBody>
      </p:sp>
      <p:sp>
        <p:nvSpPr>
          <p:cNvPr id="3" name="Text Box 8"/>
          <p:cNvSpPr txBox="1"/>
          <p:nvPr/>
        </p:nvSpPr>
        <p:spPr>
          <a:xfrm>
            <a:off x="1919605" y="4275455"/>
            <a:ext cx="784860" cy="709930"/>
          </a:xfrm>
          <a:prstGeom prst="rect">
            <a:avLst/>
          </a:prstGeom>
          <a:noFill/>
          <a:ln w="9525">
            <a:noFill/>
          </a:ln>
        </p:spPr>
        <p:txBody>
          <a:bodyPr wrap="none" lIns="18288" tIns="18288" rIns="0" bIns="0" anchor="t">
            <a:spAutoFit/>
          </a:bodyPr>
          <a:p>
            <a:pPr>
              <a:spcBef>
                <a:spcPct val="50000"/>
              </a:spcBef>
              <a:buFont typeface="Arial" panose="020B0604020202020204" pitchFamily="34" charset="0"/>
            </a:pPr>
            <a:r>
              <a:rPr lang="en-US" sz="1800" b="0" u="none" dirty="0">
                <a:solidFill>
                  <a:srgbClr val="000000"/>
                </a:solidFill>
                <a:ea typeface="SimSun" panose="02010600030101010101" pitchFamily="2" charset="-122"/>
                <a:cs typeface="Calibri" panose="020F0502020204030204" pitchFamily="34" charset="0"/>
              </a:rPr>
              <a:t>Sàn gạt</a:t>
            </a:r>
            <a:endParaRPr lang="en-US" sz="1800" b="0" u="none" dirty="0">
              <a:solidFill>
                <a:srgbClr val="000000"/>
              </a:solidFill>
              <a:ea typeface="SimSun" panose="02010600030101010101" pitchFamily="2" charset="-122"/>
              <a:cs typeface="Calibri" panose="020F0502020204030204" pitchFamily="34" charset="0"/>
            </a:endParaRPr>
          </a:p>
          <a:p>
            <a:pPr>
              <a:spcBef>
                <a:spcPct val="50000"/>
              </a:spcBef>
              <a:buFont typeface="Arial" panose="020B0604020202020204" pitchFamily="34" charset="0"/>
            </a:pPr>
            <a:r>
              <a:rPr lang="en-US" sz="1800" b="0" u="none" dirty="0">
                <a:solidFill>
                  <a:srgbClr val="000000"/>
                </a:solidFill>
                <a:ea typeface="SimSun" panose="02010600030101010101" pitchFamily="2" charset="-122"/>
                <a:cs typeface="Calibri" panose="020F0502020204030204" pitchFamily="34" charset="0"/>
              </a:rPr>
              <a:t>trái phải </a:t>
            </a:r>
            <a:endParaRPr lang="en-US" sz="1800" b="0" u="none" dirty="0">
              <a:solidFill>
                <a:srgbClr val="000000"/>
              </a:solidFill>
              <a:ea typeface="SimSun" panose="02010600030101010101" pitchFamily="2" charset="-122"/>
              <a:cs typeface="Calibri" panose="020F0502020204030204" pitchFamily="34" charset="0"/>
            </a:endParaRPr>
          </a:p>
        </p:txBody>
      </p:sp>
      <p:sp>
        <p:nvSpPr>
          <p:cNvPr id="4" name="Text Box 8"/>
          <p:cNvSpPr txBox="1"/>
          <p:nvPr/>
        </p:nvSpPr>
        <p:spPr>
          <a:xfrm>
            <a:off x="3581400" y="3754755"/>
            <a:ext cx="920115" cy="709930"/>
          </a:xfrm>
          <a:prstGeom prst="rect">
            <a:avLst/>
          </a:prstGeom>
          <a:noFill/>
          <a:ln w="9525">
            <a:noFill/>
          </a:ln>
        </p:spPr>
        <p:txBody>
          <a:bodyPr wrap="none" lIns="18288" tIns="18288" rIns="0" bIns="0" anchor="t">
            <a:spAutoFit/>
          </a:bodyPr>
          <a:p>
            <a:pPr>
              <a:spcBef>
                <a:spcPct val="50000"/>
              </a:spcBef>
              <a:buFont typeface="Arial" panose="020B0604020202020204" pitchFamily="34" charset="0"/>
            </a:pPr>
            <a:r>
              <a:rPr lang="en-US" sz="1800" b="0" u="none" dirty="0">
                <a:solidFill>
                  <a:srgbClr val="000000"/>
                </a:solidFill>
                <a:ea typeface="SimSun" panose="02010600030101010101" pitchFamily="2" charset="-122"/>
                <a:cs typeface="Calibri" panose="020F0502020204030204" pitchFamily="34" charset="0"/>
              </a:rPr>
              <a:t>Sàn gạt</a:t>
            </a:r>
            <a:endParaRPr lang="en-US" sz="1800" b="0" u="none" dirty="0">
              <a:solidFill>
                <a:srgbClr val="000000"/>
              </a:solidFill>
              <a:ea typeface="SimSun" panose="02010600030101010101" pitchFamily="2" charset="-122"/>
              <a:cs typeface="Calibri" panose="020F0502020204030204" pitchFamily="34" charset="0"/>
            </a:endParaRPr>
          </a:p>
          <a:p>
            <a:pPr>
              <a:spcBef>
                <a:spcPct val="50000"/>
              </a:spcBef>
              <a:buFont typeface="Arial" panose="020B0604020202020204" pitchFamily="34" charset="0"/>
            </a:pPr>
            <a:r>
              <a:rPr lang="en-US" sz="1800" b="0" u="none" dirty="0">
                <a:solidFill>
                  <a:srgbClr val="000000"/>
                </a:solidFill>
                <a:ea typeface="SimSun" panose="02010600030101010101" pitchFamily="2" charset="-122"/>
                <a:cs typeface="Calibri" panose="020F0502020204030204" pitchFamily="34" charset="0"/>
              </a:rPr>
              <a:t>lên xuống</a:t>
            </a:r>
            <a:endParaRPr lang="en-US" sz="1800" b="0" u="none" dirty="0">
              <a:solidFill>
                <a:srgbClr val="000000"/>
              </a:solidFill>
              <a:ea typeface="SimSun" panose="02010600030101010101" pitchFamily="2" charset="-122"/>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title"/>
          </p:nvPr>
        </p:nvSpPr>
        <p:spPr>
          <a:xfrm>
            <a:off x="396875" y="981075"/>
            <a:ext cx="3165475" cy="506413"/>
          </a:xfrm>
          <a:noFill/>
          <a:ln>
            <a:noFill/>
          </a:ln>
        </p:spPr>
        <p:txBody>
          <a:bodyPr anchor="t"/>
          <a:p>
            <a:pPr algn="l"/>
            <a:r>
              <a:rPr lang="en-US" altLang="zh-CN" sz="2400" dirty="0"/>
              <a:t>3.10.VỊ TRÍ DAO</a:t>
            </a:r>
            <a:endParaRPr lang="en-US" altLang="zh-CN" sz="2400" dirty="0"/>
          </a:p>
        </p:txBody>
      </p:sp>
      <p:pic>
        <p:nvPicPr>
          <p:cNvPr id="21506" name="Picture 4"/>
          <p:cNvPicPr>
            <a:picLocks noGrp="1" noChangeAspect="1"/>
          </p:cNvPicPr>
          <p:nvPr>
            <p:ph idx="1"/>
          </p:nvPr>
        </p:nvPicPr>
        <p:blipFill>
          <a:blip r:embed="rId1"/>
          <a:stretch>
            <a:fillRect/>
          </a:stretch>
        </p:blipFill>
        <p:spPr>
          <a:xfrm>
            <a:off x="1619250" y="1916113"/>
            <a:ext cx="3024188" cy="2268537"/>
          </a:xfrm>
          <a:noFill/>
          <a:ln>
            <a:noFill/>
          </a:ln>
        </p:spPr>
      </p:pic>
      <p:pic>
        <p:nvPicPr>
          <p:cNvPr id="21507" name="Picture 5" descr="页面提取自－缝纫机维修(重机MB-373中文服务手册)-3副本"/>
          <p:cNvPicPr>
            <a:picLocks noChangeAspect="1"/>
          </p:cNvPicPr>
          <p:nvPr/>
        </p:nvPicPr>
        <p:blipFill>
          <a:blip r:embed="rId2"/>
          <a:stretch>
            <a:fillRect/>
          </a:stretch>
        </p:blipFill>
        <p:spPr>
          <a:xfrm>
            <a:off x="5075238" y="1989138"/>
            <a:ext cx="2209800" cy="2305050"/>
          </a:xfrm>
          <a:prstGeom prst="rect">
            <a:avLst/>
          </a:prstGeom>
          <a:noFill/>
          <a:ln w="9525">
            <a:noFill/>
          </a:ln>
        </p:spPr>
      </p:pic>
      <p:sp>
        <p:nvSpPr>
          <p:cNvPr id="21508" name="Text Box 6"/>
          <p:cNvSpPr txBox="1"/>
          <p:nvPr/>
        </p:nvSpPr>
        <p:spPr>
          <a:xfrm>
            <a:off x="1106170" y="4869180"/>
            <a:ext cx="7155815" cy="583565"/>
          </a:xfrm>
          <a:prstGeom prst="rect">
            <a:avLst/>
          </a:prstGeom>
          <a:noFill/>
          <a:ln w="12700">
            <a:noFill/>
          </a:ln>
        </p:spPr>
        <p:txBody>
          <a:bodyPr wrap="square" anchor="t">
            <a:spAutoFit/>
          </a:bodyPr>
          <a:p>
            <a:pPr>
              <a:spcBef>
                <a:spcPct val="50000"/>
              </a:spcBef>
              <a:buFont typeface="Arial" panose="020B0604020202020204" pitchFamily="34" charset="0"/>
            </a:pPr>
            <a:r>
              <a:rPr lang="zh-CN" altLang="en-US" u="none" dirty="0">
                <a:solidFill>
                  <a:schemeClr val="tx1"/>
                </a:solidFill>
                <a:latin typeface="Arial" panose="020B0604020202020204" pitchFamily="34" charset="0"/>
                <a:ea typeface="楷体_GB2312"/>
                <a:sym typeface="Arial" panose="020B0604020202020204" pitchFamily="34" charset="0"/>
              </a:rPr>
              <a:t> </a:t>
            </a:r>
            <a:r>
              <a:rPr lang="en-US" altLang="zh-CN" u="none" dirty="0">
                <a:solidFill>
                  <a:schemeClr val="tx1"/>
                </a:solidFill>
                <a:latin typeface="Arial" panose="020B0604020202020204" pitchFamily="34" charset="0"/>
                <a:ea typeface="楷体_GB2312"/>
                <a:sym typeface="Arial" panose="020B0604020202020204" pitchFamily="34" charset="0"/>
              </a:rPr>
              <a:t>mở ốc, điều chỉnh cần nối dao,sao cho khi máy ngừng hẳn, khoảng cách cần nối dao đến điềm lõm của bàn kẹp là 11mm</a:t>
            </a:r>
            <a:endParaRPr lang="en-US" altLang="zh-CN" u="none" dirty="0">
              <a:solidFill>
                <a:schemeClr val="tx1"/>
              </a:solidFill>
              <a:latin typeface="Arial" panose="020B0604020202020204" pitchFamily="34" charset="0"/>
              <a:ea typeface="楷体_GB2312"/>
              <a:sym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a:spLocks noGrp="1"/>
          </p:cNvSpPr>
          <p:nvPr>
            <p:ph type="title"/>
          </p:nvPr>
        </p:nvSpPr>
        <p:spPr>
          <a:xfrm>
            <a:off x="396875" y="836930"/>
            <a:ext cx="6142990" cy="458470"/>
          </a:xfrm>
          <a:noFill/>
          <a:ln>
            <a:noFill/>
          </a:ln>
        </p:spPr>
        <p:txBody>
          <a:bodyPr anchor="t"/>
          <a:p>
            <a:pPr algn="l"/>
            <a:r>
              <a:rPr lang="en-US" altLang="zh-CN" sz="2400" dirty="0"/>
              <a:t>3.11. </a:t>
            </a:r>
            <a:r>
              <a:rPr lang="zh-CN" altLang="en-US" sz="2400" dirty="0"/>
              <a:t> </a:t>
            </a:r>
            <a:r>
              <a:rPr lang="en-US" altLang="zh-CN" sz="2400" dirty="0"/>
              <a:t>Điều chỉnh độ căng chỉ đồng tiền 2</a:t>
            </a:r>
            <a:endParaRPr lang="en-US" altLang="zh-CN" sz="2400" dirty="0"/>
          </a:p>
        </p:txBody>
      </p:sp>
      <p:pic>
        <p:nvPicPr>
          <p:cNvPr id="22530" name="Picture 4" descr="页面提取自－缝纫机维修(重机MB-373中文服务手册)-422222222222"/>
          <p:cNvPicPr>
            <a:picLocks noGrp="1" noChangeAspect="1"/>
          </p:cNvPicPr>
          <p:nvPr>
            <p:ph idx="1"/>
          </p:nvPr>
        </p:nvPicPr>
        <p:blipFill>
          <a:blip r:embed="rId1"/>
          <a:stretch>
            <a:fillRect/>
          </a:stretch>
        </p:blipFill>
        <p:spPr>
          <a:xfrm>
            <a:off x="2555875" y="1628775"/>
            <a:ext cx="3384550" cy="2736850"/>
          </a:xfrm>
          <a:noFill/>
          <a:ln>
            <a:noFill/>
          </a:ln>
        </p:spPr>
      </p:pic>
      <p:sp>
        <p:nvSpPr>
          <p:cNvPr id="22531" name="文本框 1"/>
          <p:cNvSpPr txBox="1"/>
          <p:nvPr/>
        </p:nvSpPr>
        <p:spPr>
          <a:xfrm>
            <a:off x="755650" y="4652963"/>
            <a:ext cx="8232775" cy="829945"/>
          </a:xfrm>
          <a:prstGeom prst="rect">
            <a:avLst/>
          </a:prstGeom>
          <a:noFill/>
          <a:ln w="9525">
            <a:noFill/>
          </a:ln>
        </p:spPr>
        <p:txBody>
          <a:bodyPr anchor="t">
            <a:spAutoFit/>
          </a:bodyPr>
          <a:p>
            <a:pPr>
              <a:spcBef>
                <a:spcPct val="50000"/>
              </a:spcBef>
              <a:buFont typeface="Arial" panose="020B0604020202020204" pitchFamily="34" charset="0"/>
            </a:pPr>
            <a:r>
              <a:rPr lang="en-US" altLang="zh-CN" b="0" u="none" dirty="0">
                <a:solidFill>
                  <a:schemeClr val="tx1"/>
                </a:solidFill>
                <a:latin typeface="Arial" panose="020B0604020202020204" pitchFamily="34" charset="0"/>
                <a:ea typeface="楷体_GB2312"/>
              </a:rPr>
              <a:t>nới lỏng ốc cố định đồng tiền 2, một tay kéo sợi chỉ, một tay xoay pully. sao cho khi đồng tiền đẩy lên hết cỡ sẽ cảm thấy kéo sợi chỉ nhẹ và khi trụ kim từ dưới đi lên 54mm, là thời điểm mở đồng tiền</a:t>
            </a:r>
            <a:endParaRPr lang="en-US" altLang="zh-CN" b="0" u="none" dirty="0">
              <a:solidFill>
                <a:schemeClr val="tx1"/>
              </a:solidFill>
              <a:latin typeface="Arial" panose="020B0604020202020204" pitchFamily="34" charset="0"/>
              <a:ea typeface="楷体_GB231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a:spLocks noGrp="1"/>
          </p:cNvSpPr>
          <p:nvPr>
            <p:ph type="title"/>
          </p:nvPr>
        </p:nvSpPr>
        <p:spPr>
          <a:xfrm>
            <a:off x="539750" y="836930"/>
            <a:ext cx="6571615" cy="582295"/>
          </a:xfrm>
          <a:noFill/>
          <a:ln>
            <a:noFill/>
          </a:ln>
        </p:spPr>
        <p:txBody>
          <a:bodyPr anchor="t"/>
          <a:p>
            <a:pPr algn="l"/>
            <a:r>
              <a:rPr lang="en-US" altLang="zh-CN" sz="2400" dirty="0"/>
              <a:t>3.12.</a:t>
            </a:r>
            <a:r>
              <a:rPr lang="zh-CN" altLang="en-US" sz="2400" dirty="0"/>
              <a:t> </a:t>
            </a:r>
            <a:r>
              <a:rPr lang="en-US" altLang="zh-CN" sz="2400" dirty="0"/>
              <a:t>Điều chỉnh vị trí quàng chỉ</a:t>
            </a:r>
            <a:endParaRPr lang="en-US" altLang="zh-CN" sz="2400" dirty="0"/>
          </a:p>
        </p:txBody>
      </p:sp>
      <p:pic>
        <p:nvPicPr>
          <p:cNvPr id="23554" name="Picture 4" descr="10"/>
          <p:cNvPicPr>
            <a:picLocks noGrp="1" noChangeAspect="1"/>
          </p:cNvPicPr>
          <p:nvPr>
            <p:ph idx="1"/>
          </p:nvPr>
        </p:nvPicPr>
        <p:blipFill>
          <a:blip r:embed="rId1"/>
          <a:stretch>
            <a:fillRect/>
          </a:stretch>
        </p:blipFill>
        <p:spPr>
          <a:xfrm>
            <a:off x="1979930" y="659765"/>
            <a:ext cx="6180455" cy="3143885"/>
          </a:xfrm>
          <a:noFill/>
          <a:ln>
            <a:noFill/>
          </a:ln>
        </p:spPr>
      </p:pic>
      <p:sp>
        <p:nvSpPr>
          <p:cNvPr id="23555" name="Text Box 5"/>
          <p:cNvSpPr txBox="1"/>
          <p:nvPr/>
        </p:nvSpPr>
        <p:spPr>
          <a:xfrm>
            <a:off x="769620" y="3648393"/>
            <a:ext cx="7848600" cy="2630170"/>
          </a:xfrm>
          <a:prstGeom prst="rect">
            <a:avLst/>
          </a:prstGeom>
          <a:noFill/>
          <a:ln w="12700">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Khi đầu chỉ A ra từ mũi thứ 1 quá dài, thì không thể rút hết được chỉ (rối chỉ dưới) , cần chỉnh lượng quảng chỉ nhỏ lại</a:t>
            </a:r>
            <a:endParaRPr lang="en-US" altLang="zh-CN" u="none" dirty="0">
              <a:solidFill>
                <a:schemeClr val="tx1"/>
              </a:solidFill>
              <a:latin typeface="Arial" panose="020B0604020202020204" pitchFamily="34" charset="0"/>
              <a:ea typeface="楷体_GB2312"/>
            </a:endParaRPr>
          </a:p>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sym typeface="+mn-ea"/>
              </a:rPr>
              <a:t>Khi đầu chỉ B ra từ mũi thứ 2 quá ngắn, thì sẽ dễ bị tuột chỉ đầu, cần chỉnh lượng quảng chỉ lớn hơn.</a:t>
            </a:r>
            <a:endParaRPr lang="en-US" altLang="zh-CN" u="none" dirty="0">
              <a:solidFill>
                <a:schemeClr val="tx1"/>
              </a:solidFill>
              <a:latin typeface="Arial" panose="020B0604020202020204" pitchFamily="34" charset="0"/>
              <a:ea typeface="楷体_GB2312"/>
              <a:sym typeface="+mn-ea"/>
            </a:endParaRPr>
          </a:p>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Cách chỉnh lượng quảng chỉ khi đính nút “-”; “x”; “=”</a:t>
            </a:r>
            <a:endParaRPr lang="en-US" altLang="zh-CN" u="none" dirty="0">
              <a:solidFill>
                <a:schemeClr val="tx1"/>
              </a:solidFill>
              <a:latin typeface="Arial" panose="020B0604020202020204" pitchFamily="34" charset="0"/>
              <a:ea typeface="楷体_GB2312"/>
            </a:endParaRPr>
          </a:p>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so với nút “-”, thì nút “=” cần lượng chỉ ít hơn, nên chỉnh lượng quàng chỉ nhỏ </a:t>
            </a:r>
            <a:endParaRPr lang="zh-CN" altLang="en-US" u="none" dirty="0">
              <a:solidFill>
                <a:schemeClr val="tx1"/>
              </a:solidFill>
              <a:latin typeface="Arial" panose="020B0604020202020204" pitchFamily="34" charset="0"/>
              <a:ea typeface="楷体_GB2312"/>
            </a:endParaRPr>
          </a:p>
          <a:p>
            <a:pPr>
              <a:spcBef>
                <a:spcPct val="50000"/>
              </a:spcBef>
              <a:buFont typeface="Arial" panose="020B0604020202020204" pitchFamily="34" charset="0"/>
            </a:pPr>
            <a:r>
              <a:rPr lang="en-US" altLang="zh-CN" sz="1800" u="none" dirty="0">
                <a:solidFill>
                  <a:schemeClr val="tx1"/>
                </a:solidFill>
                <a:latin typeface="Arial" panose="020B0604020202020204" pitchFamily="34" charset="0"/>
                <a:ea typeface="楷体_GB2312"/>
                <a:sym typeface="+mn-ea"/>
              </a:rPr>
              <a:t>so với nút “-”, thì nút “=” cần lượng chỉ nhiều hơn, nên chỉnh lượng quàng chỉ </a:t>
            </a:r>
            <a:r>
              <a:rPr lang="en-US" sz="1800" u="none" dirty="0">
                <a:solidFill>
                  <a:schemeClr val="tx1"/>
                </a:solidFill>
                <a:latin typeface="Arial" panose="020B0604020202020204" pitchFamily="34" charset="0"/>
                <a:ea typeface="楷体_GB2312"/>
                <a:sym typeface="+mn-ea"/>
              </a:rPr>
              <a:t>lớn</a:t>
            </a:r>
            <a:endParaRPr lang="en-US" sz="1800" u="none" dirty="0">
              <a:solidFill>
                <a:schemeClr val="tx1"/>
              </a:solidFill>
              <a:latin typeface="Arial" panose="020B0604020202020204" pitchFamily="34" charset="0"/>
              <a:ea typeface="楷体_GB231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a:spLocks noGrp="1"/>
          </p:cNvSpPr>
          <p:nvPr>
            <p:ph type="title"/>
          </p:nvPr>
        </p:nvSpPr>
        <p:spPr>
          <a:xfrm>
            <a:off x="323850" y="908050"/>
            <a:ext cx="8229600" cy="792163"/>
          </a:xfrm>
          <a:noFill/>
          <a:ln>
            <a:noFill/>
          </a:ln>
        </p:spPr>
        <p:txBody>
          <a:bodyPr anchor="t"/>
          <a:p>
            <a:r>
              <a:rPr lang="en-US" sz="3600" dirty="0">
                <a:sym typeface="Arial" panose="020B0604020202020204" pitchFamily="34" charset="0"/>
              </a:rPr>
              <a:t>GIỚI THIỆU</a:t>
            </a:r>
            <a:endParaRPr lang="en-US" sz="3600" dirty="0"/>
          </a:p>
        </p:txBody>
      </p:sp>
      <p:pic>
        <p:nvPicPr>
          <p:cNvPr id="5122" name="图片 1"/>
          <p:cNvPicPr>
            <a:picLocks noChangeAspect="1"/>
          </p:cNvPicPr>
          <p:nvPr/>
        </p:nvPicPr>
        <p:blipFill>
          <a:blip r:embed="rId1"/>
          <a:stretch>
            <a:fillRect/>
          </a:stretch>
        </p:blipFill>
        <p:spPr>
          <a:xfrm>
            <a:off x="900113" y="2132013"/>
            <a:ext cx="3389312" cy="3201987"/>
          </a:xfrm>
          <a:prstGeom prst="rect">
            <a:avLst/>
          </a:prstGeom>
          <a:noFill/>
          <a:ln w="9525">
            <a:noFill/>
          </a:ln>
        </p:spPr>
      </p:pic>
      <p:sp>
        <p:nvSpPr>
          <p:cNvPr id="5123" name="文本框 2"/>
          <p:cNvSpPr txBox="1"/>
          <p:nvPr/>
        </p:nvSpPr>
        <p:spPr>
          <a:xfrm>
            <a:off x="4500563" y="2143125"/>
            <a:ext cx="4094162" cy="1938020"/>
          </a:xfrm>
          <a:prstGeom prst="rect">
            <a:avLst/>
          </a:prstGeom>
          <a:noFill/>
          <a:ln w="9525">
            <a:noFill/>
          </a:ln>
        </p:spPr>
        <p:txBody>
          <a:bodyPr anchor="t">
            <a:spAutoFit/>
          </a:bodyPr>
          <a:p>
            <a:pPr>
              <a:spcBef>
                <a:spcPct val="50000"/>
              </a:spcBef>
              <a:buFont typeface="Arial" panose="020B0604020202020204" pitchFamily="34" charset="0"/>
            </a:pP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JK-T1377E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là</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dòng</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máy</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đính</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nút</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điện</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tử</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liền</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trục</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là</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dòng</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kế</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thừa</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của</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JK-T1377,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kế</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thừa</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ưu</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điểm</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của</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JK-T1377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đồng</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thời</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được</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thiết</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kế</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theo</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dạng</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tích</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hơp</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trong</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máy</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tính</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ổn</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định</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được</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tăng</a:t>
            </a:r>
            <a:r>
              <a:rPr lang="en-US" altLang="zh-CN" sz="2000" u="none" dirty="0" smtClean="0">
                <a:solidFill>
                  <a:schemeClr val="tx1"/>
                </a:solidFill>
                <a:latin typeface="Times New Roman" panose="02020603050405020304" pitchFamily="18" charset="0"/>
                <a:cs typeface="Times New Roman" panose="02020603050405020304" pitchFamily="18" charset="0"/>
                <a:sym typeface="+mn-ea"/>
              </a:rPr>
              <a:t> </a:t>
            </a:r>
            <a:r>
              <a:rPr lang="en-US" altLang="zh-CN" sz="2000" u="none" dirty="0" err="1" smtClean="0">
                <a:solidFill>
                  <a:schemeClr val="tx1"/>
                </a:solidFill>
                <a:latin typeface="Times New Roman" panose="02020603050405020304" pitchFamily="18" charset="0"/>
                <a:cs typeface="Times New Roman" panose="02020603050405020304" pitchFamily="18" charset="0"/>
                <a:sym typeface="+mn-ea"/>
              </a:rPr>
              <a:t>cao</a:t>
            </a:r>
            <a:endParaRPr lang="en-US" altLang="zh-CN" sz="2000" b="0" u="none" dirty="0" err="1" smtClean="0">
              <a:solidFill>
                <a:schemeClr val="tx1"/>
              </a:solidFill>
              <a:latin typeface="Times New Roman" panose="02020603050405020304" pitchFamily="18" charset="0"/>
              <a:ea typeface="楷体_GB2312"/>
              <a:cs typeface="Times New Roman" panose="02020603050405020304" pitchFamily="18" charset="0"/>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图片 2"/>
          <p:cNvPicPr>
            <a:picLocks noChangeAspect="1"/>
          </p:cNvPicPr>
          <p:nvPr/>
        </p:nvPicPr>
        <p:blipFill>
          <a:blip r:embed="rId1"/>
          <a:stretch>
            <a:fillRect/>
          </a:stretch>
        </p:blipFill>
        <p:spPr>
          <a:xfrm>
            <a:off x="2266950" y="4221163"/>
            <a:ext cx="790575" cy="319087"/>
          </a:xfrm>
          <a:prstGeom prst="rect">
            <a:avLst/>
          </a:prstGeom>
          <a:noFill/>
          <a:ln w="9525">
            <a:noFill/>
          </a:ln>
        </p:spPr>
      </p:pic>
      <p:sp>
        <p:nvSpPr>
          <p:cNvPr id="24578" name="Rectangle 2"/>
          <p:cNvSpPr>
            <a:spLocks noGrp="1"/>
          </p:cNvSpPr>
          <p:nvPr>
            <p:ph type="title"/>
          </p:nvPr>
        </p:nvSpPr>
        <p:spPr>
          <a:xfrm>
            <a:off x="539750" y="1052830"/>
            <a:ext cx="5519420" cy="575945"/>
          </a:xfrm>
          <a:noFill/>
          <a:ln>
            <a:noFill/>
          </a:ln>
        </p:spPr>
        <p:txBody>
          <a:bodyPr anchor="t"/>
          <a:p>
            <a:pPr algn="l"/>
            <a:r>
              <a:rPr lang="en-US" altLang="zh-CN" sz="2400" dirty="0"/>
              <a:t>3.13.Vị trí lắp của dẫn chỉ </a:t>
            </a:r>
            <a:endParaRPr lang="zh-CN" altLang="en-US" sz="2400" dirty="0"/>
          </a:p>
        </p:txBody>
      </p:sp>
      <p:pic>
        <p:nvPicPr>
          <p:cNvPr id="24579" name="Picture 4" descr="09"/>
          <p:cNvPicPr>
            <a:picLocks noGrp="1" noChangeAspect="1"/>
          </p:cNvPicPr>
          <p:nvPr>
            <p:ph idx="1"/>
          </p:nvPr>
        </p:nvPicPr>
        <p:blipFill>
          <a:blip r:embed="rId2"/>
          <a:stretch>
            <a:fillRect/>
          </a:stretch>
        </p:blipFill>
        <p:spPr>
          <a:xfrm>
            <a:off x="4356100" y="1989138"/>
            <a:ext cx="3311525" cy="2462212"/>
          </a:xfrm>
          <a:noFill/>
          <a:ln>
            <a:noFill/>
          </a:ln>
        </p:spPr>
      </p:pic>
      <p:sp>
        <p:nvSpPr>
          <p:cNvPr id="24580" name="Text Box 5"/>
          <p:cNvSpPr txBox="1"/>
          <p:nvPr/>
        </p:nvSpPr>
        <p:spPr>
          <a:xfrm>
            <a:off x="1804035" y="5084763"/>
            <a:ext cx="5272405" cy="337185"/>
          </a:xfrm>
          <a:prstGeom prst="rect">
            <a:avLst/>
          </a:prstGeom>
          <a:noFill/>
          <a:ln w="12700">
            <a:noFill/>
          </a:ln>
        </p:spPr>
        <p:txBody>
          <a:bodyPr wrap="none" anchor="t">
            <a:spAutoFit/>
          </a:bodyPr>
          <a:p>
            <a:pPr algn="ct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khi may, khoảng cách giá giữ chỉ và đế là 0.8- 1.2mm</a:t>
            </a:r>
            <a:endParaRPr lang="en-US" altLang="zh-CN" u="none" dirty="0">
              <a:solidFill>
                <a:schemeClr val="tx1"/>
              </a:solidFill>
              <a:latin typeface="Arial" panose="020B0604020202020204" pitchFamily="34" charset="0"/>
              <a:ea typeface="楷体_GB2312"/>
            </a:endParaRPr>
          </a:p>
        </p:txBody>
      </p:sp>
      <p:pic>
        <p:nvPicPr>
          <p:cNvPr id="24581" name="图片 1"/>
          <p:cNvPicPr>
            <a:picLocks noChangeAspect="1"/>
          </p:cNvPicPr>
          <p:nvPr/>
        </p:nvPicPr>
        <p:blipFill>
          <a:blip r:embed="rId3"/>
          <a:stretch>
            <a:fillRect/>
          </a:stretch>
        </p:blipFill>
        <p:spPr>
          <a:xfrm>
            <a:off x="1260475" y="2349500"/>
            <a:ext cx="2952750" cy="1825625"/>
          </a:xfrm>
          <a:prstGeom prst="rect">
            <a:avLst/>
          </a:prstGeom>
          <a:noFill/>
          <a:ln w="9525">
            <a:noFill/>
          </a:ln>
        </p:spPr>
      </p:pic>
      <p:cxnSp>
        <p:nvCxnSpPr>
          <p:cNvPr id="24582" name="直接箭头连接符 3"/>
          <p:cNvCxnSpPr/>
          <p:nvPr/>
        </p:nvCxnSpPr>
        <p:spPr>
          <a:xfrm flipV="1">
            <a:off x="2266950" y="3716338"/>
            <a:ext cx="144463" cy="663575"/>
          </a:xfrm>
          <a:prstGeom prst="straightConnector1">
            <a:avLst/>
          </a:prstGeom>
          <a:ln w="28575" cap="flat" cmpd="sng">
            <a:solidFill>
              <a:srgbClr val="FF00FF"/>
            </a:solidFill>
            <a:prstDash val="solid"/>
            <a:round/>
            <a:headEnd type="none" w="med" len="med"/>
            <a:tailEnd type="arrow" w="med" len="med"/>
          </a:ln>
        </p:spPr>
      </p:cxnSp>
      <p:cxnSp>
        <p:nvCxnSpPr>
          <p:cNvPr id="24583" name="直接箭头连接符 4"/>
          <p:cNvCxnSpPr/>
          <p:nvPr/>
        </p:nvCxnSpPr>
        <p:spPr>
          <a:xfrm flipH="1" flipV="1">
            <a:off x="2916238" y="3716338"/>
            <a:ext cx="141287" cy="663575"/>
          </a:xfrm>
          <a:prstGeom prst="straightConnector1">
            <a:avLst/>
          </a:prstGeom>
          <a:ln w="28575" cap="flat" cmpd="sng">
            <a:solidFill>
              <a:srgbClr val="FF00FF"/>
            </a:solidFill>
            <a:prstDash val="solid"/>
            <a:round/>
            <a:headEnd type="none" w="med" len="med"/>
            <a:tailEnd type="arrow" w="med" len="med"/>
          </a:ln>
        </p:spPr>
      </p:cxnSp>
      <p:sp>
        <p:nvSpPr>
          <p:cNvPr id="24584" name="文本框 3"/>
          <p:cNvSpPr txBox="1"/>
          <p:nvPr/>
        </p:nvSpPr>
        <p:spPr>
          <a:xfrm>
            <a:off x="2124075" y="4581525"/>
            <a:ext cx="1398588" cy="334963"/>
          </a:xfrm>
          <a:prstGeom prst="rect">
            <a:avLst/>
          </a:prstGeom>
          <a:noFill/>
          <a:ln w="9525">
            <a:noFill/>
          </a:ln>
        </p:spPr>
        <p:txBody>
          <a:bodyPr anchor="t">
            <a:spAutoFit/>
          </a:bodyPr>
          <a:p>
            <a:pPr>
              <a:spcBef>
                <a:spcPct val="50000"/>
              </a:spcBef>
              <a:buFont typeface="Arial" panose="020B0604020202020204" pitchFamily="34" charset="0"/>
            </a:pPr>
            <a:r>
              <a:rPr lang="zh-CN" altLang="en-US" u="none" dirty="0">
                <a:solidFill>
                  <a:schemeClr val="tx1"/>
                </a:solidFill>
                <a:latin typeface="Arial" panose="020B0604020202020204" pitchFamily="34" charset="0"/>
                <a:ea typeface="楷体_GB2312"/>
              </a:rPr>
              <a:t>大</a:t>
            </a:r>
            <a:r>
              <a:rPr lang="en-US" altLang="zh-CN" u="none" dirty="0">
                <a:solidFill>
                  <a:schemeClr val="tx1"/>
                </a:solidFill>
                <a:latin typeface="Calibri" panose="020F0502020204030204" pitchFamily="34" charset="0"/>
                <a:ea typeface="楷体_GB2312"/>
              </a:rPr>
              <a:t>—</a:t>
            </a:r>
            <a:r>
              <a:rPr lang="en-US" altLang="zh-CN" u="none" dirty="0">
                <a:solidFill>
                  <a:schemeClr val="tx1"/>
                </a:solidFill>
                <a:latin typeface="Arial" panose="020B0604020202020204" pitchFamily="34" charset="0"/>
                <a:ea typeface="楷体_GB2312"/>
              </a:rPr>
              <a:t>1</a:t>
            </a:r>
            <a:r>
              <a:rPr lang="en-US" altLang="zh-CN" u="none" dirty="0">
                <a:solidFill>
                  <a:schemeClr val="tx1"/>
                </a:solidFill>
                <a:latin typeface="Calibri" panose="020F0502020204030204" pitchFamily="34" charset="0"/>
                <a:ea typeface="楷体_GB2312"/>
              </a:rPr>
              <a:t>—</a:t>
            </a:r>
            <a:r>
              <a:rPr lang="zh-CN" altLang="en-US" u="none" dirty="0">
                <a:solidFill>
                  <a:schemeClr val="tx1"/>
                </a:solidFill>
                <a:latin typeface="Arial" panose="020B0604020202020204" pitchFamily="34" charset="0"/>
                <a:ea typeface="楷体_GB2312"/>
              </a:rPr>
              <a:t>小</a:t>
            </a:r>
            <a:endParaRPr lang="zh-CN" altLang="en-US" u="none" dirty="0">
              <a:solidFill>
                <a:schemeClr val="tx1"/>
              </a:solidFill>
              <a:latin typeface="Arial" panose="020B0604020202020204" pitchFamily="34" charset="0"/>
              <a:ea typeface="楷体_GB231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Grp="1"/>
          </p:cNvSpPr>
          <p:nvPr>
            <p:ph type="title"/>
          </p:nvPr>
        </p:nvSpPr>
        <p:spPr>
          <a:xfrm>
            <a:off x="323850" y="836613"/>
            <a:ext cx="8229600" cy="720725"/>
          </a:xfrm>
          <a:noFill/>
          <a:ln>
            <a:noFill/>
          </a:ln>
        </p:spPr>
        <p:txBody>
          <a:bodyPr anchor="t"/>
          <a:p>
            <a:pPr algn="l"/>
            <a:r>
              <a:rPr lang="en-US" altLang="zh-CN" sz="2400" dirty="0"/>
              <a:t>3.14.ĐỘ CAO CHÂN VỊT</a:t>
            </a:r>
            <a:endParaRPr lang="en-US" altLang="zh-CN" sz="2400" dirty="0"/>
          </a:p>
        </p:txBody>
      </p:sp>
      <p:pic>
        <p:nvPicPr>
          <p:cNvPr id="25602" name="Picture 4" descr="IMG_20130913_140330"/>
          <p:cNvPicPr>
            <a:picLocks noGrp="1" noChangeAspect="1"/>
          </p:cNvPicPr>
          <p:nvPr>
            <p:ph idx="1"/>
          </p:nvPr>
        </p:nvPicPr>
        <p:blipFill>
          <a:blip r:embed="rId1"/>
          <a:stretch>
            <a:fillRect/>
          </a:stretch>
        </p:blipFill>
        <p:spPr>
          <a:xfrm>
            <a:off x="1331913" y="2132013"/>
            <a:ext cx="3240087" cy="2430462"/>
          </a:xfrm>
          <a:noFill/>
          <a:ln>
            <a:noFill/>
          </a:ln>
        </p:spPr>
      </p:pic>
      <p:pic>
        <p:nvPicPr>
          <p:cNvPr id="25603" name="Picture 5" descr="IMG_20130913_141130"/>
          <p:cNvPicPr>
            <a:picLocks noChangeAspect="1"/>
          </p:cNvPicPr>
          <p:nvPr/>
        </p:nvPicPr>
        <p:blipFill>
          <a:blip r:embed="rId2"/>
          <a:stretch>
            <a:fillRect/>
          </a:stretch>
        </p:blipFill>
        <p:spPr>
          <a:xfrm>
            <a:off x="5075238" y="2132013"/>
            <a:ext cx="2657475" cy="2462212"/>
          </a:xfrm>
          <a:prstGeom prst="rect">
            <a:avLst/>
          </a:prstGeom>
          <a:noFill/>
          <a:ln w="9525">
            <a:noFill/>
          </a:ln>
        </p:spPr>
      </p:pic>
      <p:sp>
        <p:nvSpPr>
          <p:cNvPr id="25604" name="Text Box 6"/>
          <p:cNvSpPr txBox="1"/>
          <p:nvPr/>
        </p:nvSpPr>
        <p:spPr>
          <a:xfrm>
            <a:off x="1403350" y="5013325"/>
            <a:ext cx="5832475" cy="829945"/>
          </a:xfrm>
          <a:prstGeom prst="rect">
            <a:avLst/>
          </a:prstGeom>
          <a:noFill/>
          <a:ln w="12700">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thông qua việc điều chỉnh khoảng cách trụ lên xuống và kết cấu giữ nút ( tiêu chuẩn 9mm) để điều chỉnh khoảng cách giữa phía dưới chân vịt và bàn kẹp</a:t>
            </a:r>
            <a:endParaRPr lang="en-US" altLang="zh-CN" u="none" dirty="0">
              <a:solidFill>
                <a:schemeClr val="tx1"/>
              </a:solidFill>
              <a:latin typeface="Arial" panose="020B0604020202020204" pitchFamily="34" charset="0"/>
              <a:ea typeface="楷体_GB231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图片 1"/>
          <p:cNvPicPr>
            <a:picLocks noChangeAspect="1"/>
          </p:cNvPicPr>
          <p:nvPr/>
        </p:nvPicPr>
        <p:blipFill>
          <a:blip r:embed="rId1"/>
          <a:stretch>
            <a:fillRect/>
          </a:stretch>
        </p:blipFill>
        <p:spPr>
          <a:xfrm>
            <a:off x="3792538" y="2470150"/>
            <a:ext cx="2513012" cy="3140075"/>
          </a:xfrm>
          <a:prstGeom prst="rect">
            <a:avLst/>
          </a:prstGeom>
          <a:noFill/>
          <a:ln w="9525">
            <a:noFill/>
          </a:ln>
        </p:spPr>
      </p:pic>
      <p:sp>
        <p:nvSpPr>
          <p:cNvPr id="26626" name="Rectangle 2"/>
          <p:cNvSpPr>
            <a:spLocks noGrp="1"/>
          </p:cNvSpPr>
          <p:nvPr>
            <p:ph type="title"/>
          </p:nvPr>
        </p:nvSpPr>
        <p:spPr>
          <a:xfrm>
            <a:off x="323850" y="908050"/>
            <a:ext cx="8229600" cy="792163"/>
          </a:xfrm>
          <a:noFill/>
          <a:ln>
            <a:noFill/>
          </a:ln>
        </p:spPr>
        <p:txBody>
          <a:bodyPr anchor="t"/>
          <a:p>
            <a:r>
              <a:rPr lang="en-US" altLang="zh-CN" sz="3600" dirty="0">
                <a:sym typeface="SimSun" panose="02010600030101010101" pitchFamily="2" charset="-122"/>
              </a:rPr>
              <a:t>MÀN HÌNH</a:t>
            </a:r>
            <a:endParaRPr lang="en-US" altLang="zh-CN" sz="3600" dirty="0">
              <a:sym typeface="SimSun" panose="02010600030101010101" pitchFamily="2" charset="-122"/>
            </a:endParaRPr>
          </a:p>
        </p:txBody>
      </p:sp>
      <p:sp>
        <p:nvSpPr>
          <p:cNvPr id="26628" name="文本框 4"/>
          <p:cNvSpPr txBox="1"/>
          <p:nvPr/>
        </p:nvSpPr>
        <p:spPr>
          <a:xfrm>
            <a:off x="4140200" y="5805488"/>
            <a:ext cx="1627188" cy="334962"/>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SimSun" panose="02010600030101010101" pitchFamily="2" charset="-122"/>
                <a:sym typeface="SimSun" panose="02010600030101010101" pitchFamily="2" charset="-122"/>
              </a:rPr>
              <a:t>1377E</a:t>
            </a:r>
            <a:r>
              <a:rPr lang="zh-CN" altLang="en-US" u="none" dirty="0">
                <a:solidFill>
                  <a:schemeClr val="tx1"/>
                </a:solidFill>
                <a:latin typeface="Arial" panose="020B0604020202020204" pitchFamily="34" charset="0"/>
                <a:ea typeface="SimSun" panose="02010600030101010101" pitchFamily="2" charset="-122"/>
                <a:sym typeface="SimSun" panose="02010600030101010101" pitchFamily="2" charset="-122"/>
              </a:rPr>
              <a:t>操作面板</a:t>
            </a:r>
            <a:endParaRPr lang="zh-CN" altLang="en-US" u="none" dirty="0">
              <a:solidFill>
                <a:schemeClr val="tx1"/>
              </a:solidFill>
              <a:latin typeface="Arial" panose="020B0604020202020204" pitchFamily="34" charset="0"/>
              <a:ea typeface="SimSun" panose="02010600030101010101" pitchFamily="2" charset="-122"/>
              <a:sym typeface="SimSun" panose="02010600030101010101" pitchFamily="2" charset="-122"/>
            </a:endParaRPr>
          </a:p>
        </p:txBody>
      </p:sp>
      <p:cxnSp>
        <p:nvCxnSpPr>
          <p:cNvPr id="26629" name="直接箭头连接符 3"/>
          <p:cNvCxnSpPr>
            <a:endCxn id="26648" idx="3"/>
          </p:cNvCxnSpPr>
          <p:nvPr/>
        </p:nvCxnSpPr>
        <p:spPr>
          <a:xfrm flipH="1" flipV="1">
            <a:off x="3024188" y="4091940"/>
            <a:ext cx="900112" cy="200025"/>
          </a:xfrm>
          <a:prstGeom prst="straightConnector1">
            <a:avLst/>
          </a:prstGeom>
          <a:ln w="12700" cap="flat" cmpd="sng">
            <a:solidFill>
              <a:srgbClr val="FF00FF"/>
            </a:solidFill>
            <a:prstDash val="solid"/>
            <a:round/>
            <a:headEnd type="none" w="med" len="med"/>
            <a:tailEnd type="arrow" w="med" len="med"/>
          </a:ln>
        </p:spPr>
      </p:cxnSp>
      <p:cxnSp>
        <p:nvCxnSpPr>
          <p:cNvPr id="26630" name="直接箭头连接符 4"/>
          <p:cNvCxnSpPr/>
          <p:nvPr/>
        </p:nvCxnSpPr>
        <p:spPr>
          <a:xfrm flipV="1">
            <a:off x="6177280" y="4551680"/>
            <a:ext cx="931545" cy="388620"/>
          </a:xfrm>
          <a:prstGeom prst="straightConnector1">
            <a:avLst/>
          </a:prstGeom>
          <a:ln w="12700" cap="flat" cmpd="sng">
            <a:solidFill>
              <a:srgbClr val="FF00FF"/>
            </a:solidFill>
            <a:prstDash val="solid"/>
            <a:round/>
            <a:headEnd type="none" w="med" len="med"/>
            <a:tailEnd type="arrow" w="med" len="med"/>
          </a:ln>
        </p:spPr>
      </p:cxnSp>
      <p:cxnSp>
        <p:nvCxnSpPr>
          <p:cNvPr id="26631" name="直接箭头连接符 5"/>
          <p:cNvCxnSpPr/>
          <p:nvPr/>
        </p:nvCxnSpPr>
        <p:spPr>
          <a:xfrm flipH="1" flipV="1">
            <a:off x="2687955" y="3225800"/>
            <a:ext cx="1884045" cy="779145"/>
          </a:xfrm>
          <a:prstGeom prst="straightConnector1">
            <a:avLst/>
          </a:prstGeom>
          <a:ln w="12700" cap="flat" cmpd="sng">
            <a:solidFill>
              <a:srgbClr val="FF00FF"/>
            </a:solidFill>
            <a:prstDash val="solid"/>
            <a:round/>
            <a:headEnd type="none" w="med" len="med"/>
            <a:tailEnd type="arrow" w="med" len="med"/>
          </a:ln>
        </p:spPr>
      </p:cxnSp>
      <p:cxnSp>
        <p:nvCxnSpPr>
          <p:cNvPr id="26632" name="直接箭头连接符 6"/>
          <p:cNvCxnSpPr/>
          <p:nvPr/>
        </p:nvCxnSpPr>
        <p:spPr>
          <a:xfrm flipH="1" flipV="1">
            <a:off x="2969895" y="5108575"/>
            <a:ext cx="2033905" cy="336550"/>
          </a:xfrm>
          <a:prstGeom prst="straightConnector1">
            <a:avLst/>
          </a:prstGeom>
          <a:ln w="12700" cap="flat" cmpd="sng">
            <a:solidFill>
              <a:srgbClr val="FF00FF"/>
            </a:solidFill>
            <a:prstDash val="solid"/>
            <a:round/>
            <a:headEnd type="none" w="med" len="med"/>
            <a:tailEnd type="arrow" w="med" len="med"/>
          </a:ln>
        </p:spPr>
      </p:cxnSp>
      <p:sp>
        <p:nvSpPr>
          <p:cNvPr id="26633" name="矩形 7"/>
          <p:cNvSpPr/>
          <p:nvPr/>
        </p:nvSpPr>
        <p:spPr>
          <a:xfrm>
            <a:off x="3851275" y="3789363"/>
            <a:ext cx="433388" cy="792162"/>
          </a:xfrm>
          <a:prstGeom prst="rect">
            <a:avLst/>
          </a:prstGeom>
          <a:noFill/>
          <a:ln w="28575" cap="flat" cmpd="sng">
            <a:solidFill>
              <a:srgbClr val="FF00FF"/>
            </a:solidFill>
            <a:prstDash val="solid"/>
            <a:round/>
            <a:headEnd type="none" w="med" len="med"/>
            <a:tailEnd type="none" w="med" len="med"/>
          </a:ln>
        </p:spPr>
        <p:txBody>
          <a:bodyPr anchor="t">
            <a:spAutoFit/>
          </a:bodyPr>
          <a:p>
            <a:pPr algn="ctr">
              <a:spcBef>
                <a:spcPct val="50000"/>
              </a:spcBef>
              <a:buFont typeface="Arial" panose="020B0604020202020204" pitchFamily="34" charset="0"/>
            </a:pPr>
            <a:endParaRPr lang="zh-CN" altLang="en-US" dirty="0">
              <a:latin typeface="Arial" panose="020B0604020202020204" pitchFamily="34" charset="0"/>
              <a:ea typeface="楷体_GB2312"/>
            </a:endParaRPr>
          </a:p>
        </p:txBody>
      </p:sp>
      <p:sp>
        <p:nvSpPr>
          <p:cNvPr id="26634" name="矩形 8"/>
          <p:cNvSpPr/>
          <p:nvPr/>
        </p:nvSpPr>
        <p:spPr>
          <a:xfrm>
            <a:off x="4716463" y="4652963"/>
            <a:ext cx="1511300" cy="503237"/>
          </a:xfrm>
          <a:prstGeom prst="rect">
            <a:avLst/>
          </a:prstGeom>
          <a:noFill/>
          <a:ln w="28575" cap="flat" cmpd="sng">
            <a:solidFill>
              <a:srgbClr val="FF00FF"/>
            </a:solidFill>
            <a:prstDash val="solid"/>
            <a:round/>
            <a:headEnd type="none" w="med" len="med"/>
            <a:tailEnd type="none" w="med" len="med"/>
          </a:ln>
        </p:spPr>
        <p:txBody>
          <a:bodyPr anchor="t">
            <a:spAutoFit/>
          </a:bodyPr>
          <a:p>
            <a:pPr algn="ctr">
              <a:spcBef>
                <a:spcPct val="50000"/>
              </a:spcBef>
              <a:buFont typeface="Arial" panose="020B0604020202020204" pitchFamily="34" charset="0"/>
            </a:pPr>
            <a:endParaRPr lang="zh-CN" altLang="en-US" dirty="0">
              <a:latin typeface="Arial" panose="020B0604020202020204" pitchFamily="34" charset="0"/>
              <a:ea typeface="楷体_GB2312"/>
            </a:endParaRPr>
          </a:p>
        </p:txBody>
      </p:sp>
      <p:cxnSp>
        <p:nvCxnSpPr>
          <p:cNvPr id="26635" name="直接箭头连接符 9"/>
          <p:cNvCxnSpPr>
            <a:endCxn id="26643" idx="1"/>
          </p:cNvCxnSpPr>
          <p:nvPr/>
        </p:nvCxnSpPr>
        <p:spPr>
          <a:xfrm flipV="1">
            <a:off x="4500245" y="3256280"/>
            <a:ext cx="2608580" cy="1108710"/>
          </a:xfrm>
          <a:prstGeom prst="straightConnector1">
            <a:avLst/>
          </a:prstGeom>
          <a:ln w="12700" cap="flat" cmpd="sng">
            <a:solidFill>
              <a:srgbClr val="FF00FF"/>
            </a:solidFill>
            <a:prstDash val="solid"/>
            <a:round/>
            <a:headEnd type="none" w="med" len="med"/>
            <a:tailEnd type="arrow" w="med" len="med"/>
          </a:ln>
        </p:spPr>
      </p:cxnSp>
      <p:cxnSp>
        <p:nvCxnSpPr>
          <p:cNvPr id="26636" name="直接箭头连接符 10"/>
          <p:cNvCxnSpPr/>
          <p:nvPr/>
        </p:nvCxnSpPr>
        <p:spPr>
          <a:xfrm flipH="1" flipV="1">
            <a:off x="2837180" y="4597400"/>
            <a:ext cx="1446530" cy="271780"/>
          </a:xfrm>
          <a:prstGeom prst="straightConnector1">
            <a:avLst/>
          </a:prstGeom>
          <a:ln w="12700" cap="flat" cmpd="sng">
            <a:solidFill>
              <a:srgbClr val="FF00FF"/>
            </a:solidFill>
            <a:prstDash val="solid"/>
            <a:round/>
            <a:headEnd type="none" w="med" len="med"/>
            <a:tailEnd type="arrow" w="med" len="med"/>
          </a:ln>
        </p:spPr>
      </p:cxnSp>
      <p:sp>
        <p:nvSpPr>
          <p:cNvPr id="26637" name="矩形 11"/>
          <p:cNvSpPr/>
          <p:nvPr/>
        </p:nvSpPr>
        <p:spPr>
          <a:xfrm>
            <a:off x="4714875" y="3789363"/>
            <a:ext cx="1512888" cy="792162"/>
          </a:xfrm>
          <a:prstGeom prst="rect">
            <a:avLst/>
          </a:prstGeom>
          <a:noFill/>
          <a:ln w="28575" cap="flat" cmpd="sng">
            <a:solidFill>
              <a:srgbClr val="FF00FF"/>
            </a:solidFill>
            <a:prstDash val="solid"/>
            <a:round/>
            <a:headEnd type="none" w="med" len="med"/>
            <a:tailEnd type="none" w="med" len="med"/>
          </a:ln>
        </p:spPr>
        <p:txBody>
          <a:bodyPr anchor="t">
            <a:spAutoFit/>
          </a:bodyPr>
          <a:p>
            <a:pPr algn="ctr">
              <a:spcBef>
                <a:spcPct val="50000"/>
              </a:spcBef>
              <a:buFont typeface="Arial" panose="020B0604020202020204" pitchFamily="34" charset="0"/>
            </a:pPr>
            <a:endParaRPr lang="zh-CN" altLang="en-US" dirty="0">
              <a:latin typeface="Arial" panose="020B0604020202020204" pitchFamily="34" charset="0"/>
              <a:ea typeface="楷体_GB2312"/>
            </a:endParaRPr>
          </a:p>
        </p:txBody>
      </p:sp>
      <p:cxnSp>
        <p:nvCxnSpPr>
          <p:cNvPr id="26638" name="直接箭头连接符 12"/>
          <p:cNvCxnSpPr/>
          <p:nvPr/>
        </p:nvCxnSpPr>
        <p:spPr>
          <a:xfrm flipV="1">
            <a:off x="5992495" y="3957320"/>
            <a:ext cx="1301750" cy="455930"/>
          </a:xfrm>
          <a:prstGeom prst="straightConnector1">
            <a:avLst/>
          </a:prstGeom>
          <a:ln w="12700" cap="flat" cmpd="sng">
            <a:solidFill>
              <a:srgbClr val="FF00FF"/>
            </a:solidFill>
            <a:prstDash val="solid"/>
            <a:round/>
            <a:headEnd type="none" w="med" len="med"/>
            <a:tailEnd type="arrow" w="med" len="med"/>
          </a:ln>
        </p:spPr>
      </p:cxnSp>
      <p:sp>
        <p:nvSpPr>
          <p:cNvPr id="26639" name="文本框 13"/>
          <p:cNvSpPr txBox="1"/>
          <p:nvPr/>
        </p:nvSpPr>
        <p:spPr>
          <a:xfrm>
            <a:off x="1846580" y="2997200"/>
            <a:ext cx="1143000" cy="337185"/>
          </a:xfrm>
          <a:prstGeom prst="rect">
            <a:avLst/>
          </a:prstGeom>
          <a:noFill/>
          <a:ln w="9525">
            <a:noFill/>
          </a:ln>
        </p:spPr>
        <p:txBody>
          <a:bodyPr wrap="square"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PHÍM F</a:t>
            </a:r>
            <a:endParaRPr lang="zh-CN" altLang="en-US" u="none" dirty="0">
              <a:solidFill>
                <a:schemeClr val="tx1"/>
              </a:solidFill>
              <a:latin typeface="Arial" panose="020B0604020202020204" pitchFamily="34" charset="0"/>
              <a:ea typeface="楷体_GB2312"/>
            </a:endParaRPr>
          </a:p>
        </p:txBody>
      </p:sp>
      <p:sp>
        <p:nvSpPr>
          <p:cNvPr id="26640" name="文本框 14"/>
          <p:cNvSpPr txBox="1"/>
          <p:nvPr/>
        </p:nvSpPr>
        <p:spPr>
          <a:xfrm>
            <a:off x="2020888" y="3427413"/>
            <a:ext cx="1003300" cy="337185"/>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TĂNG</a:t>
            </a:r>
            <a:endParaRPr lang="en-US" altLang="zh-CN" u="none" dirty="0">
              <a:solidFill>
                <a:schemeClr val="tx1"/>
              </a:solidFill>
              <a:latin typeface="Arial" panose="020B0604020202020204" pitchFamily="34" charset="0"/>
              <a:ea typeface="楷体_GB2312"/>
            </a:endParaRPr>
          </a:p>
        </p:txBody>
      </p:sp>
      <p:sp>
        <p:nvSpPr>
          <p:cNvPr id="26641" name="文本框 15"/>
          <p:cNvSpPr txBox="1"/>
          <p:nvPr/>
        </p:nvSpPr>
        <p:spPr>
          <a:xfrm>
            <a:off x="1355725" y="4413250"/>
            <a:ext cx="1689100" cy="337185"/>
          </a:xfrm>
          <a:prstGeom prst="rect">
            <a:avLst/>
          </a:prstGeom>
          <a:noFill/>
          <a:ln w="9525">
            <a:noFill/>
          </a:ln>
        </p:spPr>
        <p:txBody>
          <a:bodyPr wrap="square"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P - PHÍM LƯU</a:t>
            </a:r>
            <a:endParaRPr lang="zh-CN" altLang="en-US" u="none" dirty="0">
              <a:solidFill>
                <a:schemeClr val="tx1"/>
              </a:solidFill>
              <a:latin typeface="Arial" panose="020B0604020202020204" pitchFamily="34" charset="0"/>
              <a:ea typeface="楷体_GB2312"/>
            </a:endParaRPr>
          </a:p>
        </p:txBody>
      </p:sp>
      <p:sp>
        <p:nvSpPr>
          <p:cNvPr id="26642" name="文本框 16"/>
          <p:cNvSpPr txBox="1"/>
          <p:nvPr/>
        </p:nvSpPr>
        <p:spPr>
          <a:xfrm>
            <a:off x="2011363" y="4940300"/>
            <a:ext cx="865187" cy="337185"/>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RESET</a:t>
            </a:r>
            <a:endParaRPr lang="en-US" altLang="zh-CN" u="none" dirty="0">
              <a:solidFill>
                <a:schemeClr val="tx1"/>
              </a:solidFill>
              <a:latin typeface="Arial" panose="020B0604020202020204" pitchFamily="34" charset="0"/>
              <a:ea typeface="楷体_GB2312"/>
            </a:endParaRPr>
          </a:p>
        </p:txBody>
      </p:sp>
      <p:sp>
        <p:nvSpPr>
          <p:cNvPr id="26643" name="文本框 17"/>
          <p:cNvSpPr txBox="1"/>
          <p:nvPr/>
        </p:nvSpPr>
        <p:spPr>
          <a:xfrm>
            <a:off x="7108825" y="2963863"/>
            <a:ext cx="1727200" cy="583565"/>
          </a:xfrm>
          <a:prstGeom prst="rect">
            <a:avLst/>
          </a:prstGeom>
          <a:noFill/>
          <a:ln w="9525">
            <a:noFill/>
          </a:ln>
        </p:spPr>
        <p:txBody>
          <a:bodyPr anchor="t">
            <a:spAutoFit/>
          </a:bodyPr>
          <a:p>
            <a:pPr>
              <a:spcBef>
                <a:spcPct val="50000"/>
              </a:spcBef>
            </a:pPr>
            <a:r>
              <a:rPr lang="en-US" altLang="zh-CN" u="none" dirty="0">
                <a:solidFill>
                  <a:schemeClr val="tx1"/>
                </a:solidFill>
                <a:latin typeface="Arial" panose="020B0604020202020204" pitchFamily="34" charset="0"/>
                <a:ea typeface="楷体_GB2312"/>
              </a:rPr>
              <a:t>PHÍM NÂNG CHÂN VỊT</a:t>
            </a:r>
            <a:endParaRPr lang="en-US" altLang="zh-CN" u="none" dirty="0">
              <a:solidFill>
                <a:schemeClr val="tx1"/>
              </a:solidFill>
              <a:latin typeface="Arial" panose="020B0604020202020204" pitchFamily="34" charset="0"/>
              <a:ea typeface="楷体_GB2312"/>
            </a:endParaRPr>
          </a:p>
        </p:txBody>
      </p:sp>
      <p:sp>
        <p:nvSpPr>
          <p:cNvPr id="26644" name="文本框 18"/>
          <p:cNvSpPr txBox="1"/>
          <p:nvPr/>
        </p:nvSpPr>
        <p:spPr>
          <a:xfrm>
            <a:off x="7165975" y="3789363"/>
            <a:ext cx="1327150" cy="337185"/>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THAM SỐ</a:t>
            </a:r>
            <a:endParaRPr lang="en-US" altLang="zh-CN" u="none" dirty="0">
              <a:solidFill>
                <a:schemeClr val="tx1"/>
              </a:solidFill>
              <a:latin typeface="Arial" panose="020B0604020202020204" pitchFamily="34" charset="0"/>
              <a:ea typeface="楷体_GB2312"/>
            </a:endParaRPr>
          </a:p>
        </p:txBody>
      </p:sp>
      <p:sp>
        <p:nvSpPr>
          <p:cNvPr id="26645" name="文本框 19"/>
          <p:cNvSpPr txBox="1"/>
          <p:nvPr/>
        </p:nvSpPr>
        <p:spPr>
          <a:xfrm>
            <a:off x="7164388" y="4365625"/>
            <a:ext cx="1327150" cy="337185"/>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MŨI KIM</a:t>
            </a:r>
            <a:endParaRPr lang="en-US" altLang="zh-CN" u="none" dirty="0">
              <a:solidFill>
                <a:schemeClr val="tx1"/>
              </a:solidFill>
              <a:latin typeface="Arial" panose="020B0604020202020204" pitchFamily="34" charset="0"/>
              <a:ea typeface="楷体_GB2312"/>
            </a:endParaRPr>
          </a:p>
        </p:txBody>
      </p:sp>
      <p:sp>
        <p:nvSpPr>
          <p:cNvPr id="26647" name="文本框 21"/>
          <p:cNvSpPr txBox="1"/>
          <p:nvPr/>
        </p:nvSpPr>
        <p:spPr>
          <a:xfrm>
            <a:off x="7165975" y="4940300"/>
            <a:ext cx="877888" cy="829945"/>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VỊ TRÍ DỪNG KIM</a:t>
            </a:r>
            <a:endParaRPr lang="en-US" altLang="zh-CN" u="none" dirty="0">
              <a:solidFill>
                <a:schemeClr val="tx1"/>
              </a:solidFill>
              <a:latin typeface="Arial" panose="020B0604020202020204" pitchFamily="34" charset="0"/>
              <a:ea typeface="楷体_GB2312"/>
            </a:endParaRPr>
          </a:p>
        </p:txBody>
      </p:sp>
      <p:sp>
        <p:nvSpPr>
          <p:cNvPr id="26648" name="文本框 14"/>
          <p:cNvSpPr txBox="1"/>
          <p:nvPr/>
        </p:nvSpPr>
        <p:spPr>
          <a:xfrm>
            <a:off x="2020888" y="3922713"/>
            <a:ext cx="1003300" cy="337185"/>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GIẢM</a:t>
            </a:r>
            <a:endParaRPr lang="en-US" altLang="zh-CN" u="none" dirty="0">
              <a:solidFill>
                <a:schemeClr val="tx1"/>
              </a:solidFill>
              <a:latin typeface="Arial" panose="020B0604020202020204" pitchFamily="34" charset="0"/>
              <a:ea typeface="楷体_GB2312"/>
            </a:endParaRPr>
          </a:p>
        </p:txBody>
      </p:sp>
      <p:cxnSp>
        <p:nvCxnSpPr>
          <p:cNvPr id="26649" name="直接箭头连接符 3"/>
          <p:cNvCxnSpPr>
            <a:endCxn id="26647" idx="1"/>
          </p:cNvCxnSpPr>
          <p:nvPr/>
        </p:nvCxnSpPr>
        <p:spPr>
          <a:xfrm flipV="1">
            <a:off x="5940425" y="5355590"/>
            <a:ext cx="1225550" cy="89535"/>
          </a:xfrm>
          <a:prstGeom prst="straightConnector1">
            <a:avLst/>
          </a:prstGeom>
          <a:ln w="12700" cap="flat" cmpd="sng">
            <a:solidFill>
              <a:srgbClr val="FF00FF"/>
            </a:solidFill>
            <a:prstDash val="solid"/>
            <a:round/>
            <a:headEnd type="none" w="med" len="med"/>
            <a:tailEnd type="arrow"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3"/>
          <p:cNvSpPr txBox="1"/>
          <p:nvPr/>
        </p:nvSpPr>
        <p:spPr>
          <a:xfrm>
            <a:off x="755650" y="1125538"/>
            <a:ext cx="3317875" cy="461962"/>
          </a:xfrm>
          <a:prstGeom prst="rect">
            <a:avLst/>
          </a:prstGeom>
          <a:noFill/>
          <a:ln w="9525">
            <a:noFill/>
          </a:ln>
        </p:spPr>
        <p:txBody>
          <a:bodyPr anchor="t">
            <a:spAutoFit/>
          </a:bodyPr>
          <a:p>
            <a:pPr>
              <a:spcBef>
                <a:spcPct val="50000"/>
              </a:spcBef>
              <a:buFont typeface="Arial" panose="020B0604020202020204" pitchFamily="34" charset="0"/>
            </a:pPr>
            <a:r>
              <a:rPr lang="en-US" altLang="zh-CN" sz="2400" b="0" u="none" dirty="0">
                <a:solidFill>
                  <a:schemeClr val="tx1"/>
                </a:solidFill>
                <a:latin typeface="Arial" panose="020B0604020202020204" pitchFamily="34" charset="0"/>
                <a:ea typeface="楷体_GB2312"/>
              </a:rPr>
              <a:t>4.1.</a:t>
            </a:r>
            <a:r>
              <a:rPr lang="zh-CN" altLang="en-US" sz="2400" b="0" u="none" dirty="0">
                <a:solidFill>
                  <a:schemeClr val="tx1"/>
                </a:solidFill>
                <a:latin typeface="Arial" panose="020B0604020202020204" pitchFamily="34" charset="0"/>
                <a:ea typeface="楷体_GB2312"/>
              </a:rPr>
              <a:t>新机操作介绍</a:t>
            </a:r>
            <a:endParaRPr lang="zh-CN" altLang="en-US" sz="2400" b="0" u="none" dirty="0">
              <a:solidFill>
                <a:schemeClr val="tx1"/>
              </a:solidFill>
              <a:latin typeface="Arial" panose="020B0604020202020204" pitchFamily="34" charset="0"/>
              <a:ea typeface="楷体_GB2312"/>
            </a:endParaRPr>
          </a:p>
        </p:txBody>
      </p:sp>
      <p:sp>
        <p:nvSpPr>
          <p:cNvPr id="27650" name="Text Box 6"/>
          <p:cNvSpPr txBox="1"/>
          <p:nvPr/>
        </p:nvSpPr>
        <p:spPr>
          <a:xfrm>
            <a:off x="688975" y="2205038"/>
            <a:ext cx="6769100" cy="2630170"/>
          </a:xfrm>
          <a:prstGeom prst="rect">
            <a:avLst/>
          </a:prstGeom>
          <a:noFill/>
          <a:ln w="12700">
            <a:noFill/>
          </a:ln>
        </p:spPr>
        <p:txBody>
          <a:bodyPr anchor="t">
            <a:spAutoFit/>
          </a:bodyPr>
          <a:p>
            <a:pPr>
              <a:spcBef>
                <a:spcPct val="50000"/>
              </a:spcBef>
              <a:buFont typeface="Arial" panose="020B0604020202020204" pitchFamily="34" charset="0"/>
            </a:pPr>
            <a:r>
              <a:rPr lang="zh-CN" altLang="en-US" sz="2000" u="none" dirty="0">
                <a:solidFill>
                  <a:schemeClr val="tx1"/>
                </a:solidFill>
                <a:latin typeface="Arial" panose="020B0604020202020204" pitchFamily="34" charset="0"/>
                <a:ea typeface="楷体_GB2312"/>
              </a:rPr>
              <a:t>① </a:t>
            </a:r>
            <a:r>
              <a:rPr lang="en-US" altLang="zh-CN" sz="2000" u="none" dirty="0">
                <a:solidFill>
                  <a:schemeClr val="tx1"/>
                </a:solidFill>
                <a:latin typeface="Arial" panose="020B0604020202020204" pitchFamily="34" charset="0"/>
                <a:ea typeface="楷体_GB2312"/>
              </a:rPr>
              <a:t>cần gạt điều chỉnh bàn sàng Y phải vào khớp, nếu không sẽ bị bó máy</a:t>
            </a:r>
            <a:endParaRPr lang="zh-CN" altLang="en-US" sz="2000" u="none" dirty="0">
              <a:solidFill>
                <a:schemeClr val="tx1"/>
              </a:solidFill>
              <a:latin typeface="Arial" panose="020B0604020202020204" pitchFamily="34" charset="0"/>
              <a:ea typeface="楷体_GB2312"/>
            </a:endParaRPr>
          </a:p>
          <a:p>
            <a:pPr>
              <a:spcBef>
                <a:spcPct val="50000"/>
              </a:spcBef>
              <a:buFont typeface="Arial" panose="020B0604020202020204" pitchFamily="34" charset="0"/>
            </a:pPr>
            <a:r>
              <a:rPr lang="zh-CN" altLang="en-US" sz="2000" u="none" dirty="0">
                <a:solidFill>
                  <a:schemeClr val="tx1"/>
                </a:solidFill>
                <a:latin typeface="Arial" panose="020B0604020202020204" pitchFamily="34" charset="0"/>
                <a:ea typeface="楷体_GB2312"/>
              </a:rPr>
              <a:t>② </a:t>
            </a:r>
            <a:r>
              <a:rPr lang="en-US" altLang="zh-CN" sz="2000" u="none" dirty="0">
                <a:solidFill>
                  <a:schemeClr val="tx1"/>
                </a:solidFill>
                <a:latin typeface="Arial" panose="020B0604020202020204" pitchFamily="34" charset="0"/>
                <a:ea typeface="楷体_GB2312"/>
              </a:rPr>
              <a:t>vị trí </a:t>
            </a:r>
            <a:r>
              <a:rPr lang="en-US" altLang="zh-CN" sz="2000" u="none" dirty="0">
                <a:solidFill>
                  <a:schemeClr val="tx1"/>
                </a:solidFill>
                <a:latin typeface="Arial" panose="020B0604020202020204" pitchFamily="34" charset="0"/>
                <a:ea typeface="楷体_GB2312"/>
                <a:sym typeface="+mn-ea"/>
              </a:rPr>
              <a:t>cần gạt điều chỉnh bàn sàng Y không được ở chính giữa nút “-” và “x” , nếu không sẽ bị bó máy</a:t>
            </a:r>
            <a:endParaRPr lang="zh-CN" altLang="en-US" sz="2000" u="none" dirty="0">
              <a:solidFill>
                <a:schemeClr val="tx1"/>
              </a:solidFill>
              <a:latin typeface="Arial" panose="020B0604020202020204" pitchFamily="34" charset="0"/>
              <a:ea typeface="楷体_GB2312"/>
            </a:endParaRPr>
          </a:p>
          <a:p>
            <a:pPr>
              <a:spcBef>
                <a:spcPct val="50000"/>
              </a:spcBef>
              <a:buFont typeface="Arial" panose="020B0604020202020204" pitchFamily="34" charset="0"/>
            </a:pPr>
            <a:r>
              <a:rPr lang="zh-CN" altLang="en-US" sz="1800" u="none" dirty="0">
                <a:solidFill>
                  <a:schemeClr val="tx1"/>
                </a:solidFill>
                <a:latin typeface="Arial" panose="020B0604020202020204" pitchFamily="34" charset="0"/>
                <a:ea typeface="楷体_GB2312"/>
              </a:rPr>
              <a:t>③ </a:t>
            </a:r>
            <a:r>
              <a:rPr lang="en-US" altLang="zh-CN" sz="2000" u="none" dirty="0">
                <a:solidFill>
                  <a:schemeClr val="tx1"/>
                </a:solidFill>
                <a:latin typeface="Arial" panose="020B0604020202020204" pitchFamily="34" charset="0"/>
                <a:ea typeface="楷体_GB2312"/>
              </a:rPr>
              <a:t>Mỗi lần mở máy phải nhấn reset</a:t>
            </a:r>
            <a:endParaRPr lang="zh-CN" altLang="en-US" sz="2000" u="none" dirty="0">
              <a:solidFill>
                <a:schemeClr val="tx1"/>
              </a:solidFill>
              <a:latin typeface="Arial" panose="020B0604020202020204" pitchFamily="34" charset="0"/>
              <a:ea typeface="楷体_GB2312"/>
            </a:endParaRPr>
          </a:p>
          <a:p>
            <a:pPr>
              <a:spcBef>
                <a:spcPct val="50000"/>
              </a:spcBef>
              <a:buFont typeface="Arial" panose="020B0604020202020204" pitchFamily="34" charset="0"/>
            </a:pPr>
            <a:r>
              <a:rPr lang="zh-CN" altLang="en-US" sz="1800" u="none" dirty="0">
                <a:solidFill>
                  <a:schemeClr val="tx1"/>
                </a:solidFill>
                <a:latin typeface="Arial" panose="020B0604020202020204" pitchFamily="34" charset="0"/>
                <a:ea typeface="楷体_GB2312"/>
              </a:rPr>
              <a:t>④</a:t>
            </a:r>
            <a:r>
              <a:rPr lang="en-US" altLang="zh-CN" sz="1800" u="none" dirty="0">
                <a:solidFill>
                  <a:schemeClr val="tx1"/>
                </a:solidFill>
                <a:latin typeface="Arial" panose="020B0604020202020204" pitchFamily="34" charset="0"/>
                <a:ea typeface="楷体_GB2312"/>
              </a:rPr>
              <a:t>Biểu tượng nâng chân vịt được bật thì mới có động tác nâng chân vịt</a:t>
            </a:r>
            <a:endParaRPr lang="en-US" altLang="zh-CN" sz="1800" u="none" dirty="0">
              <a:solidFill>
                <a:schemeClr val="tx1"/>
              </a:solidFill>
              <a:latin typeface="Arial" panose="020B0604020202020204" pitchFamily="34" charset="0"/>
              <a:ea typeface="楷体_GB231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框 3"/>
          <p:cNvSpPr txBox="1"/>
          <p:nvPr/>
        </p:nvSpPr>
        <p:spPr>
          <a:xfrm>
            <a:off x="684213" y="1052513"/>
            <a:ext cx="3317875" cy="460375"/>
          </a:xfrm>
          <a:prstGeom prst="rect">
            <a:avLst/>
          </a:prstGeom>
          <a:noFill/>
          <a:ln w="9525">
            <a:noFill/>
          </a:ln>
        </p:spPr>
        <p:txBody>
          <a:bodyPr anchor="t">
            <a:spAutoFit/>
          </a:bodyPr>
          <a:p>
            <a:pPr>
              <a:spcBef>
                <a:spcPct val="50000"/>
              </a:spcBef>
              <a:buFont typeface="Arial" panose="020B0604020202020204" pitchFamily="34" charset="0"/>
            </a:pPr>
            <a:r>
              <a:rPr lang="en-US" altLang="zh-CN" sz="2400" b="0" u="none" dirty="0">
                <a:solidFill>
                  <a:schemeClr val="tx1"/>
                </a:solidFill>
                <a:latin typeface="Arial" panose="020B0604020202020204" pitchFamily="34" charset="0"/>
                <a:ea typeface="楷体_GB2312"/>
              </a:rPr>
              <a:t>4.3 .VỊ TRÍ DỪNG KIM</a:t>
            </a:r>
            <a:endParaRPr lang="en-US" altLang="zh-CN" sz="2400" b="0" u="none" dirty="0">
              <a:solidFill>
                <a:schemeClr val="tx1"/>
              </a:solidFill>
              <a:latin typeface="Arial" panose="020B0604020202020204" pitchFamily="34" charset="0"/>
              <a:ea typeface="楷体_GB2312"/>
            </a:endParaRPr>
          </a:p>
        </p:txBody>
      </p:sp>
      <p:sp>
        <p:nvSpPr>
          <p:cNvPr id="28674" name="文本框 4"/>
          <p:cNvSpPr txBox="1"/>
          <p:nvPr/>
        </p:nvSpPr>
        <p:spPr>
          <a:xfrm>
            <a:off x="5292725" y="5229225"/>
            <a:ext cx="1627188" cy="334963"/>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SimSun" panose="02010600030101010101" pitchFamily="2" charset="-122"/>
                <a:sym typeface="SimSun" panose="02010600030101010101" pitchFamily="2" charset="-122"/>
              </a:rPr>
              <a:t>1377E</a:t>
            </a:r>
            <a:r>
              <a:rPr lang="zh-CN" altLang="en-US" u="none" dirty="0">
                <a:solidFill>
                  <a:schemeClr val="tx1"/>
                </a:solidFill>
                <a:latin typeface="Arial" panose="020B0604020202020204" pitchFamily="34" charset="0"/>
                <a:ea typeface="SimSun" panose="02010600030101010101" pitchFamily="2" charset="-122"/>
                <a:sym typeface="SimSun" panose="02010600030101010101" pitchFamily="2" charset="-122"/>
              </a:rPr>
              <a:t>操作面板</a:t>
            </a:r>
            <a:endParaRPr lang="zh-CN" altLang="en-US" u="none" dirty="0">
              <a:solidFill>
                <a:schemeClr val="tx1"/>
              </a:solidFill>
              <a:latin typeface="Arial" panose="020B0604020202020204" pitchFamily="34" charset="0"/>
              <a:ea typeface="SimSun" panose="02010600030101010101" pitchFamily="2" charset="-122"/>
              <a:sym typeface="SimSun" panose="02010600030101010101" pitchFamily="2" charset="-122"/>
            </a:endParaRPr>
          </a:p>
        </p:txBody>
      </p:sp>
      <p:sp>
        <p:nvSpPr>
          <p:cNvPr id="28675" name="文本框 1"/>
          <p:cNvSpPr txBox="1"/>
          <p:nvPr/>
        </p:nvSpPr>
        <p:spPr>
          <a:xfrm>
            <a:off x="6948488" y="2781300"/>
            <a:ext cx="1889125" cy="2553335"/>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điều chỉnh vị trí dừng kim trên: Nhấn P + nân chân vịt, hiển thị 024, xoay theo chiều máy chạy đến vị trí chuẩn, bấm P và phím 1, màn hình hiển thị 0000 là ok</a:t>
            </a:r>
            <a:endParaRPr lang="en-US" altLang="zh-CN" u="none" dirty="0">
              <a:solidFill>
                <a:schemeClr val="tx1"/>
              </a:solidFill>
              <a:latin typeface="Arial" panose="020B0604020202020204" pitchFamily="34" charset="0"/>
              <a:ea typeface="楷体_GB2312"/>
            </a:endParaRPr>
          </a:p>
        </p:txBody>
      </p:sp>
      <p:pic>
        <p:nvPicPr>
          <p:cNvPr id="28676" name="图片 1"/>
          <p:cNvPicPr>
            <a:picLocks noChangeAspect="1"/>
          </p:cNvPicPr>
          <p:nvPr/>
        </p:nvPicPr>
        <p:blipFill>
          <a:blip r:embed="rId1"/>
          <a:stretch>
            <a:fillRect/>
          </a:stretch>
        </p:blipFill>
        <p:spPr>
          <a:xfrm>
            <a:off x="4932363" y="2420938"/>
            <a:ext cx="1990725" cy="2487612"/>
          </a:xfrm>
          <a:prstGeom prst="rect">
            <a:avLst/>
          </a:prstGeom>
          <a:noFill/>
          <a:ln w="9525">
            <a:noFill/>
          </a:ln>
        </p:spPr>
      </p:pic>
      <p:sp>
        <p:nvSpPr>
          <p:cNvPr id="28677" name="文本框 25"/>
          <p:cNvSpPr txBox="1"/>
          <p:nvPr/>
        </p:nvSpPr>
        <p:spPr>
          <a:xfrm>
            <a:off x="1254125" y="2243138"/>
            <a:ext cx="2740025" cy="1322070"/>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Điều chỉnh vị trí dừng kim: xoay pully theo chiều máy chạy, trụ kim từ đỉnh đi xuóng ngược lại 2mm là vị trí dừng kim</a:t>
            </a:r>
            <a:endParaRPr lang="en-US" altLang="zh-CN" u="none" dirty="0">
              <a:solidFill>
                <a:schemeClr val="tx1"/>
              </a:solidFill>
              <a:latin typeface="Arial" panose="020B0604020202020204" pitchFamily="34" charset="0"/>
              <a:ea typeface="楷体_GB231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7" name="图片 1"/>
          <p:cNvPicPr>
            <a:picLocks noChangeAspect="1"/>
          </p:cNvPicPr>
          <p:nvPr/>
        </p:nvPicPr>
        <p:blipFill>
          <a:blip r:embed="rId1"/>
          <a:stretch>
            <a:fillRect/>
          </a:stretch>
        </p:blipFill>
        <p:spPr>
          <a:xfrm>
            <a:off x="6084888" y="2060575"/>
            <a:ext cx="2513012" cy="3140075"/>
          </a:xfrm>
          <a:prstGeom prst="rect">
            <a:avLst/>
          </a:prstGeom>
          <a:noFill/>
          <a:ln w="9525">
            <a:noFill/>
          </a:ln>
        </p:spPr>
      </p:pic>
      <p:sp>
        <p:nvSpPr>
          <p:cNvPr id="29698" name="文本框 3"/>
          <p:cNvSpPr txBox="1"/>
          <p:nvPr/>
        </p:nvSpPr>
        <p:spPr>
          <a:xfrm>
            <a:off x="682625" y="1052513"/>
            <a:ext cx="2374900" cy="460375"/>
          </a:xfrm>
          <a:prstGeom prst="rect">
            <a:avLst/>
          </a:prstGeom>
          <a:noFill/>
          <a:ln w="9525">
            <a:noFill/>
          </a:ln>
        </p:spPr>
        <p:txBody>
          <a:bodyPr anchor="t">
            <a:spAutoFit/>
          </a:bodyPr>
          <a:p>
            <a:pPr>
              <a:spcBef>
                <a:spcPct val="50000"/>
              </a:spcBef>
              <a:buFont typeface="Arial" panose="020B0604020202020204" pitchFamily="34" charset="0"/>
            </a:pPr>
            <a:r>
              <a:rPr lang="en-US" altLang="zh-CN" sz="2400" b="0" u="none" dirty="0">
                <a:solidFill>
                  <a:schemeClr val="tx1"/>
                </a:solidFill>
                <a:latin typeface="Arial" panose="020B0604020202020204" pitchFamily="34" charset="0"/>
                <a:ea typeface="楷体_GB2312"/>
              </a:rPr>
              <a:t>4.4 .THAM SỐ</a:t>
            </a:r>
            <a:endParaRPr lang="en-US" altLang="zh-CN" sz="2400" b="0" u="none" dirty="0">
              <a:solidFill>
                <a:schemeClr val="tx1"/>
              </a:solidFill>
              <a:latin typeface="Arial" panose="020B0604020202020204" pitchFamily="34" charset="0"/>
              <a:ea typeface="楷体_GB2312"/>
            </a:endParaRPr>
          </a:p>
        </p:txBody>
      </p:sp>
      <p:sp>
        <p:nvSpPr>
          <p:cNvPr id="29699" name="文本框 4"/>
          <p:cNvSpPr txBox="1"/>
          <p:nvPr/>
        </p:nvSpPr>
        <p:spPr>
          <a:xfrm>
            <a:off x="6661150" y="5445125"/>
            <a:ext cx="1627188" cy="337185"/>
          </a:xfrm>
          <a:prstGeom prst="rect">
            <a:avLst/>
          </a:prstGeom>
          <a:noFill/>
          <a:ln w="9525">
            <a:noFill/>
          </a:ln>
        </p:spPr>
        <p:txBody>
          <a:bodyPr wrap="square"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SimSun" panose="02010600030101010101" pitchFamily="2" charset="-122"/>
                <a:sym typeface="SimSun" panose="02010600030101010101" pitchFamily="2" charset="-122"/>
              </a:rPr>
              <a:t>1377E</a:t>
            </a:r>
            <a:endParaRPr lang="zh-CN" altLang="en-US" u="none" dirty="0">
              <a:solidFill>
                <a:schemeClr val="tx1"/>
              </a:solidFill>
              <a:latin typeface="Arial" panose="020B0604020202020204" pitchFamily="34" charset="0"/>
              <a:ea typeface="SimSun" panose="02010600030101010101" pitchFamily="2" charset="-122"/>
              <a:sym typeface="SimSun" panose="02010600030101010101" pitchFamily="2" charset="-122"/>
            </a:endParaRPr>
          </a:p>
        </p:txBody>
      </p:sp>
      <p:graphicFrame>
        <p:nvGraphicFramePr>
          <p:cNvPr id="2" name="表格 -1"/>
          <p:cNvGraphicFramePr/>
          <p:nvPr/>
        </p:nvGraphicFramePr>
        <p:xfrm>
          <a:off x="307975" y="1628775"/>
          <a:ext cx="5266055" cy="4608830"/>
        </p:xfrm>
        <a:graphic>
          <a:graphicData uri="http://schemas.openxmlformats.org/drawingml/2006/table">
            <a:tbl>
              <a:tblPr firstRow="1" bandRow="1">
                <a:tableStyleId>{5C22544A-7EE6-4342-B048-85BDC9FD1C3A}</a:tableStyleId>
              </a:tblPr>
              <a:tblGrid>
                <a:gridCol w="5266055"/>
              </a:tblGrid>
              <a:tr h="4608830">
                <a:tc>
                  <a:txBody>
                    <a:bodyPr/>
                    <a:lstStyle/>
                    <a:p>
                      <a:pPr marL="0" indent="0" algn="l">
                        <a:buNone/>
                      </a:pPr>
                      <a:r>
                        <a:rPr sz="1600" b="0" u="none"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Vào tham số 0XX:</a:t>
                      </a:r>
                      <a:r>
                        <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nhấn giữ P và phím 5</a:t>
                      </a:r>
                      <a:endPar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marL="0" indent="0" algn="l">
                        <a:buNone/>
                      </a:pPr>
                      <a:r>
                        <a:rPr sz="1600" b="0" u="none"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Vào tham số 1XX:</a:t>
                      </a:r>
                      <a:r>
                        <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Nhấn giữ P</a:t>
                      </a:r>
                      <a:endPar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marL="0" indent="0" algn="l">
                        <a:buNone/>
                      </a:pPr>
                      <a:r>
                        <a:rPr sz="1600" b="0" u="none"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Vào tham só 0XX, 1XX, 2XX, 3XX</a:t>
                      </a:r>
                      <a:r>
                        <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nhấn giữ P và mở nguồn, sau đó đồng thời nhấn giữ P, phím 9 và 10. Nhân phím 9, 10, F và nâng chân vịt để thay đổi tham số, nhấn phím</a:t>
                      </a:r>
                      <a:endPar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marL="0" indent="0" algn="l">
                        <a:buNone/>
                      </a:pPr>
                      <a:r>
                        <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1,2,3,4,5,6,7,8 để thay đổi giá trị, nhấn P để lưu</a:t>
                      </a:r>
                      <a:endPar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marL="0" indent="0" algn="l">
                        <a:buNone/>
                      </a:pPr>
                      <a:r>
                        <a:rPr sz="1600" b="0" u="none"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Cài đặt vị trí dừng kim trên:</a:t>
                      </a:r>
                      <a:r>
                        <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nhấn giữ P và phím 5, hiện thị 204, xoay vị trí kim dừng trên, sau đó nhấn đồng thời P và phím 1 , sau 024 sẽ hiện thị 0 có nghĩa cài đặt thành công</a:t>
                      </a:r>
                      <a:endPar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marL="0" indent="0" algn="l">
                        <a:buNone/>
                      </a:pPr>
                      <a:r>
                        <a:rPr sz="1600" b="0" u="none"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Lưu tham số:</a:t>
                      </a:r>
                      <a:r>
                        <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nhấn P và phím 5, hiển thị 204, nhấn giữ phím 8 xuất hiện "----" sau đó buông tay, hiển thị "8888" lưu thành công</a:t>
                      </a:r>
                      <a:endPar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marL="0" indent="0" algn="l">
                        <a:buNone/>
                      </a:pPr>
                      <a:r>
                        <a:rPr sz="1600" b="0" u="none"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reset:</a:t>
                      </a:r>
                      <a:r>
                        <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nhấn P và phím 5, hiển thị 204, nhấn giữ phím F xuất hiện "----" sau đó buông tay, hiển thị "8888" lưu thành công</a:t>
                      </a:r>
                      <a:endPar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marL="0" indent="0" algn="l">
                        <a:buNone/>
                      </a:pPr>
                      <a:r>
                        <a:rPr sz="1600" b="0" u="none"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Auto test:</a:t>
                      </a:r>
                      <a:r>
                        <a:rPr sz="1600" b="0" u="none"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nhấn 2 lần đồng thời P và phím 4, đạp bàn đạp sẽ thực hiện auto test; nhấn đồng thời P và phím 3, thoát chương trình auto test</a:t>
                      </a:r>
                      <a:endParaRPr lang="en-US" altLang="zh-CN" sz="1600" b="0" u="none"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lnL w="9525" cap="flat" cmpd="sng">
                      <a:solidFill>
                        <a:srgbClr val="000000"/>
                      </a:solidFill>
                      <a:prstDash val="solid"/>
                      <a:headEnd type="none" w="med" len="med"/>
                      <a:tailEnd type="none" w="med" len="med"/>
                    </a:lnL>
                    <a:lnR>
                      <a:noFill/>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23" name="表格 30722"/>
          <p:cNvGraphicFramePr/>
          <p:nvPr/>
        </p:nvGraphicFramePr>
        <p:xfrm>
          <a:off x="345440" y="981710"/>
          <a:ext cx="8228330" cy="4745990"/>
        </p:xfrm>
        <a:graphic>
          <a:graphicData uri="http://schemas.openxmlformats.org/drawingml/2006/table">
            <a:tbl>
              <a:tblPr/>
              <a:tblGrid>
                <a:gridCol w="727710"/>
                <a:gridCol w="1159510"/>
                <a:gridCol w="2566670"/>
                <a:gridCol w="1394460"/>
                <a:gridCol w="2379980"/>
              </a:tblGrid>
              <a:tr h="302260">
                <a:tc gridSpan="5">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algn="ctr"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1377E - THAM SỐ THƯỜNG DÙNG</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594360">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algn="ctr"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STT</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THAM SỐ</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CHỨC NĂNG</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GIÁ TRỊ GỐC</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GHI CHÚ</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1625">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algn="ctr"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1</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101</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indent="0">
                        <a:buNone/>
                      </a:pPr>
                      <a:r>
                        <a:rPr lang="en-US" sz="1400" b="0" u="none">
                          <a:solidFill>
                            <a:srgbClr val="000000"/>
                          </a:solidFill>
                          <a:latin typeface="Times New Roman" panose="02020603050405020304" pitchFamily="18" charset="0"/>
                          <a:cs typeface="Times New Roman" panose="02020603050405020304" pitchFamily="18" charset="0"/>
                        </a:rPr>
                        <a:t>tốc độ khởi động</a:t>
                      </a:r>
                      <a:endParaRPr lang="en-US" sz="1400" b="0" u="none">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1300</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zh-CN" altLang="en-US" sz="1400" b="0" u="none" dirty="0">
                          <a:solidFill>
                            <a:srgbClr val="000000"/>
                          </a:solidFill>
                          <a:latin typeface="Times New Roman" panose="02020603050405020304" pitchFamily="18" charset="0"/>
                        </a:rPr>
                        <a:t>　</a:t>
                      </a:r>
                      <a:endParaRPr lang="zh-CN" altLang="en-US" sz="1400" b="0" u="none" dirty="0">
                        <a:solidFill>
                          <a:srgbClr val="000000"/>
                        </a:solidFill>
                        <a:latin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2895">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algn="ctr"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2</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149</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indent="0">
                        <a:buNone/>
                      </a:pPr>
                      <a:r>
                        <a:rPr lang="en-US" sz="1400" b="0" u="none">
                          <a:solidFill>
                            <a:srgbClr val="000000"/>
                          </a:solidFill>
                          <a:latin typeface="Times New Roman" panose="02020603050405020304" pitchFamily="18" charset="0"/>
                          <a:cs typeface="Times New Roman" panose="02020603050405020304" pitchFamily="18" charset="0"/>
                        </a:rPr>
                        <a:t>tốc độ tối đa (giới hạn tốc độ)</a:t>
                      </a:r>
                      <a:endParaRPr lang="en-US" sz="1400" b="0" u="none">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0</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zh-CN" altLang="en-US" sz="1400" b="0" u="none" dirty="0">
                          <a:solidFill>
                            <a:srgbClr val="000000"/>
                          </a:solidFill>
                          <a:latin typeface="Times New Roman" panose="02020603050405020304" pitchFamily="18" charset="0"/>
                        </a:rPr>
                        <a:t>　</a:t>
                      </a:r>
                      <a:endParaRPr lang="zh-CN" altLang="en-US" sz="1400" b="0" u="none" dirty="0">
                        <a:solidFill>
                          <a:srgbClr val="000000"/>
                        </a:solidFill>
                        <a:latin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49910">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algn="ctr"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3</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13A</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indent="0">
                        <a:buNone/>
                      </a:pPr>
                      <a:r>
                        <a:rPr lang="en-US" sz="1400" b="0" u="none">
                          <a:solidFill>
                            <a:srgbClr val="000000"/>
                          </a:solidFill>
                          <a:latin typeface="Times New Roman" panose="02020603050405020304" pitchFamily="18" charset="0"/>
                          <a:cs typeface="Times New Roman" panose="02020603050405020304" pitchFamily="18" charset="0"/>
                        </a:rPr>
                        <a:t>thời gian trễ khi nâng chân vịt</a:t>
                      </a:r>
                      <a:endParaRPr lang="en-US" sz="1400" b="0" u="none">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300</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zh-CN" altLang="en-US" sz="1400" b="0" u="none" dirty="0">
                          <a:solidFill>
                            <a:srgbClr val="000000"/>
                          </a:solidFill>
                          <a:latin typeface="Times New Roman" panose="02020603050405020304" pitchFamily="18" charset="0"/>
                        </a:rPr>
                        <a:t>　</a:t>
                      </a:r>
                      <a:endParaRPr lang="zh-CN" altLang="en-US" sz="1400" b="0" u="none" dirty="0">
                        <a:solidFill>
                          <a:srgbClr val="000000"/>
                        </a:solidFill>
                        <a:latin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1485">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algn="ctr"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4</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13E</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indent="0">
                        <a:buNone/>
                      </a:pPr>
                      <a:r>
                        <a:rPr lang="en-US" sz="1400" b="0" u="none">
                          <a:solidFill>
                            <a:srgbClr val="000000"/>
                          </a:solidFill>
                          <a:latin typeface="Times New Roman" panose="02020603050405020304" pitchFamily="18" charset="0"/>
                          <a:cs typeface="Times New Roman" panose="02020603050405020304" pitchFamily="18" charset="0"/>
                        </a:rPr>
                        <a:t>tắt mở chức năng hạ chân vịt chậm (0: tắt)</a:t>
                      </a:r>
                      <a:endParaRPr lang="en-US" sz="1400" b="0" u="none">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50</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zh-CN" altLang="en-US" sz="1400" b="0" u="none" dirty="0">
                          <a:solidFill>
                            <a:srgbClr val="000000"/>
                          </a:solidFill>
                          <a:latin typeface="Times New Roman" panose="02020603050405020304" pitchFamily="18" charset="0"/>
                        </a:rPr>
                        <a:t>　</a:t>
                      </a:r>
                      <a:endParaRPr lang="zh-CN" altLang="en-US" sz="1400" b="0" u="none" dirty="0">
                        <a:solidFill>
                          <a:srgbClr val="000000"/>
                        </a:solidFill>
                        <a:latin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94360">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algn="ctr"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5</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222</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indent="0">
                        <a:buNone/>
                      </a:pPr>
                      <a:r>
                        <a:rPr lang="en-US" sz="1400" b="0" u="none">
                          <a:solidFill>
                            <a:srgbClr val="000000"/>
                          </a:solidFill>
                          <a:latin typeface="Times New Roman" panose="02020603050405020304" pitchFamily="18" charset="0"/>
                          <a:cs typeface="Times New Roman" panose="02020603050405020304" pitchFamily="18" charset="0"/>
                        </a:rPr>
                        <a:t>Hướng motor (1: ngược/ 0: thuận chiều)</a:t>
                      </a:r>
                      <a:endParaRPr lang="en-US" sz="1400" b="0" u="none">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0</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endParaRPr lang="zh-CN" altLang="en-US"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28040">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algn="ctr"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6</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244</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indent="0">
                        <a:buNone/>
                      </a:pPr>
                      <a:r>
                        <a:rPr lang="en-US" sz="1400" b="0" u="none">
                          <a:solidFill>
                            <a:srgbClr val="000000"/>
                          </a:solidFill>
                          <a:latin typeface="Times New Roman" panose="02020603050405020304" pitchFamily="18" charset="0"/>
                          <a:cs typeface="Times New Roman" panose="02020603050405020304" pitchFamily="18" charset="0"/>
                        </a:rPr>
                        <a:t>cài đặt thời gian chậm khi đặt chân vịt</a:t>
                      </a:r>
                      <a:endParaRPr lang="en-US" sz="1400" b="0" u="none">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240</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Gía trị càng lớn, máy khởi động càng chậm. không được nhỏ hơn 200, nếu không sẽ bị gãy kim</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1485">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algn="ctr"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7</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249</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indent="0">
                        <a:buNone/>
                      </a:pPr>
                      <a:r>
                        <a:rPr lang="en-US" sz="1400" b="0" u="none">
                          <a:solidFill>
                            <a:srgbClr val="000000"/>
                          </a:solidFill>
                          <a:latin typeface="Times New Roman" panose="02020603050405020304" pitchFamily="18" charset="0"/>
                          <a:cs typeface="Times New Roman" panose="02020603050405020304" pitchFamily="18" charset="0"/>
                        </a:rPr>
                        <a:t>100ms thời gian nâng chân vịt sau khi cắt chỉ</a:t>
                      </a:r>
                      <a:endParaRPr lang="en-US" sz="1400" b="0" u="none">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20</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zh-CN" altLang="en-US" sz="1400" b="0" u="none" dirty="0">
                          <a:solidFill>
                            <a:srgbClr val="000000"/>
                          </a:solidFill>
                          <a:latin typeface="Times New Roman" panose="02020603050405020304" pitchFamily="18" charset="0"/>
                        </a:rPr>
                        <a:t>　</a:t>
                      </a:r>
                      <a:endParaRPr lang="zh-CN" altLang="en-US" sz="1400" b="0" u="none" dirty="0">
                        <a:solidFill>
                          <a:srgbClr val="000000"/>
                        </a:solidFill>
                        <a:latin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2260">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algn="ctr"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8</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327</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rPr>
                        <a:t>bảo vệ điện lưu</a:t>
                      </a:r>
                      <a:endParaRPr lang="en-US" altLang="zh-CN" sz="1400" b="0" u="none" dirty="0">
                        <a:solidFill>
                          <a:srgbClr val="000000"/>
                        </a:solidFill>
                        <a:latin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en-US" altLang="zh-CN" sz="1400" b="0" u="none" dirty="0">
                          <a:solidFill>
                            <a:srgbClr val="000000"/>
                          </a:solidFill>
                          <a:latin typeface="Times New Roman" panose="02020603050405020304" pitchFamily="18" charset="0"/>
                          <a:cs typeface="Times New Roman" panose="02020603050405020304" pitchFamily="18" charset="0"/>
                        </a:rPr>
                        <a:t>3000</a:t>
                      </a:r>
                      <a:endParaRPr lang="en-US" altLang="zh-CN" sz="1400" b="0" u="none" dirty="0">
                        <a:solidFill>
                          <a:srgbClr val="000000"/>
                        </a:solidFill>
                        <a:latin typeface="Times New Roman" panose="02020603050405020304" pitchFamily="18" charset="0"/>
                        <a:cs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600" b="1" i="0" u="sng" kern="1200" baseline="0">
                          <a:solidFill>
                            <a:schemeClr val="accent2"/>
                          </a:solidFill>
                          <a:latin typeface="Calibri" panose="020F0502020204030204" pitchFamily="34" charset="0"/>
                          <a:ea typeface="SimSun" panose="02010600030101010101" pitchFamily="2" charset="-122"/>
                          <a:cs typeface="+mn-cs"/>
                        </a:defRPr>
                      </a:lvl5pPr>
                    </a:lstStyle>
                    <a:p>
                      <a:pPr lvl="0" eaLnBrk="1" fontAlgn="ctr" hangingPunct="1">
                        <a:buNone/>
                      </a:pPr>
                      <a:r>
                        <a:rPr lang="zh-CN" altLang="en-US" sz="1400" b="0" u="none" dirty="0">
                          <a:solidFill>
                            <a:srgbClr val="000000"/>
                          </a:solidFill>
                          <a:latin typeface="Times New Roman" panose="02020603050405020304" pitchFamily="18" charset="0"/>
                        </a:rPr>
                        <a:t>　</a:t>
                      </a:r>
                      <a:endParaRPr lang="zh-CN" altLang="en-US" sz="1400" b="0" u="none" dirty="0">
                        <a:solidFill>
                          <a:srgbClr val="000000"/>
                        </a:solidFill>
                        <a:latin typeface="Times New Roman" panose="02020603050405020304" pitchFamily="18" charset="0"/>
                      </a:endParaRPr>
                    </a:p>
                  </a:txBody>
                  <a:tcPr marL="9525" marR="9525" marT="952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框 3"/>
          <p:cNvSpPr txBox="1"/>
          <p:nvPr/>
        </p:nvSpPr>
        <p:spPr>
          <a:xfrm>
            <a:off x="682625" y="1052513"/>
            <a:ext cx="2374900" cy="457200"/>
          </a:xfrm>
          <a:prstGeom prst="rect">
            <a:avLst/>
          </a:prstGeom>
          <a:noFill/>
          <a:ln w="9525">
            <a:noFill/>
          </a:ln>
        </p:spPr>
        <p:txBody>
          <a:bodyPr anchor="t">
            <a:spAutoFit/>
          </a:bodyPr>
          <a:p>
            <a:pPr>
              <a:spcBef>
                <a:spcPct val="50000"/>
              </a:spcBef>
              <a:buFont typeface="Arial" panose="020B0604020202020204" pitchFamily="34" charset="0"/>
            </a:pPr>
            <a:r>
              <a:rPr lang="en-US" altLang="zh-CN" sz="2400" b="0" u="none" dirty="0">
                <a:solidFill>
                  <a:schemeClr val="tx1"/>
                </a:solidFill>
                <a:latin typeface="Arial" panose="020B0604020202020204" pitchFamily="34" charset="0"/>
                <a:ea typeface="楷体_GB2312"/>
              </a:rPr>
              <a:t>4.6 .</a:t>
            </a:r>
            <a:r>
              <a:rPr lang="zh-CN" altLang="en-US" sz="2400" b="0" u="none" dirty="0">
                <a:solidFill>
                  <a:schemeClr val="tx1"/>
                </a:solidFill>
                <a:latin typeface="Arial" panose="020B0604020202020204" pitchFamily="34" charset="0"/>
                <a:ea typeface="楷体_GB2312"/>
              </a:rPr>
              <a:t>接线方法</a:t>
            </a:r>
            <a:endParaRPr lang="zh-CN" altLang="en-US" sz="2400" b="0" u="none" dirty="0">
              <a:solidFill>
                <a:schemeClr val="tx1"/>
              </a:solidFill>
              <a:latin typeface="Arial" panose="020B0604020202020204" pitchFamily="34" charset="0"/>
              <a:ea typeface="楷体_GB2312"/>
            </a:endParaRPr>
          </a:p>
        </p:txBody>
      </p:sp>
      <p:pic>
        <p:nvPicPr>
          <p:cNvPr id="31746" name="图片 1"/>
          <p:cNvPicPr>
            <a:picLocks noChangeAspect="1"/>
          </p:cNvPicPr>
          <p:nvPr/>
        </p:nvPicPr>
        <p:blipFill>
          <a:blip r:embed="rId1"/>
          <a:stretch>
            <a:fillRect/>
          </a:stretch>
        </p:blipFill>
        <p:spPr>
          <a:xfrm>
            <a:off x="827088" y="2132013"/>
            <a:ext cx="4305300" cy="2228850"/>
          </a:xfrm>
          <a:prstGeom prst="rect">
            <a:avLst/>
          </a:prstGeom>
          <a:noFill/>
          <a:ln w="9525">
            <a:noFill/>
          </a:ln>
        </p:spPr>
      </p:pic>
      <p:pic>
        <p:nvPicPr>
          <p:cNvPr id="31747" name="图片 2" descr="IMG_20151202_111800"/>
          <p:cNvPicPr>
            <a:picLocks noChangeAspect="1"/>
          </p:cNvPicPr>
          <p:nvPr/>
        </p:nvPicPr>
        <p:blipFill>
          <a:blip r:embed="rId2"/>
          <a:stretch>
            <a:fillRect/>
          </a:stretch>
        </p:blipFill>
        <p:spPr>
          <a:xfrm>
            <a:off x="5292725" y="2205038"/>
            <a:ext cx="3568700" cy="2678112"/>
          </a:xfrm>
          <a:prstGeom prst="rect">
            <a:avLst/>
          </a:prstGeom>
          <a:noFill/>
          <a:ln w="9525">
            <a:noFill/>
          </a:ln>
        </p:spPr>
      </p:pic>
      <p:sp>
        <p:nvSpPr>
          <p:cNvPr id="31748" name="文本框 3"/>
          <p:cNvSpPr txBox="1"/>
          <p:nvPr/>
        </p:nvSpPr>
        <p:spPr>
          <a:xfrm>
            <a:off x="3635375" y="5300663"/>
            <a:ext cx="1517650" cy="334962"/>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1377E</a:t>
            </a:r>
            <a:r>
              <a:rPr lang="zh-CN" altLang="en-US" u="none" dirty="0">
                <a:solidFill>
                  <a:schemeClr val="tx1"/>
                </a:solidFill>
                <a:latin typeface="Arial" panose="020B0604020202020204" pitchFamily="34" charset="0"/>
                <a:ea typeface="楷体_GB2312"/>
              </a:rPr>
              <a:t>接线图</a:t>
            </a:r>
            <a:endParaRPr lang="zh-CN" altLang="en-US" u="none" dirty="0">
              <a:solidFill>
                <a:schemeClr val="tx1"/>
              </a:solidFill>
              <a:latin typeface="Arial" panose="020B0604020202020204" pitchFamily="34" charset="0"/>
              <a:ea typeface="楷体_GB231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框 3"/>
          <p:cNvSpPr txBox="1"/>
          <p:nvPr/>
        </p:nvSpPr>
        <p:spPr>
          <a:xfrm>
            <a:off x="684213" y="1052513"/>
            <a:ext cx="3170237" cy="457200"/>
          </a:xfrm>
          <a:prstGeom prst="rect">
            <a:avLst/>
          </a:prstGeom>
          <a:noFill/>
          <a:ln w="9525">
            <a:noFill/>
          </a:ln>
        </p:spPr>
        <p:txBody>
          <a:bodyPr anchor="t">
            <a:spAutoFit/>
          </a:bodyPr>
          <a:p>
            <a:pPr>
              <a:spcBef>
                <a:spcPct val="50000"/>
              </a:spcBef>
              <a:buFont typeface="Arial" panose="020B0604020202020204" pitchFamily="34" charset="0"/>
            </a:pPr>
            <a:r>
              <a:rPr lang="en-US" altLang="zh-CN" sz="2400" b="0" u="none" dirty="0">
                <a:solidFill>
                  <a:schemeClr val="tx1"/>
                </a:solidFill>
                <a:latin typeface="Arial" panose="020B0604020202020204" pitchFamily="34" charset="0"/>
                <a:ea typeface="楷体_GB2312"/>
              </a:rPr>
              <a:t>4.7 .</a:t>
            </a:r>
            <a:r>
              <a:rPr lang="zh-CN" altLang="en-US" sz="2400" b="0" u="none" dirty="0">
                <a:solidFill>
                  <a:schemeClr val="tx1"/>
                </a:solidFill>
                <a:latin typeface="Arial" panose="020B0604020202020204" pitchFamily="34" charset="0"/>
                <a:ea typeface="楷体_GB2312"/>
              </a:rPr>
              <a:t>查看版本号</a:t>
            </a:r>
            <a:endParaRPr lang="zh-CN" altLang="en-US" sz="2400" b="0" u="none" dirty="0">
              <a:solidFill>
                <a:schemeClr val="tx1"/>
              </a:solidFill>
              <a:latin typeface="Arial" panose="020B0604020202020204" pitchFamily="34" charset="0"/>
              <a:ea typeface="楷体_GB2312"/>
            </a:endParaRPr>
          </a:p>
        </p:txBody>
      </p:sp>
      <p:sp>
        <p:nvSpPr>
          <p:cNvPr id="32770" name="文本框 6"/>
          <p:cNvSpPr txBox="1"/>
          <p:nvPr/>
        </p:nvSpPr>
        <p:spPr>
          <a:xfrm>
            <a:off x="827088" y="1989138"/>
            <a:ext cx="7743825" cy="584200"/>
          </a:xfrm>
          <a:prstGeom prst="rect">
            <a:avLst/>
          </a:prstGeom>
          <a:noFill/>
          <a:ln w="9525">
            <a:noFill/>
          </a:ln>
        </p:spPr>
        <p:txBody>
          <a:bodyPr wrap="none" anchor="t">
            <a:spAutoFit/>
          </a:bodyPr>
          <a:p>
            <a:pPr eaLnBrk="0" hangingPunct="0"/>
            <a:r>
              <a:rPr lang="en-US" altLang="zh-CN" u="none" dirty="0">
                <a:latin typeface="Calibri" panose="020F0502020204030204" pitchFamily="34" charset="0"/>
                <a:ea typeface="SimSun" panose="02010600030101010101" pitchFamily="2" charset="-122"/>
              </a:rPr>
              <a:t>P+5</a:t>
            </a:r>
            <a:r>
              <a:rPr lang="zh-CN" altLang="en-US" u="none" dirty="0">
                <a:latin typeface="Calibri" panose="020F0502020204030204" pitchFamily="34" charset="0"/>
                <a:ea typeface="SimSun" panose="02010600030101010101" pitchFamily="2" charset="-122"/>
              </a:rPr>
              <a:t>号键，显示</a:t>
            </a:r>
            <a:r>
              <a:rPr lang="en-US" altLang="zh-CN" u="none" dirty="0">
                <a:latin typeface="Calibri" panose="020F0502020204030204" pitchFamily="34" charset="0"/>
                <a:ea typeface="SimSun" panose="02010600030101010101" pitchFamily="2" charset="-122"/>
              </a:rPr>
              <a:t>024</a:t>
            </a:r>
            <a:r>
              <a:rPr lang="zh-CN" altLang="en-US" u="none" dirty="0">
                <a:latin typeface="Calibri" panose="020F0502020204030204" pitchFamily="34" charset="0"/>
                <a:ea typeface="SimSun" panose="02010600030101010101" pitchFamily="2" charset="-122"/>
              </a:rPr>
              <a:t>号参数，按增速键，调至参数</a:t>
            </a:r>
            <a:r>
              <a:rPr lang="en-US" altLang="zh-CN" u="none" dirty="0">
                <a:latin typeface="Calibri" panose="020F0502020204030204" pitchFamily="34" charset="0"/>
                <a:ea typeface="SimSun" panose="02010600030101010101" pitchFamily="2" charset="-122"/>
              </a:rPr>
              <a:t>029</a:t>
            </a:r>
            <a:r>
              <a:rPr lang="zh-CN" altLang="en-US" u="none" dirty="0">
                <a:latin typeface="Calibri" panose="020F0502020204030204" pitchFamily="34" charset="0"/>
                <a:ea typeface="SimSun" panose="02010600030101010101" pitchFamily="2" charset="-122"/>
              </a:rPr>
              <a:t>，后面参数值就为软件版本号；</a:t>
            </a:r>
            <a:endParaRPr lang="en-US" altLang="zh-CN" u="none" dirty="0">
              <a:latin typeface="Calibri" panose="020F0502020204030204" pitchFamily="34" charset="0"/>
              <a:ea typeface="SimSun" panose="02010600030101010101" pitchFamily="2" charset="-122"/>
            </a:endParaRPr>
          </a:p>
          <a:p>
            <a:pPr eaLnBrk="0" hangingPunct="0"/>
            <a:r>
              <a:rPr lang="en-US" altLang="zh-CN" u="none" dirty="0">
                <a:latin typeface="Calibri" panose="020F0502020204030204" pitchFamily="34" charset="0"/>
                <a:ea typeface="SimSun" panose="02010600030101010101" pitchFamily="2" charset="-122"/>
              </a:rPr>
              <a:t>P+</a:t>
            </a:r>
            <a:r>
              <a:rPr lang="zh-CN" altLang="en-US" u="none" dirty="0">
                <a:latin typeface="Calibri" panose="020F0502020204030204" pitchFamily="34" charset="0"/>
                <a:ea typeface="SimSun" panose="02010600030101010101" pitchFamily="2" charset="-122"/>
              </a:rPr>
              <a:t>增速键，显示的为操作屏的版本号</a:t>
            </a:r>
            <a:endParaRPr lang="zh-CN" altLang="en-US" u="none" dirty="0">
              <a:latin typeface="Calibri" panose="020F0502020204030204" pitchFamily="34" charset="0"/>
              <a:ea typeface="SimSun" panose="02010600030101010101" pitchFamily="2" charset="-122"/>
            </a:endParaRPr>
          </a:p>
        </p:txBody>
      </p:sp>
      <p:pic>
        <p:nvPicPr>
          <p:cNvPr id="32771" name="图片 1"/>
          <p:cNvPicPr>
            <a:picLocks noChangeAspect="1"/>
          </p:cNvPicPr>
          <p:nvPr/>
        </p:nvPicPr>
        <p:blipFill>
          <a:blip r:embed="rId1"/>
          <a:stretch>
            <a:fillRect/>
          </a:stretch>
        </p:blipFill>
        <p:spPr>
          <a:xfrm>
            <a:off x="1116013" y="2573338"/>
            <a:ext cx="6154737" cy="3503612"/>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文本框 3"/>
          <p:cNvSpPr txBox="1"/>
          <p:nvPr/>
        </p:nvSpPr>
        <p:spPr>
          <a:xfrm>
            <a:off x="684213" y="1052513"/>
            <a:ext cx="3170237" cy="457200"/>
          </a:xfrm>
          <a:prstGeom prst="rect">
            <a:avLst/>
          </a:prstGeom>
          <a:noFill/>
          <a:ln w="9525">
            <a:noFill/>
          </a:ln>
        </p:spPr>
        <p:txBody>
          <a:bodyPr anchor="t">
            <a:spAutoFit/>
          </a:bodyPr>
          <a:p>
            <a:pPr>
              <a:spcBef>
                <a:spcPct val="50000"/>
              </a:spcBef>
              <a:buFont typeface="Arial" panose="020B0604020202020204" pitchFamily="34" charset="0"/>
            </a:pPr>
            <a:r>
              <a:rPr lang="en-US" altLang="zh-CN" sz="2400" b="0" u="none" dirty="0">
                <a:solidFill>
                  <a:schemeClr val="tx1"/>
                </a:solidFill>
                <a:latin typeface="Arial" panose="020B0604020202020204" pitchFamily="34" charset="0"/>
                <a:ea typeface="楷体_GB2312"/>
              </a:rPr>
              <a:t>4.8 .</a:t>
            </a:r>
            <a:r>
              <a:rPr lang="zh-CN" altLang="en-US" sz="2400" b="0" u="none" dirty="0">
                <a:solidFill>
                  <a:schemeClr val="tx1"/>
                </a:solidFill>
                <a:latin typeface="Arial" panose="020B0604020202020204" pitchFamily="34" charset="0"/>
                <a:ea typeface="楷体_GB2312"/>
              </a:rPr>
              <a:t>传感器安装方法</a:t>
            </a:r>
            <a:endParaRPr lang="zh-CN" altLang="en-US" sz="2400" b="0" u="none" dirty="0">
              <a:solidFill>
                <a:schemeClr val="tx1"/>
              </a:solidFill>
              <a:latin typeface="Arial" panose="020B0604020202020204" pitchFamily="34" charset="0"/>
              <a:ea typeface="楷体_GB2312"/>
            </a:endParaRPr>
          </a:p>
        </p:txBody>
      </p:sp>
      <p:pic>
        <p:nvPicPr>
          <p:cNvPr id="33794" name="图片 1" descr="IMG_20151222_142259"/>
          <p:cNvPicPr>
            <a:picLocks noChangeAspect="1"/>
          </p:cNvPicPr>
          <p:nvPr/>
        </p:nvPicPr>
        <p:blipFill>
          <a:blip r:embed="rId1"/>
          <a:stretch>
            <a:fillRect/>
          </a:stretch>
        </p:blipFill>
        <p:spPr>
          <a:xfrm>
            <a:off x="3851275" y="1917700"/>
            <a:ext cx="4289425" cy="3216275"/>
          </a:xfrm>
          <a:prstGeom prst="rect">
            <a:avLst/>
          </a:prstGeom>
          <a:noFill/>
          <a:ln w="9525">
            <a:noFill/>
          </a:ln>
        </p:spPr>
      </p:pic>
      <p:sp>
        <p:nvSpPr>
          <p:cNvPr id="33795" name="椭圆 2"/>
          <p:cNvSpPr/>
          <p:nvPr/>
        </p:nvSpPr>
        <p:spPr>
          <a:xfrm>
            <a:off x="4860925" y="2420938"/>
            <a:ext cx="1003300" cy="546100"/>
          </a:xfrm>
          <a:prstGeom prst="ellipse">
            <a:avLst/>
          </a:prstGeom>
          <a:noFill/>
          <a:ln w="34925" cap="flat" cmpd="sng">
            <a:solidFill>
              <a:schemeClr val="accent2"/>
            </a:solidFill>
            <a:prstDash val="solid"/>
            <a:round/>
            <a:headEnd type="none" w="med" len="med"/>
            <a:tailEnd type="none" w="med" len="med"/>
          </a:ln>
        </p:spPr>
        <p:txBody>
          <a:bodyPr anchor="t">
            <a:spAutoFit/>
          </a:bodyPr>
          <a:p>
            <a:pPr algn="ctr">
              <a:spcBef>
                <a:spcPct val="50000"/>
              </a:spcBef>
              <a:buFont typeface="Arial" panose="020B0604020202020204" pitchFamily="34" charset="0"/>
            </a:pPr>
            <a:endParaRPr lang="zh-CN" altLang="en-US" dirty="0">
              <a:latin typeface="Arial" panose="020B0604020202020204" pitchFamily="34" charset="0"/>
              <a:ea typeface="楷体_GB2312"/>
            </a:endParaRPr>
          </a:p>
        </p:txBody>
      </p:sp>
      <p:sp>
        <p:nvSpPr>
          <p:cNvPr id="33796" name="文本框 2"/>
          <p:cNvSpPr txBox="1"/>
          <p:nvPr/>
        </p:nvSpPr>
        <p:spPr>
          <a:xfrm>
            <a:off x="827088" y="2924175"/>
            <a:ext cx="2506662" cy="579438"/>
          </a:xfrm>
          <a:prstGeom prst="rect">
            <a:avLst/>
          </a:prstGeom>
          <a:noFill/>
          <a:ln w="9525">
            <a:noFill/>
          </a:ln>
        </p:spPr>
        <p:txBody>
          <a:bodyPr anchor="t">
            <a:spAutoFit/>
          </a:bodyPr>
          <a:p>
            <a:pPr>
              <a:spcBef>
                <a:spcPct val="50000"/>
              </a:spcBef>
              <a:buFont typeface="Arial" panose="020B0604020202020204" pitchFamily="34" charset="0"/>
            </a:pPr>
            <a:r>
              <a:rPr lang="zh-CN" altLang="zh-CN" u="none" dirty="0">
                <a:solidFill>
                  <a:schemeClr val="tx1"/>
                </a:solidFill>
                <a:latin typeface="Arial" panose="020B0604020202020204" pitchFamily="34" charset="0"/>
                <a:ea typeface="楷体_GB2312"/>
              </a:rPr>
              <a:t>传感器与信号轮之间的间隙在</a:t>
            </a:r>
            <a:r>
              <a:rPr lang="en-US" altLang="zh-CN" u="none" dirty="0">
                <a:solidFill>
                  <a:schemeClr val="tx1"/>
                </a:solidFill>
                <a:latin typeface="Arial" panose="020B0604020202020204" pitchFamily="34" charset="0"/>
                <a:ea typeface="楷体_GB2312"/>
              </a:rPr>
              <a:t>1mm</a:t>
            </a:r>
            <a:r>
              <a:rPr lang="en-US" altLang="zh-CN" u="none" dirty="0">
                <a:solidFill>
                  <a:schemeClr val="tx1"/>
                </a:solidFill>
                <a:latin typeface="Calibri" panose="020F0502020204030204" pitchFamily="34" charset="0"/>
                <a:ea typeface="楷体_GB2312"/>
              </a:rPr>
              <a:t>—</a:t>
            </a:r>
            <a:r>
              <a:rPr lang="en-US" altLang="zh-CN" u="none" dirty="0">
                <a:solidFill>
                  <a:schemeClr val="tx1"/>
                </a:solidFill>
                <a:latin typeface="Arial" panose="020B0604020202020204" pitchFamily="34" charset="0"/>
                <a:ea typeface="楷体_GB2312"/>
              </a:rPr>
              <a:t>2mm</a:t>
            </a:r>
            <a:r>
              <a:rPr lang="zh-CN" altLang="en-US" u="none" dirty="0">
                <a:solidFill>
                  <a:schemeClr val="tx1"/>
                </a:solidFill>
                <a:latin typeface="Arial" panose="020B0604020202020204" pitchFamily="34" charset="0"/>
                <a:ea typeface="楷体_GB2312"/>
              </a:rPr>
              <a:t>之间</a:t>
            </a:r>
            <a:endParaRPr lang="zh-CN" altLang="en-US" u="none" dirty="0">
              <a:solidFill>
                <a:schemeClr val="tx1"/>
              </a:solidFill>
              <a:latin typeface="Arial" panose="020B0604020202020204" pitchFamily="34" charset="0"/>
              <a:ea typeface="楷体_GB231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2"/>
          <p:cNvSpPr>
            <a:spLocks noGrp="1"/>
          </p:cNvSpPr>
          <p:nvPr>
            <p:ph type="title"/>
          </p:nvPr>
        </p:nvSpPr>
        <p:spPr>
          <a:xfrm>
            <a:off x="323850" y="908050"/>
            <a:ext cx="8229600" cy="792163"/>
          </a:xfrm>
          <a:noFill/>
          <a:ln>
            <a:noFill/>
          </a:ln>
        </p:spPr>
        <p:txBody>
          <a:bodyPr anchor="t"/>
          <a:p>
            <a:r>
              <a:rPr lang="en-US" altLang="zh-CN" sz="3600" dirty="0">
                <a:sym typeface="Arial" panose="020B0604020202020204" pitchFamily="34" charset="0"/>
              </a:rPr>
              <a:t>THÔNG SỐ KỸ THUẬT</a:t>
            </a:r>
            <a:endParaRPr lang="en-US" altLang="zh-CN" sz="3600" dirty="0"/>
          </a:p>
        </p:txBody>
      </p:sp>
      <p:graphicFrame>
        <p:nvGraphicFramePr>
          <p:cNvPr id="5" name="表格 4"/>
          <p:cNvGraphicFramePr>
            <a:graphicFrameLocks noGrp="1"/>
          </p:cNvGraphicFramePr>
          <p:nvPr/>
        </p:nvGraphicFramePr>
        <p:xfrm>
          <a:off x="500063" y="1643063"/>
          <a:ext cx="8072494" cy="3857651"/>
        </p:xfrm>
        <a:graphic>
          <a:graphicData uri="http://schemas.openxmlformats.org/drawingml/2006/table">
            <a:tbl>
              <a:tblPr/>
              <a:tblGrid>
                <a:gridCol w="2085145"/>
                <a:gridCol w="2993674"/>
                <a:gridCol w="2993675"/>
              </a:tblGrid>
              <a:tr h="551093">
                <a:tc>
                  <a:txBody>
                    <a:bodyPr/>
                    <a:lstStyle/>
                    <a:p>
                      <a:pPr algn="l" fontAlgn="ctr"/>
                      <a:r>
                        <a:rPr lang="en-US" altLang="zh-CN" sz="1500" b="0" i="0" u="none" strike="noStrike" dirty="0">
                          <a:solidFill>
                            <a:srgbClr val="000000"/>
                          </a:solidFill>
                          <a:latin typeface="Times New Roman" panose="02020603050405020304" pitchFamily="18" charset="0"/>
                          <a:cs typeface="Times New Roman" panose="02020603050405020304" pitchFamily="18" charset="0"/>
                        </a:rPr>
                        <a:t>Mã máy</a:t>
                      </a:r>
                      <a:endParaRPr lang="en-US" altLang="zh-CN" sz="15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500" b="1" i="0" u="none" strike="noStrike" dirty="0" smtClean="0">
                          <a:solidFill>
                            <a:srgbClr val="000000"/>
                          </a:solidFill>
                          <a:latin typeface="Times New Roman" panose="02020603050405020304" pitchFamily="18" charset="0"/>
                          <a:cs typeface="Times New Roman" panose="02020603050405020304" pitchFamily="18" charset="0"/>
                        </a:rPr>
                        <a:t>      JK-T1377</a:t>
                      </a:r>
                      <a:endParaRPr lang="en-US" sz="1500" b="1" i="0" u="none" strike="noStrike" dirty="0" smtClean="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500" b="0" i="0" u="none" strike="noStrike" dirty="0" smtClean="0">
                          <a:solidFill>
                            <a:srgbClr val="000000"/>
                          </a:solidFill>
                          <a:latin typeface="Times New Roman" panose="02020603050405020304" pitchFamily="18" charset="0"/>
                          <a:cs typeface="Times New Roman" panose="02020603050405020304" pitchFamily="18" charset="0"/>
                        </a:rPr>
                        <a:t>         </a:t>
                      </a:r>
                      <a:r>
                        <a:rPr lang="en-US" sz="1500" b="1" i="0" u="none" strike="noStrike" dirty="0" smtClean="0">
                          <a:solidFill>
                            <a:srgbClr val="000000"/>
                          </a:solidFill>
                          <a:latin typeface="Times New Roman" panose="02020603050405020304" pitchFamily="18" charset="0"/>
                          <a:cs typeface="Times New Roman" panose="02020603050405020304" pitchFamily="18" charset="0"/>
                        </a:rPr>
                        <a:t>JK-T1377E</a:t>
                      </a:r>
                      <a:endParaRPr lang="en-US" sz="1500" b="1" i="0" u="none" strike="noStrike" dirty="0" smtClean="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1093">
                <a:tc>
                  <a:txBody>
                    <a:bodyPr/>
                    <a:lstStyle/>
                    <a:p>
                      <a:pPr algn="l" fontAlgn="ctr"/>
                      <a:r>
                        <a:rPr lang="en-US" altLang="zh-CN" sz="1500" b="0" i="0" u="none" strike="noStrike" dirty="0">
                          <a:solidFill>
                            <a:srgbClr val="000000"/>
                          </a:solidFill>
                          <a:latin typeface="Times New Roman" panose="02020603050405020304" pitchFamily="18" charset="0"/>
                          <a:cs typeface="Times New Roman" panose="02020603050405020304" pitchFamily="18" charset="0"/>
                        </a:rPr>
                        <a:t>khoảng cách khuy</a:t>
                      </a:r>
                      <a:r>
                        <a:rPr lang="zh-CN" altLang="en-US" sz="1500" b="0" i="0" u="none" strike="noStrike" dirty="0" smtClean="0">
                          <a:solidFill>
                            <a:srgbClr val="000000"/>
                          </a:solidFill>
                          <a:latin typeface="Times New Roman" panose="02020603050405020304" pitchFamily="18" charset="0"/>
                          <a:cs typeface="Times New Roman" panose="02020603050405020304" pitchFamily="18" charset="0"/>
                        </a:rPr>
                        <a:t>（</a:t>
                      </a:r>
                      <a:r>
                        <a:rPr lang="en-US" altLang="zh-CN" sz="1500" b="0" i="0" u="none" strike="noStrike" dirty="0" smtClean="0">
                          <a:solidFill>
                            <a:srgbClr val="000000"/>
                          </a:solidFill>
                          <a:latin typeface="Times New Roman" panose="02020603050405020304" pitchFamily="18" charset="0"/>
                          <a:cs typeface="Times New Roman" panose="02020603050405020304" pitchFamily="18" charset="0"/>
                        </a:rPr>
                        <a:t>đối xứng</a:t>
                      </a:r>
                      <a:r>
                        <a:rPr lang="zh-CN" altLang="en-US" sz="1500" b="0" i="0" u="none" strike="noStrike" dirty="0" smtClean="0">
                          <a:solidFill>
                            <a:srgbClr val="000000"/>
                          </a:solidFill>
                          <a:latin typeface="Times New Roman" panose="02020603050405020304" pitchFamily="18" charset="0"/>
                          <a:cs typeface="Times New Roman" panose="02020603050405020304" pitchFamily="18" charset="0"/>
                        </a:rPr>
                        <a:t>）</a:t>
                      </a:r>
                      <a:r>
                        <a:rPr lang="en-US" altLang="zh-CN" sz="1500" b="0" i="0" u="none" strike="noStrike" dirty="0" smtClean="0">
                          <a:solidFill>
                            <a:srgbClr val="000000"/>
                          </a:solidFill>
                          <a:latin typeface="Times New Roman" panose="02020603050405020304" pitchFamily="18" charset="0"/>
                          <a:cs typeface="Times New Roman" panose="02020603050405020304" pitchFamily="18" charset="0"/>
                        </a:rPr>
                        <a:t>mm</a:t>
                      </a:r>
                      <a:endParaRPr lang="zh-CN" altLang="en-US" sz="15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500" b="0" i="0" u="none" strike="noStrike" dirty="0" smtClean="0">
                          <a:solidFill>
                            <a:srgbClr val="000000"/>
                          </a:solidFill>
                          <a:latin typeface="Times New Roman" panose="02020603050405020304" pitchFamily="18" charset="0"/>
                          <a:cs typeface="Times New Roman" panose="02020603050405020304" pitchFamily="18" charset="0"/>
                        </a:rPr>
                        <a:t>ngang </a:t>
                      </a:r>
                      <a:r>
                        <a:rPr lang="en-US" sz="1500" b="0" i="0" u="none" strike="noStrike" dirty="0" smtClean="0">
                          <a:solidFill>
                            <a:srgbClr val="000000"/>
                          </a:solidFill>
                          <a:latin typeface="Times New Roman" panose="02020603050405020304" pitchFamily="18" charset="0"/>
                          <a:cs typeface="Times New Roman" panose="02020603050405020304" pitchFamily="18" charset="0"/>
                        </a:rPr>
                        <a:t>(2.5～6.5),</a:t>
                      </a:r>
                      <a:r>
                        <a:rPr lang="en-US" altLang="zh-CN" sz="1500" b="0" i="0" u="none" strike="noStrike" dirty="0" smtClean="0">
                          <a:solidFill>
                            <a:srgbClr val="000000"/>
                          </a:solidFill>
                          <a:latin typeface="Times New Roman" panose="02020603050405020304" pitchFamily="18" charset="0"/>
                          <a:cs typeface="Times New Roman" panose="02020603050405020304" pitchFamily="18" charset="0"/>
                        </a:rPr>
                        <a:t>dọc</a:t>
                      </a:r>
                      <a:r>
                        <a:rPr lang="en-US" sz="1500" b="0" i="0" u="none" strike="noStrike" dirty="0" smtClean="0">
                          <a:solidFill>
                            <a:srgbClr val="000000"/>
                          </a:solidFill>
                          <a:latin typeface="Times New Roman" panose="02020603050405020304" pitchFamily="18" charset="0"/>
                          <a:cs typeface="Times New Roman" panose="02020603050405020304" pitchFamily="18" charset="0"/>
                        </a:rPr>
                        <a:t>(0，2.5～4.5)</a:t>
                      </a:r>
                      <a:endParaRPr lang="en-US" sz="1500" b="0" i="0" u="none" strike="noStrike" dirty="0" smtClean="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551093">
                <a:tc>
                  <a:txBody>
                    <a:bodyPr/>
                    <a:lstStyle/>
                    <a:p>
                      <a:pPr algn="l" fontAlgn="ctr"/>
                      <a:r>
                        <a:rPr lang="vi-VN" altLang="zh-CN" sz="1500" b="0" i="0" u="none" strike="noStrike" dirty="0">
                          <a:solidFill>
                            <a:srgbClr val="000000"/>
                          </a:solidFill>
                          <a:latin typeface="Times New Roman" panose="02020603050405020304" pitchFamily="18" charset="0"/>
                          <a:cs typeface="Times New Roman" panose="02020603050405020304" pitchFamily="18" charset="0"/>
                        </a:rPr>
                        <a:t>Kích cỡ khuy</a:t>
                      </a:r>
                      <a:endParaRPr lang="vi-VN" altLang="zh-CN" sz="15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500" b="0" i="0" u="none" strike="noStrike" dirty="0" smtClean="0">
                          <a:solidFill>
                            <a:srgbClr val="000000"/>
                          </a:solidFill>
                          <a:latin typeface="Times New Roman" panose="02020603050405020304" pitchFamily="18" charset="0"/>
                          <a:cs typeface="Times New Roman" panose="02020603050405020304" pitchFamily="18" charset="0"/>
                        </a:rPr>
                        <a:t>10</a:t>
                      </a:r>
                      <a:r>
                        <a:rPr lang="zh-CN" altLang="en-US" sz="1500" b="0" i="0" u="none" strike="noStrike" dirty="0">
                          <a:solidFill>
                            <a:srgbClr val="000000"/>
                          </a:solidFill>
                          <a:latin typeface="Times New Roman" panose="02020603050405020304" pitchFamily="18" charset="0"/>
                          <a:cs typeface="Times New Roman" panose="02020603050405020304" pitchFamily="18" charset="0"/>
                        </a:rPr>
                        <a:t>～</a:t>
                      </a:r>
                      <a:r>
                        <a:rPr lang="en-US" altLang="zh-CN" sz="1500" b="0" i="0" u="none" strike="noStrike" dirty="0" smtClean="0">
                          <a:solidFill>
                            <a:srgbClr val="000000"/>
                          </a:solidFill>
                          <a:latin typeface="Times New Roman" panose="02020603050405020304" pitchFamily="18" charset="0"/>
                          <a:cs typeface="Times New Roman" panose="02020603050405020304" pitchFamily="18" charset="0"/>
                        </a:rPr>
                        <a:t>28 mm</a:t>
                      </a:r>
                      <a:endParaRPr lang="en-US" altLang="zh-CN" sz="15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551093">
                <a:tc>
                  <a:txBody>
                    <a:bodyPr/>
                    <a:lstStyle/>
                    <a:p>
                      <a:pPr algn="l" fontAlgn="ctr"/>
                      <a:r>
                        <a:rPr lang="vi-VN" altLang="zh-CN" sz="1500" b="0" i="0" u="none" strike="noStrike" dirty="0">
                          <a:solidFill>
                            <a:srgbClr val="000000"/>
                          </a:solidFill>
                          <a:latin typeface="Times New Roman" panose="02020603050405020304" pitchFamily="18" charset="0"/>
                          <a:cs typeface="Times New Roman" panose="02020603050405020304" pitchFamily="18" charset="0"/>
                        </a:rPr>
                        <a:t>Mũi kim</a:t>
                      </a:r>
                      <a:endParaRPr lang="vi-VN" altLang="zh-CN" sz="15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500" b="0" i="0" u="none" strike="noStrike" dirty="0">
                          <a:solidFill>
                            <a:srgbClr val="000000"/>
                          </a:solidFill>
                          <a:latin typeface="Times New Roman" panose="02020603050405020304" pitchFamily="18" charset="0"/>
                          <a:cs typeface="Times New Roman" panose="02020603050405020304" pitchFamily="18" charset="0"/>
                        </a:rPr>
                        <a:t>8</a:t>
                      </a:r>
                      <a:r>
                        <a:rPr lang="zh-CN" altLang="en-US" sz="1500" b="0" i="0" u="none" strike="noStrike" dirty="0">
                          <a:solidFill>
                            <a:srgbClr val="000000"/>
                          </a:solidFill>
                          <a:latin typeface="Times New Roman" panose="02020603050405020304" pitchFamily="18" charset="0"/>
                          <a:cs typeface="Times New Roman" panose="02020603050405020304" pitchFamily="18" charset="0"/>
                        </a:rPr>
                        <a:t>、</a:t>
                      </a:r>
                      <a:r>
                        <a:rPr lang="en-US" altLang="zh-CN" sz="1500" b="0" i="0" u="none" strike="noStrike" dirty="0">
                          <a:solidFill>
                            <a:srgbClr val="000000"/>
                          </a:solidFill>
                          <a:latin typeface="Times New Roman" panose="02020603050405020304" pitchFamily="18" charset="0"/>
                          <a:cs typeface="Times New Roman" panose="02020603050405020304" pitchFamily="18" charset="0"/>
                        </a:rPr>
                        <a:t>16</a:t>
                      </a:r>
                      <a:r>
                        <a:rPr lang="zh-CN" altLang="en-US" sz="1500" b="0" i="0" u="none" strike="noStrike" dirty="0">
                          <a:solidFill>
                            <a:srgbClr val="000000"/>
                          </a:solidFill>
                          <a:latin typeface="Times New Roman" panose="02020603050405020304" pitchFamily="18" charset="0"/>
                          <a:cs typeface="Times New Roman" panose="02020603050405020304" pitchFamily="18" charset="0"/>
                        </a:rPr>
                        <a:t>、</a:t>
                      </a:r>
                      <a:r>
                        <a:rPr lang="en-US" altLang="zh-CN" sz="1500" b="0" i="0" u="none" strike="noStrike" dirty="0">
                          <a:solidFill>
                            <a:srgbClr val="000000"/>
                          </a:solidFill>
                          <a:latin typeface="Times New Roman" panose="02020603050405020304" pitchFamily="18" charset="0"/>
                          <a:cs typeface="Times New Roman" panose="02020603050405020304" pitchFamily="18" charset="0"/>
                        </a:rPr>
                        <a:t>32 </a:t>
                      </a:r>
                      <a:r>
                        <a:rPr lang="vi-VN" altLang="en-US" sz="1500" b="0" i="0" u="none" strike="noStrike" dirty="0">
                          <a:solidFill>
                            <a:srgbClr val="000000"/>
                          </a:solidFill>
                          <a:latin typeface="Times New Roman" panose="02020603050405020304" pitchFamily="18" charset="0"/>
                          <a:cs typeface="Times New Roman" panose="02020603050405020304" pitchFamily="18" charset="0"/>
                        </a:rPr>
                        <a:t>kim</a:t>
                      </a:r>
                      <a:endParaRPr lang="vi-VN" altLang="en-US" sz="15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551093">
                <a:tc>
                  <a:txBody>
                    <a:bodyPr/>
                    <a:lstStyle/>
                    <a:p>
                      <a:pPr algn="l" fontAlgn="ctr"/>
                      <a:r>
                        <a:rPr lang="vi-VN" altLang="zh-CN" sz="1500" b="0" i="0" u="none" strike="noStrike">
                          <a:solidFill>
                            <a:srgbClr val="000000"/>
                          </a:solidFill>
                          <a:latin typeface="Times New Roman" panose="02020603050405020304" pitchFamily="18" charset="0"/>
                          <a:cs typeface="Times New Roman" panose="02020603050405020304" pitchFamily="18" charset="0"/>
                        </a:rPr>
                        <a:t>Tốc độ</a:t>
                      </a:r>
                      <a:endParaRPr lang="vi-VN" altLang="zh-CN" sz="1500" b="0" i="0" u="none" strike="noStrike">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1500" b="0" i="0" u="none" strike="noStrike" dirty="0" smtClean="0">
                          <a:solidFill>
                            <a:srgbClr val="000000"/>
                          </a:solidFill>
                          <a:latin typeface="Times New Roman" panose="02020603050405020304" pitchFamily="18" charset="0"/>
                          <a:cs typeface="Times New Roman" panose="02020603050405020304" pitchFamily="18" charset="0"/>
                        </a:rPr>
                        <a:t> </a:t>
                      </a:r>
                      <a:r>
                        <a:rPr lang="vi-VN" altLang="zh-CN" sz="1500" b="0" i="0" u="none" strike="noStrike" dirty="0" smtClean="0">
                          <a:solidFill>
                            <a:srgbClr val="000000"/>
                          </a:solidFill>
                          <a:latin typeface="Times New Roman" panose="02020603050405020304" pitchFamily="18" charset="0"/>
                          <a:cs typeface="Times New Roman" panose="02020603050405020304" pitchFamily="18" charset="0"/>
                        </a:rPr>
                        <a:t>Cao nhất </a:t>
                      </a:r>
                      <a:r>
                        <a:rPr lang="en-US" altLang="zh-CN" sz="1500" b="0" i="0" u="none" strike="noStrike" dirty="0" smtClean="0">
                          <a:solidFill>
                            <a:srgbClr val="000000"/>
                          </a:solidFill>
                          <a:latin typeface="Times New Roman" panose="02020603050405020304" pitchFamily="18" charset="0"/>
                          <a:cs typeface="Times New Roman" panose="02020603050405020304" pitchFamily="18" charset="0"/>
                        </a:rPr>
                        <a:t>1500</a:t>
                      </a:r>
                      <a:r>
                        <a:rPr lang="zh-CN" altLang="en-US" sz="1500" b="0" i="0" u="none" strike="noStrike" dirty="0" smtClean="0">
                          <a:solidFill>
                            <a:srgbClr val="000000"/>
                          </a:solidFill>
                          <a:latin typeface="Times New Roman" panose="02020603050405020304" pitchFamily="18" charset="0"/>
                          <a:cs typeface="Times New Roman" panose="02020603050405020304" pitchFamily="18" charset="0"/>
                        </a:rPr>
                        <a:t> </a:t>
                      </a:r>
                      <a:r>
                        <a:rPr lang="vi-VN" altLang="zh-CN" sz="1500" b="0" i="0" u="none" strike="noStrike" dirty="0" smtClean="0">
                          <a:solidFill>
                            <a:srgbClr val="000000"/>
                          </a:solidFill>
                          <a:latin typeface="Times New Roman" panose="02020603050405020304" pitchFamily="18" charset="0"/>
                          <a:cs typeface="Times New Roman" panose="02020603050405020304" pitchFamily="18" charset="0"/>
                        </a:rPr>
                        <a:t>rmp</a:t>
                      </a:r>
                      <a:r>
                        <a:rPr lang="zh-CN" altLang="en-US" sz="1500" b="0" i="0" u="none" strike="noStrike" dirty="0" smtClean="0">
                          <a:solidFill>
                            <a:srgbClr val="000000"/>
                          </a:solidFill>
                          <a:latin typeface="Times New Roman" panose="02020603050405020304" pitchFamily="18" charset="0"/>
                          <a:cs typeface="Times New Roman" panose="02020603050405020304" pitchFamily="18" charset="0"/>
                        </a:rPr>
                        <a:t>（</a:t>
                      </a:r>
                      <a:r>
                        <a:rPr lang="vi-VN" altLang="zh-CN" sz="1500" b="0" i="0" u="none" strike="noStrike" dirty="0" smtClean="0">
                          <a:solidFill>
                            <a:srgbClr val="000000"/>
                          </a:solidFill>
                          <a:latin typeface="Times New Roman" panose="02020603050405020304" pitchFamily="18" charset="0"/>
                          <a:cs typeface="Times New Roman" panose="02020603050405020304" pitchFamily="18" charset="0"/>
                        </a:rPr>
                        <a:t>thường dùng là </a:t>
                      </a:r>
                      <a:r>
                        <a:rPr lang="en-US" altLang="zh-CN" sz="1500" b="0" i="0" u="none" strike="noStrike" dirty="0" smtClean="0">
                          <a:solidFill>
                            <a:srgbClr val="000000"/>
                          </a:solidFill>
                          <a:latin typeface="Times New Roman" panose="02020603050405020304" pitchFamily="18" charset="0"/>
                          <a:cs typeface="Times New Roman" panose="02020603050405020304" pitchFamily="18" charset="0"/>
                        </a:rPr>
                        <a:t>1300</a:t>
                      </a:r>
                      <a:r>
                        <a:rPr lang="vi-VN" sz="1500" b="0" i="0" u="none" strike="noStrike" dirty="0" smtClean="0">
                          <a:solidFill>
                            <a:srgbClr val="000000"/>
                          </a:solidFill>
                          <a:latin typeface="Times New Roman" panose="02020603050405020304" pitchFamily="18" charset="0"/>
                          <a:cs typeface="Times New Roman" panose="02020603050405020304" pitchFamily="18" charset="0"/>
                        </a:rPr>
                        <a:t>rmp</a:t>
                      </a:r>
                      <a:r>
                        <a:rPr lang="zh-CN" altLang="en-US" sz="1500" b="0" i="0" u="none" strike="noStrike" dirty="0" smtClean="0">
                          <a:solidFill>
                            <a:srgbClr val="000000"/>
                          </a:solidFill>
                          <a:latin typeface="Times New Roman" panose="02020603050405020304" pitchFamily="18" charset="0"/>
                          <a:cs typeface="Times New Roman" panose="02020603050405020304" pitchFamily="18" charset="0"/>
                        </a:rPr>
                        <a:t>）</a:t>
                      </a:r>
                      <a:endParaRPr lang="zh-CN" altLang="en-US" sz="1500" b="0" i="0" u="none" strike="noStrike" dirty="0" smtClean="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1093">
                <a:tc>
                  <a:txBody>
                    <a:bodyPr/>
                    <a:lstStyle/>
                    <a:p>
                      <a:pPr algn="l" fontAlgn="ctr"/>
                      <a:r>
                        <a:rPr lang="vi-VN" altLang="zh-CN" sz="1500" b="0" i="0" u="none" strike="noStrike">
                          <a:solidFill>
                            <a:srgbClr val="000000"/>
                          </a:solidFill>
                          <a:latin typeface="Times New Roman" panose="02020603050405020304" pitchFamily="18" charset="0"/>
                          <a:cs typeface="Times New Roman" panose="02020603050405020304" pitchFamily="18" charset="0"/>
                        </a:rPr>
                        <a:t>Mã kim</a:t>
                      </a:r>
                      <a:endParaRPr lang="vi-VN" altLang="zh-CN" sz="1500" b="0" i="0" u="none" strike="noStrike">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500" b="0" i="0" u="none" strike="noStrike" dirty="0">
                          <a:solidFill>
                            <a:srgbClr val="000000"/>
                          </a:solidFill>
                          <a:latin typeface="Times New Roman" panose="02020603050405020304" pitchFamily="18" charset="0"/>
                          <a:cs typeface="Times New Roman" panose="02020603050405020304" pitchFamily="18" charset="0"/>
                        </a:rPr>
                        <a:t>TQ×1 #16 </a:t>
                      </a:r>
                      <a:r>
                        <a:rPr lang="zh-CN" altLang="en-US" sz="1500" b="0" i="0" u="none" strike="noStrike" dirty="0" smtClean="0">
                          <a:solidFill>
                            <a:srgbClr val="000000"/>
                          </a:solidFill>
                          <a:latin typeface="Times New Roman" panose="02020603050405020304" pitchFamily="18" charset="0"/>
                          <a:cs typeface="Times New Roman" panose="02020603050405020304" pitchFamily="18" charset="0"/>
                        </a:rPr>
                        <a:t>或</a:t>
                      </a:r>
                      <a:r>
                        <a:rPr lang="en-US" sz="1500" b="0" i="0" u="none" strike="noStrike" dirty="0" smtClean="0">
                          <a:solidFill>
                            <a:srgbClr val="000000"/>
                          </a:solidFill>
                          <a:latin typeface="Times New Roman" panose="02020603050405020304" pitchFamily="18" charset="0"/>
                          <a:cs typeface="Times New Roman" panose="02020603050405020304" pitchFamily="18" charset="0"/>
                        </a:rPr>
                        <a:t>TQ×7 </a:t>
                      </a:r>
                      <a:r>
                        <a:rPr lang="en-US" sz="1500" b="0" i="0" u="none" strike="noStrike" dirty="0">
                          <a:solidFill>
                            <a:srgbClr val="000000"/>
                          </a:solidFill>
                          <a:latin typeface="Times New Roman" panose="02020603050405020304" pitchFamily="18" charset="0"/>
                          <a:cs typeface="Times New Roman" panose="02020603050405020304" pitchFamily="18" charset="0"/>
                        </a:rPr>
                        <a:t>#16</a:t>
                      </a:r>
                      <a:endParaRPr lang="en-US" sz="15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551093">
                <a:tc>
                  <a:txBody>
                    <a:bodyPr/>
                    <a:lstStyle/>
                    <a:p>
                      <a:pPr algn="l" fontAlgn="ctr"/>
                      <a:r>
                        <a:rPr lang="vi-VN" altLang="zh-CN" sz="1500" b="0" i="0" u="none" strike="noStrike">
                          <a:solidFill>
                            <a:srgbClr val="000000"/>
                          </a:solidFill>
                          <a:latin typeface="Times New Roman" panose="02020603050405020304" pitchFamily="18" charset="0"/>
                          <a:cs typeface="Times New Roman" panose="02020603050405020304" pitchFamily="18" charset="0"/>
                        </a:rPr>
                        <a:t>Độ cao chân vịt</a:t>
                      </a:r>
                      <a:endParaRPr lang="vi-VN" altLang="zh-CN" sz="1500" b="0" i="0" u="none" strike="noStrike">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500" b="0" i="0" u="none" strike="noStrike" dirty="0" smtClean="0">
                          <a:solidFill>
                            <a:srgbClr val="000000"/>
                          </a:solidFill>
                          <a:latin typeface="Times New Roman" panose="02020603050405020304" pitchFamily="18" charset="0"/>
                          <a:cs typeface="Times New Roman" panose="02020603050405020304" pitchFamily="18" charset="0"/>
                        </a:rPr>
                        <a:t>9mm</a:t>
                      </a:r>
                      <a:endParaRPr lang="en-US" altLang="zh-CN" sz="1500" b="0" i="0" u="none" strike="noStrike" dirty="0" smtClean="0">
                        <a:solidFill>
                          <a:srgbClr val="000000"/>
                        </a:solidFill>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内容占位符 6"/>
          <p:cNvGraphicFramePr>
            <a:graphicFrameLocks noGrp="1"/>
          </p:cNvGraphicFramePr>
          <p:nvPr>
            <p:ph idx="4294967295"/>
          </p:nvPr>
        </p:nvGraphicFramePr>
        <p:xfrm>
          <a:off x="363538" y="1859280"/>
          <a:ext cx="8017510" cy="3773805"/>
        </p:xfrm>
        <a:graphic>
          <a:graphicData uri="http://schemas.openxmlformats.org/drawingml/2006/table">
            <a:tbl>
              <a:tblPr/>
              <a:tblGrid>
                <a:gridCol w="1044575"/>
                <a:gridCol w="1945005"/>
                <a:gridCol w="5027930"/>
              </a:tblGrid>
              <a:tr h="417830">
                <a:tc>
                  <a:txBody>
                    <a:bodyPr/>
                    <a:lstStyle/>
                    <a:p>
                      <a:pPr indent="0">
                        <a:buNone/>
                      </a:pPr>
                      <a:r>
                        <a:rPr lang="en-US" sz="1600" b="1">
                          <a:solidFill>
                            <a:srgbClr val="000000"/>
                          </a:solidFill>
                          <a:latin typeface="Times New Roman" panose="02020603050405020304" pitchFamily="18" charset="0"/>
                          <a:cs typeface="Times New Roman" panose="02020603050405020304" pitchFamily="18" charset="0"/>
                        </a:rPr>
                        <a:t>BÁO LỖI</a:t>
                      </a:r>
                      <a:endParaRPr lang="en-US" sz="16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buNone/>
                      </a:pPr>
                      <a:r>
                        <a:rPr lang="en-US" sz="1600" b="1">
                          <a:solidFill>
                            <a:srgbClr val="000000"/>
                          </a:solidFill>
                          <a:latin typeface="Times New Roman" panose="02020603050405020304" pitchFamily="18" charset="0"/>
                          <a:cs typeface="Times New Roman" panose="02020603050405020304" pitchFamily="18" charset="0"/>
                        </a:rPr>
                        <a:t>NỘI DUNG</a:t>
                      </a:r>
                      <a:endParaRPr lang="en-US" sz="16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buNone/>
                      </a:pPr>
                      <a:r>
                        <a:rPr lang="en-US" sz="1600" b="1">
                          <a:solidFill>
                            <a:srgbClr val="000000"/>
                          </a:solidFill>
                          <a:latin typeface="Times New Roman" panose="02020603050405020304" pitchFamily="18" charset="0"/>
                          <a:cs typeface="Times New Roman" panose="02020603050405020304" pitchFamily="18" charset="0"/>
                        </a:rPr>
                        <a:t>CÁCH GIẢI QUYẾT</a:t>
                      </a:r>
                      <a:endParaRPr lang="en-US" sz="1600" b="1">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435">
                <a:tc>
                  <a:txBody>
                    <a:bodyPr/>
                    <a:lstStyle/>
                    <a:p>
                      <a:pPr eaLnBrk="0" hangingPunct="0">
                        <a:spcAft>
                          <a:spcPts val="0"/>
                        </a:spcAft>
                      </a:pPr>
                      <a:r>
                        <a:rPr lang="en-US" sz="1600" b="1">
                          <a:effectLst/>
                          <a:latin typeface="Times New Roman" panose="02020603050405020304" pitchFamily="18" charset="0"/>
                          <a:ea typeface="SimSun" panose="02010600030101010101" pitchFamily="2" charset="-122"/>
                          <a:cs typeface="Times New Roman" panose="02020603050405020304" pitchFamily="18" charset="0"/>
                        </a:rPr>
                        <a:t>E r r - 0 1</a:t>
                      </a:r>
                      <a:endParaRPr lang="en-US" sz="1600" b="1">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buNone/>
                      </a:pPr>
                      <a:r>
                        <a:rPr lang="en-US" sz="1600" b="0">
                          <a:solidFill>
                            <a:srgbClr val="000000"/>
                          </a:solidFill>
                          <a:latin typeface="Times New Roman" panose="02020603050405020304" pitchFamily="18" charset="0"/>
                          <a:cs typeface="Times New Roman" panose="02020603050405020304" pitchFamily="18" charset="0"/>
                        </a:rPr>
                        <a:t>Phần cứng quá lưu</a:t>
                      </a:r>
                      <a:endParaRPr lang="en-US" sz="16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buNone/>
                      </a:pPr>
                      <a:r>
                        <a:rPr lang="en-US" sz="1600" b="0">
                          <a:solidFill>
                            <a:srgbClr val="000000"/>
                          </a:solidFill>
                          <a:latin typeface="Times New Roman" panose="02020603050405020304" pitchFamily="18" charset="0"/>
                          <a:cs typeface="Times New Roman" panose="02020603050405020304" pitchFamily="18" charset="0"/>
                        </a:rPr>
                        <a:t>1. Tắt máy, khởi động sau 30s</a:t>
                      </a:r>
                      <a:endParaRPr lang="en-US" sz="1600" b="0">
                        <a:solidFill>
                          <a:srgbClr val="000000"/>
                        </a:solidFill>
                        <a:latin typeface="Times New Roman" panose="02020603050405020304" pitchFamily="18" charset="0"/>
                        <a:cs typeface="Times New Roman" panose="02020603050405020304" pitchFamily="18" charset="0"/>
                      </a:endParaRPr>
                    </a:p>
                    <a:p>
                      <a:pPr indent="0">
                        <a:buNone/>
                      </a:pPr>
                      <a:r>
                        <a:rPr lang="en-US" sz="1600" b="0">
                          <a:solidFill>
                            <a:srgbClr val="000000"/>
                          </a:solidFill>
                          <a:latin typeface="Times New Roman" panose="02020603050405020304" pitchFamily="18" charset="0"/>
                          <a:cs typeface="Times New Roman" panose="02020603050405020304" pitchFamily="18" charset="0"/>
                        </a:rPr>
                        <a:t>2. Nếu vẫn không được,thì đổi hộp điện</a:t>
                      </a:r>
                      <a:endParaRPr lang="en-US" sz="16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r>
              <a:tr h="431800">
                <a:tc>
                  <a:txBody>
                    <a:bodyPr/>
                    <a:lstStyle/>
                    <a:p>
                      <a:pPr eaLnBrk="0" hangingPunct="0">
                        <a:spcAft>
                          <a:spcPts val="0"/>
                        </a:spcAft>
                      </a:pPr>
                      <a:r>
                        <a:rPr lang="en-US" sz="1600" b="1">
                          <a:effectLst/>
                          <a:latin typeface="Times New Roman" panose="02020603050405020304" pitchFamily="18" charset="0"/>
                          <a:ea typeface="SimSun" panose="02010600030101010101" pitchFamily="2" charset="-122"/>
                          <a:cs typeface="Times New Roman" panose="02020603050405020304" pitchFamily="18" charset="0"/>
                        </a:rPr>
                        <a:t>E r r - 0 2</a:t>
                      </a:r>
                      <a:endParaRPr lang="en-US" sz="1600" b="1">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buNone/>
                      </a:pPr>
                      <a:r>
                        <a:rPr lang="en-US" sz="1600" b="0">
                          <a:solidFill>
                            <a:srgbClr val="000000"/>
                          </a:solidFill>
                          <a:latin typeface="Times New Roman" panose="02020603050405020304" pitchFamily="18" charset="0"/>
                          <a:cs typeface="Times New Roman" panose="02020603050405020304" pitchFamily="18" charset="0"/>
                        </a:rPr>
                        <a:t>Phần mềm quá lưu</a:t>
                      </a:r>
                      <a:endParaRPr lang="en-US" sz="16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648335">
                <a:tc>
                  <a:txBody>
                    <a:bodyPr/>
                    <a:lstStyle/>
                    <a:p>
                      <a:pPr eaLnBrk="0" hangingPunct="0">
                        <a:spcAft>
                          <a:spcPts val="0"/>
                        </a:spcAft>
                      </a:pPr>
                      <a:r>
                        <a:rPr lang="en-US" sz="1600" b="1">
                          <a:effectLst/>
                          <a:latin typeface="Times New Roman" panose="02020603050405020304" pitchFamily="18" charset="0"/>
                          <a:ea typeface="SimSun" panose="02010600030101010101" pitchFamily="2" charset="-122"/>
                          <a:cs typeface="Times New Roman" panose="02020603050405020304" pitchFamily="18" charset="0"/>
                        </a:rPr>
                        <a:t>E r r - 0 3</a:t>
                      </a:r>
                      <a:endParaRPr lang="en-US" sz="1600" b="1">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buNone/>
                      </a:pPr>
                      <a:r>
                        <a:rPr lang="en-US" sz="1600" b="0">
                          <a:solidFill>
                            <a:srgbClr val="000000"/>
                          </a:solidFill>
                          <a:latin typeface="Times New Roman" panose="02020603050405020304" pitchFamily="18" charset="0"/>
                          <a:cs typeface="Times New Roman" panose="02020603050405020304" pitchFamily="18" charset="0"/>
                        </a:rPr>
                        <a:t>Hệ thống thiếu áp</a:t>
                      </a:r>
                      <a:endParaRPr lang="en-US" sz="16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buNone/>
                      </a:pPr>
                      <a:r>
                        <a:rPr lang="en-US" sz="1600" b="0">
                          <a:solidFill>
                            <a:srgbClr val="000000"/>
                          </a:solidFill>
                          <a:latin typeface="Times New Roman" panose="02020603050405020304" pitchFamily="18" charset="0"/>
                          <a:cs typeface="Times New Roman" panose="02020603050405020304" pitchFamily="18" charset="0"/>
                        </a:rPr>
                        <a:t>1. kiểm tra nguồn điện có thấp hơn 176V không</a:t>
                      </a:r>
                      <a:endParaRPr lang="en-US" sz="1600" b="0">
                        <a:solidFill>
                          <a:srgbClr val="000000"/>
                        </a:solidFill>
                        <a:latin typeface="Times New Roman" panose="02020603050405020304" pitchFamily="18" charset="0"/>
                        <a:cs typeface="Times New Roman" panose="02020603050405020304" pitchFamily="18" charset="0"/>
                      </a:endParaRPr>
                    </a:p>
                    <a:p>
                      <a:pPr indent="0">
                        <a:buNone/>
                      </a:pPr>
                      <a:r>
                        <a:rPr lang="en-US" sz="1600" b="0">
                          <a:solidFill>
                            <a:srgbClr val="000000"/>
                          </a:solidFill>
                          <a:latin typeface="Times New Roman" panose="02020603050405020304" pitchFamily="18" charset="0"/>
                          <a:cs typeface="Times New Roman" panose="02020603050405020304" pitchFamily="18" charset="0"/>
                        </a:rPr>
                        <a:t>2. nếu có đợi nguồn điện khôi phục bình thường rồi sử dụng</a:t>
                      </a:r>
                      <a:endParaRPr lang="en-US" sz="1600" b="0">
                        <a:solidFill>
                          <a:srgbClr val="000000"/>
                        </a:solidFill>
                        <a:latin typeface="Times New Roman" panose="02020603050405020304" pitchFamily="18" charset="0"/>
                        <a:cs typeface="Times New Roman" panose="02020603050405020304" pitchFamily="18" charset="0"/>
                      </a:endParaRPr>
                    </a:p>
                    <a:p>
                      <a:pPr indent="0">
                        <a:buNone/>
                      </a:pPr>
                      <a:r>
                        <a:rPr lang="en-US" sz="1600" b="0">
                          <a:solidFill>
                            <a:srgbClr val="000000"/>
                          </a:solidFill>
                          <a:latin typeface="Times New Roman" panose="02020603050405020304" pitchFamily="18" charset="0"/>
                          <a:cs typeface="Times New Roman" panose="02020603050405020304" pitchFamily="18" charset="0"/>
                        </a:rPr>
                        <a:t>3. nếu vẫn không được, thì đổi hộp điện</a:t>
                      </a:r>
                      <a:endParaRPr lang="en-US" sz="16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eaLnBrk="0" hangingPunct="0">
                        <a:spcAft>
                          <a:spcPts val="0"/>
                        </a:spcAft>
                      </a:pPr>
                      <a:r>
                        <a:rPr lang="en-US" sz="1600" b="1">
                          <a:effectLst/>
                          <a:latin typeface="Times New Roman" panose="02020603050405020304" pitchFamily="18" charset="0"/>
                          <a:ea typeface="SimSun" panose="02010600030101010101" pitchFamily="2" charset="-122"/>
                          <a:cs typeface="Times New Roman" panose="02020603050405020304" pitchFamily="18" charset="0"/>
                        </a:rPr>
                        <a:t>E r r - 0 4</a:t>
                      </a:r>
                      <a:endParaRPr lang="en-US" sz="1600" b="1">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buNone/>
                      </a:pPr>
                      <a:r>
                        <a:rPr lang="en-US" sz="1600" b="0">
                          <a:solidFill>
                            <a:srgbClr val="000000"/>
                          </a:solidFill>
                          <a:latin typeface="Times New Roman" panose="02020603050405020304" pitchFamily="18" charset="0"/>
                          <a:cs typeface="Times New Roman" panose="02020603050405020304" pitchFamily="18" charset="0"/>
                        </a:rPr>
                        <a:t>quá áp khi ngừng máy</a:t>
                      </a:r>
                      <a:endParaRPr lang="en-US" sz="16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buNone/>
                      </a:pPr>
                      <a:r>
                        <a:rPr lang="en-US" sz="1600" b="0">
                          <a:solidFill>
                            <a:srgbClr val="000000"/>
                          </a:solidFill>
                          <a:latin typeface="Times New Roman" panose="02020603050405020304" pitchFamily="18" charset="0"/>
                          <a:cs typeface="Times New Roman" panose="02020603050405020304" pitchFamily="18" charset="0"/>
                        </a:rPr>
                        <a:t>1. kiểm tra nguồn điện có cao hơn 264V không</a:t>
                      </a:r>
                      <a:endParaRPr lang="en-US" sz="1600" b="0">
                        <a:solidFill>
                          <a:srgbClr val="000000"/>
                        </a:solidFill>
                        <a:latin typeface="Times New Roman" panose="02020603050405020304" pitchFamily="18" charset="0"/>
                        <a:cs typeface="Times New Roman" panose="02020603050405020304" pitchFamily="18" charset="0"/>
                      </a:endParaRPr>
                    </a:p>
                    <a:p>
                      <a:pPr indent="0">
                        <a:buNone/>
                      </a:pPr>
                      <a:r>
                        <a:rPr lang="en-US" sz="1600" b="0">
                          <a:solidFill>
                            <a:srgbClr val="000000"/>
                          </a:solidFill>
                          <a:latin typeface="Times New Roman" panose="02020603050405020304" pitchFamily="18" charset="0"/>
                          <a:cs typeface="Times New Roman" panose="02020603050405020304" pitchFamily="18" charset="0"/>
                        </a:rPr>
                        <a:t>2. nếu có đợi nguồn điện khôi phục bình thường rồi sử dụng</a:t>
                      </a:r>
                      <a:endParaRPr lang="en-US" sz="1600" b="0">
                        <a:solidFill>
                          <a:srgbClr val="000000"/>
                        </a:solidFill>
                        <a:latin typeface="Times New Roman" panose="02020603050405020304" pitchFamily="18" charset="0"/>
                        <a:cs typeface="Times New Roman" panose="02020603050405020304" pitchFamily="18" charset="0"/>
                      </a:endParaRPr>
                    </a:p>
                    <a:p>
                      <a:pPr indent="0">
                        <a:buNone/>
                      </a:pPr>
                      <a:r>
                        <a:rPr lang="en-US" sz="1600" b="0">
                          <a:solidFill>
                            <a:srgbClr val="000000"/>
                          </a:solidFill>
                          <a:latin typeface="Times New Roman" panose="02020603050405020304" pitchFamily="18" charset="0"/>
                          <a:cs typeface="Times New Roman" panose="02020603050405020304" pitchFamily="18" charset="0"/>
                        </a:rPr>
                        <a:t>3. nếu vẫn không được, thì đổi hộp điện</a:t>
                      </a:r>
                      <a:endParaRPr lang="en-US" sz="16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r>
              <a:tr h="635000">
                <a:tc>
                  <a:txBody>
                    <a:bodyPr/>
                    <a:lstStyle/>
                    <a:p>
                      <a:pPr eaLnBrk="0" hangingPunct="0">
                        <a:spcAft>
                          <a:spcPts val="0"/>
                        </a:spcAft>
                      </a:pPr>
                      <a:r>
                        <a:rPr lang="en-US" sz="1600" b="1" dirty="0">
                          <a:effectLst/>
                          <a:latin typeface="Times New Roman" panose="02020603050405020304" pitchFamily="18" charset="0"/>
                          <a:ea typeface="SimSun" panose="02010600030101010101" pitchFamily="2" charset="-122"/>
                          <a:cs typeface="Times New Roman" panose="02020603050405020304" pitchFamily="18" charset="0"/>
                        </a:rPr>
                        <a:t>E r </a:t>
                      </a:r>
                      <a:r>
                        <a:rPr lang="en-US" sz="1600" b="1" dirty="0" err="1">
                          <a:effectLst/>
                          <a:latin typeface="Times New Roman" panose="02020603050405020304" pitchFamily="18" charset="0"/>
                          <a:ea typeface="SimSun" panose="02010600030101010101" pitchFamily="2" charset="-122"/>
                          <a:cs typeface="Times New Roman" panose="02020603050405020304" pitchFamily="18" charset="0"/>
                        </a:rPr>
                        <a:t>r</a:t>
                      </a:r>
                      <a:r>
                        <a:rPr lang="en-US" sz="1600" b="1" dirty="0">
                          <a:effectLst/>
                          <a:latin typeface="Times New Roman" panose="02020603050405020304" pitchFamily="18" charset="0"/>
                          <a:ea typeface="SimSun" panose="02010600030101010101" pitchFamily="2" charset="-122"/>
                          <a:cs typeface="Times New Roman" panose="02020603050405020304" pitchFamily="18" charset="0"/>
                        </a:rPr>
                        <a:t> - 0 5</a:t>
                      </a:r>
                      <a:endParaRPr lang="en-US" sz="16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buNone/>
                      </a:pPr>
                      <a:r>
                        <a:rPr lang="en-US" sz="1600" b="0">
                          <a:solidFill>
                            <a:srgbClr val="000000"/>
                          </a:solidFill>
                          <a:latin typeface="Times New Roman" panose="02020603050405020304" pitchFamily="18" charset="0"/>
                          <a:cs typeface="Times New Roman" panose="02020603050405020304" pitchFamily="18" charset="0"/>
                        </a:rPr>
                        <a:t>quá áp khi vận hành</a:t>
                      </a:r>
                      <a:endParaRPr lang="en-US" sz="16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635000">
                <a:tc>
                  <a:txBody>
                    <a:bodyPr/>
                    <a:p>
                      <a:pPr eaLnBrk="0" hangingPunct="0">
                        <a:spcAft>
                          <a:spcPts val="0"/>
                        </a:spcAft>
                        <a:buNone/>
                      </a:pPr>
                      <a:r>
                        <a:rPr lang="en-US" sz="1600" b="1" dirty="0">
                          <a:effectLst/>
                          <a:latin typeface="Times New Roman" panose="02020603050405020304" pitchFamily="18" charset="0"/>
                          <a:ea typeface="SimSun" panose="02010600030101010101" pitchFamily="2" charset="-122"/>
                          <a:cs typeface="Times New Roman" panose="02020603050405020304" pitchFamily="18" charset="0"/>
                          <a:sym typeface="+mn-ea"/>
                        </a:rPr>
                        <a:t>E r </a:t>
                      </a:r>
                      <a:r>
                        <a:rPr lang="en-US" sz="1600" b="1" dirty="0" err="1">
                          <a:effectLst/>
                          <a:latin typeface="Times New Roman" panose="02020603050405020304" pitchFamily="18" charset="0"/>
                          <a:ea typeface="SimSun" panose="02010600030101010101" pitchFamily="2" charset="-122"/>
                          <a:cs typeface="Times New Roman" panose="02020603050405020304" pitchFamily="18" charset="0"/>
                          <a:sym typeface="+mn-ea"/>
                        </a:rPr>
                        <a:t>r</a:t>
                      </a:r>
                      <a:r>
                        <a:rPr lang="en-US" sz="1600" b="1" dirty="0">
                          <a:effectLst/>
                          <a:latin typeface="Times New Roman" panose="02020603050405020304" pitchFamily="18" charset="0"/>
                          <a:ea typeface="SimSun" panose="02010600030101010101" pitchFamily="2" charset="-122"/>
                          <a:cs typeface="Times New Roman" panose="02020603050405020304" pitchFamily="18" charset="0"/>
                          <a:sym typeface="+mn-ea"/>
                        </a:rPr>
                        <a:t> - 0 6</a:t>
                      </a:r>
                      <a:endParaRPr lang="en-US" sz="1600" b="1" dirty="0">
                        <a:effectLst/>
                        <a:latin typeface="Times New Roman" panose="02020603050405020304" pitchFamily="18" charset="0"/>
                        <a:ea typeface="SimSun" panose="02010600030101010101" pitchFamily="2" charset="-122"/>
                        <a:cs typeface="Times New Roman" panose="02020603050405020304" pitchFamily="18" charset="0"/>
                        <a:sym typeface="+mn-ea"/>
                      </a:endParaRPr>
                    </a:p>
                    <a:p>
                      <a:pPr eaLnBrk="0" hangingPunct="0">
                        <a:spcAft>
                          <a:spcPts val="0"/>
                        </a:spcAft>
                        <a:buNone/>
                      </a:pPr>
                      <a:endParaRPr lang="en-US" sz="16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indent="0">
                        <a:buNone/>
                      </a:pPr>
                      <a:r>
                        <a:rPr lang="en-US" sz="1600" b="0">
                          <a:solidFill>
                            <a:srgbClr val="000000"/>
                          </a:solidFill>
                          <a:latin typeface="Times New Roman" panose="02020603050405020304" pitchFamily="18" charset="0"/>
                          <a:cs typeface="Times New Roman" panose="02020603050405020304" pitchFamily="18" charset="0"/>
                        </a:rPr>
                        <a:t>lỗi cục hút</a:t>
                      </a:r>
                      <a:endParaRPr lang="en-US" sz="16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indent="0">
                        <a:buNone/>
                      </a:pPr>
                      <a:r>
                        <a:rPr lang="en-US" sz="1600" b="0">
                          <a:solidFill>
                            <a:srgbClr val="000000"/>
                          </a:solidFill>
                          <a:latin typeface="Times New Roman" panose="02020603050405020304" pitchFamily="18" charset="0"/>
                          <a:cs typeface="Times New Roman" panose="02020603050405020304" pitchFamily="18" charset="0"/>
                        </a:rPr>
                        <a:t>1. Kiểm tra cục hút và dây nối</a:t>
                      </a:r>
                      <a:endParaRPr lang="en-US" sz="1600" b="0">
                        <a:solidFill>
                          <a:srgbClr val="000000"/>
                        </a:solidFill>
                        <a:latin typeface="Times New Roman" panose="02020603050405020304" pitchFamily="18" charset="0"/>
                        <a:cs typeface="Times New Roman" panose="02020603050405020304" pitchFamily="18" charset="0"/>
                      </a:endParaRPr>
                    </a:p>
                    <a:p>
                      <a:pPr indent="0">
                        <a:buNone/>
                      </a:pPr>
                      <a:r>
                        <a:rPr lang="en-US" sz="1600" b="0">
                          <a:solidFill>
                            <a:srgbClr val="000000"/>
                          </a:solidFill>
                          <a:latin typeface="Times New Roman" panose="02020603050405020304" pitchFamily="18" charset="0"/>
                          <a:cs typeface="Times New Roman" panose="02020603050405020304" pitchFamily="18" charset="0"/>
                        </a:rPr>
                        <a:t>2. Thay cục hút nếu bị hư hại</a:t>
                      </a:r>
                      <a:endParaRPr lang="en-US" sz="1600" b="0">
                        <a:solidFill>
                          <a:srgbClr val="000000"/>
                        </a:solidFill>
                        <a:latin typeface="Times New Roman" panose="02020603050405020304" pitchFamily="18" charset="0"/>
                        <a:cs typeface="Times New Roman" panose="02020603050405020304" pitchFamily="18" charset="0"/>
                      </a:endParaRPr>
                    </a:p>
                    <a:p>
                      <a:pPr indent="0">
                        <a:buNone/>
                      </a:pPr>
                      <a:r>
                        <a:rPr lang="en-US" sz="1600" b="0">
                          <a:solidFill>
                            <a:srgbClr val="000000"/>
                          </a:solidFill>
                          <a:latin typeface="Times New Roman" panose="02020603050405020304" pitchFamily="18" charset="0"/>
                          <a:cs typeface="Times New Roman" panose="02020603050405020304" pitchFamily="18" charset="0"/>
                        </a:rPr>
                        <a:t>3. nếu vẫn không được, thì đổi hộp điện</a:t>
                      </a:r>
                      <a:endParaRPr lang="en-US" sz="1600" b="0">
                        <a:solidFill>
                          <a:srgbClr val="000000"/>
                        </a:solidFill>
                        <a:latin typeface="Times New Roman" panose="02020603050405020304" pitchFamily="18" charset="0"/>
                        <a:cs typeface="Times New Roman" panose="02020603050405020304" pitchFamily="18" charset="0"/>
                      </a:endParaRPr>
                    </a:p>
                  </a:txBody>
                  <a:tcPr>
                    <a:lnR w="28575" cap="flat" cmpd="sng" algn="ctr">
                      <a:solidFill>
                        <a:srgbClr val="000000"/>
                      </a:solidFill>
                      <a:prstDash val="solid"/>
                      <a:round/>
                      <a:headEnd type="none" w="med" len="med"/>
                      <a:tailEnd type="none" w="med" len="med"/>
                    </a:lnR>
                  </a:tcPr>
                </a:tc>
              </a:tr>
            </a:tbl>
          </a:graphicData>
        </a:graphic>
      </p:graphicFrame>
      <p:sp>
        <p:nvSpPr>
          <p:cNvPr id="34845" name="文本框 3"/>
          <p:cNvSpPr txBox="1"/>
          <p:nvPr/>
        </p:nvSpPr>
        <p:spPr>
          <a:xfrm>
            <a:off x="684213" y="908050"/>
            <a:ext cx="3170237" cy="521970"/>
          </a:xfrm>
          <a:prstGeom prst="rect">
            <a:avLst/>
          </a:prstGeom>
          <a:noFill/>
          <a:ln w="9525">
            <a:noFill/>
          </a:ln>
        </p:spPr>
        <p:txBody>
          <a:bodyPr anchor="t">
            <a:spAutoFit/>
          </a:bodyPr>
          <a:p>
            <a:pPr>
              <a:spcBef>
                <a:spcPct val="50000"/>
              </a:spcBef>
              <a:buFont typeface="Arial" panose="020B0604020202020204" pitchFamily="34" charset="0"/>
            </a:pPr>
            <a:r>
              <a:rPr lang="en-US" altLang="zh-CN" sz="2800" b="0" u="none" dirty="0">
                <a:solidFill>
                  <a:schemeClr val="tx1"/>
                </a:solidFill>
                <a:latin typeface="Arial" panose="020B0604020202020204" pitchFamily="34" charset="0"/>
                <a:ea typeface="楷体_GB2312"/>
              </a:rPr>
              <a:t>4.9.MÃ LỖI</a:t>
            </a:r>
            <a:endParaRPr lang="en-US" altLang="zh-CN" sz="2800" b="0" u="none" dirty="0">
              <a:solidFill>
                <a:schemeClr val="tx1"/>
              </a:solidFill>
              <a:latin typeface="Arial" panose="020B0604020202020204" pitchFamily="34" charset="0"/>
              <a:ea typeface="楷体_GB231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nvGraphicFramePr>
        <p:xfrm>
          <a:off x="379413" y="1001713"/>
          <a:ext cx="8096250" cy="4633595"/>
        </p:xfrm>
        <a:graphic>
          <a:graphicData uri="http://schemas.openxmlformats.org/drawingml/2006/table">
            <a:tbl>
              <a:tblPr/>
              <a:tblGrid>
                <a:gridCol w="1155065"/>
                <a:gridCol w="1922145"/>
                <a:gridCol w="5019040"/>
              </a:tblGrid>
              <a:tr h="899160">
                <a:tc>
                  <a:txBody>
                    <a:bodyPr/>
                    <a:p>
                      <a:pPr eaLnBrk="0" hangingPunct="0">
                        <a:spcAft>
                          <a:spcPts val="0"/>
                        </a:spcAft>
                      </a:pPr>
                      <a:r>
                        <a:rPr lang="en-US" sz="1600" b="1" dirty="0">
                          <a:effectLst/>
                          <a:latin typeface="Times New Roman" panose="02020603050405020304" pitchFamily="18" charset="0"/>
                          <a:ea typeface="SimSun" panose="02010600030101010101" pitchFamily="2" charset="-122"/>
                          <a:cs typeface="Times New Roman" panose="02020603050405020304" pitchFamily="18" charset="0"/>
                        </a:rPr>
                        <a:t>E r </a:t>
                      </a:r>
                      <a:r>
                        <a:rPr lang="en-US" sz="1600" b="1" dirty="0" err="1">
                          <a:effectLst/>
                          <a:latin typeface="Times New Roman" panose="02020603050405020304" pitchFamily="18" charset="0"/>
                          <a:ea typeface="SimSun" panose="02010600030101010101" pitchFamily="2" charset="-122"/>
                          <a:cs typeface="Times New Roman" panose="02020603050405020304" pitchFamily="18" charset="0"/>
                        </a:rPr>
                        <a:t>r</a:t>
                      </a:r>
                      <a:r>
                        <a:rPr lang="en-US" sz="1600" b="1" dirty="0">
                          <a:effectLst/>
                          <a:latin typeface="Times New Roman" panose="02020603050405020304" pitchFamily="18" charset="0"/>
                          <a:ea typeface="SimSun" panose="02010600030101010101" pitchFamily="2" charset="-122"/>
                          <a:cs typeface="Times New Roman" panose="02020603050405020304" pitchFamily="18" charset="0"/>
                        </a:rPr>
                        <a:t> - 0 7</a:t>
                      </a:r>
                      <a:endParaRPr lang="en-US" sz="16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spcAft>
                          <a:spcPts val="0"/>
                        </a:spcAft>
                      </a:pPr>
                      <a:r>
                        <a:rPr lang="zh-CN" sz="1600" dirty="0">
                          <a:effectLst/>
                          <a:latin typeface="Times New Roman" panose="02020603050405020304" pitchFamily="18" charset="0"/>
                          <a:ea typeface="NSimSun" panose="02010609030101010101" charset="-122"/>
                          <a:cs typeface="Times New Roman" panose="02020603050405020304" pitchFamily="18" charset="0"/>
                        </a:rPr>
                        <a:t>lỗi điện lưu</a:t>
                      </a:r>
                      <a:endParaRPr lang="zh-CN" sz="1600" dirty="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spcAft>
                          <a:spcPts val="0"/>
                        </a:spcAft>
                      </a:pPr>
                      <a:r>
                        <a:rPr lang="zh-CN" sz="1600" dirty="0">
                          <a:effectLst/>
                          <a:latin typeface="Times New Roman" panose="02020603050405020304" pitchFamily="18" charset="0"/>
                          <a:ea typeface="NSimSun" panose="02010609030101010101" charset="-122"/>
                          <a:cs typeface="Times New Roman" panose="02020603050405020304" pitchFamily="18" charset="0"/>
                        </a:rPr>
                        <a:t>1. Tắt máy, khởi động sau 30s ( thử nhiều lần)</a:t>
                      </a:r>
                      <a:endParaRPr lang="zh-CN" sz="1600" dirty="0">
                        <a:effectLst/>
                        <a:latin typeface="Times New Roman" panose="02020603050405020304" pitchFamily="18" charset="0"/>
                        <a:ea typeface="NSimSun" panose="02010609030101010101" charset="-122"/>
                        <a:cs typeface="Times New Roman" panose="02020603050405020304" pitchFamily="18" charset="0"/>
                      </a:endParaRPr>
                    </a:p>
                    <a:p>
                      <a:pPr>
                        <a:spcAft>
                          <a:spcPts val="0"/>
                        </a:spcAft>
                      </a:pPr>
                      <a:r>
                        <a:rPr lang="zh-CN" sz="1600" dirty="0">
                          <a:effectLst/>
                          <a:latin typeface="Times New Roman" panose="02020603050405020304" pitchFamily="18" charset="0"/>
                          <a:ea typeface="NSimSun" panose="02010609030101010101" charset="-122"/>
                          <a:cs typeface="Times New Roman" panose="02020603050405020304" pitchFamily="18" charset="0"/>
                        </a:rPr>
                        <a:t>2. Nếu tỉ lệ xảy ra cao,thì đổi hộp điện</a:t>
                      </a:r>
                      <a:endParaRPr lang="zh-CN" sz="1600" dirty="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2165">
                <a:tc>
                  <a:txBody>
                    <a:bodyPr/>
                    <a:p>
                      <a:pPr eaLnBrk="0" hangingPunct="0">
                        <a:spcAft>
                          <a:spcPts val="0"/>
                        </a:spcAft>
                      </a:pPr>
                      <a:r>
                        <a:rPr lang="en-US" sz="1600" b="1">
                          <a:effectLst/>
                          <a:latin typeface="Times New Roman" panose="02020603050405020304" pitchFamily="18" charset="0"/>
                          <a:ea typeface="SimSun" panose="02010600030101010101" pitchFamily="2" charset="-122"/>
                          <a:cs typeface="Times New Roman" panose="02020603050405020304" pitchFamily="18" charset="0"/>
                        </a:rPr>
                        <a:t>E r r - 0 8</a:t>
                      </a:r>
                      <a:endParaRPr lang="en-US" sz="1600" b="1">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spcAft>
                          <a:spcPts val="0"/>
                        </a:spcAft>
                      </a:pPr>
                      <a:r>
                        <a:rPr lang="zh-CN" sz="1600" dirty="0">
                          <a:effectLst/>
                          <a:latin typeface="Times New Roman" panose="02020603050405020304" pitchFamily="18" charset="0"/>
                          <a:ea typeface="NSimSun" panose="02010609030101010101" charset="-122"/>
                          <a:cs typeface="Times New Roman" panose="02020603050405020304" pitchFamily="18" charset="0"/>
                          <a:sym typeface="+mn-ea"/>
                        </a:rPr>
                        <a:t>Kẹt motor</a:t>
                      </a:r>
                      <a:endParaRPr lang="zh-CN" sz="1600" dirty="0">
                        <a:effectLst/>
                        <a:latin typeface="Times New Roman" panose="02020603050405020304" pitchFamily="18" charset="0"/>
                        <a:ea typeface="NSimSun" panose="02010609030101010101" charset="-122"/>
                        <a:cs typeface="Times New Roman" panose="02020603050405020304" pitchFamily="18" charset="0"/>
                        <a:sym typeface="+mn-ea"/>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spcAft>
                          <a:spcPts val="0"/>
                        </a:spcAft>
                      </a:pPr>
                      <a:r>
                        <a:rPr lang="zh-CN" sz="1600">
                          <a:effectLst/>
                          <a:latin typeface="Times New Roman" panose="02020603050405020304" pitchFamily="18" charset="0"/>
                          <a:ea typeface="NSimSun" panose="02010609030101010101" charset="-122"/>
                          <a:cs typeface="Times New Roman" panose="02020603050405020304" pitchFamily="18" charset="0"/>
                        </a:rPr>
                        <a:t>1. kiẻm tra motor và dây nối</a:t>
                      </a:r>
                      <a:endParaRPr lang="zh-CN" sz="1600">
                        <a:effectLst/>
                        <a:latin typeface="Times New Roman" panose="02020603050405020304" pitchFamily="18" charset="0"/>
                        <a:ea typeface="NSimSun" panose="02010609030101010101" charset="-122"/>
                        <a:cs typeface="Times New Roman" panose="02020603050405020304" pitchFamily="18" charset="0"/>
                      </a:endParaRPr>
                    </a:p>
                    <a:p>
                      <a:pPr>
                        <a:spcAft>
                          <a:spcPts val="0"/>
                        </a:spcAft>
                      </a:pPr>
                      <a:r>
                        <a:rPr lang="zh-CN" sz="1600">
                          <a:effectLst/>
                          <a:latin typeface="Times New Roman" panose="02020603050405020304" pitchFamily="18" charset="0"/>
                          <a:ea typeface="NSimSun" panose="02010609030101010101" charset="-122"/>
                          <a:cs typeface="Times New Roman" panose="02020603050405020304" pitchFamily="18" charset="0"/>
                        </a:rPr>
                        <a:t>2. kiểm tra motor có bị bó</a:t>
                      </a:r>
                      <a:endParaRPr lang="zh-CN" sz="1600">
                        <a:effectLst/>
                        <a:latin typeface="Times New Roman" panose="02020603050405020304" pitchFamily="18" charset="0"/>
                        <a:ea typeface="NSimSun" panose="02010609030101010101" charset="-122"/>
                        <a:cs typeface="Times New Roman" panose="02020603050405020304" pitchFamily="18" charset="0"/>
                      </a:endParaRPr>
                    </a:p>
                    <a:p>
                      <a:pPr>
                        <a:spcAft>
                          <a:spcPts val="0"/>
                        </a:spcAft>
                      </a:pPr>
                      <a:r>
                        <a:rPr lang="zh-CN" sz="1600">
                          <a:effectLst/>
                          <a:latin typeface="Times New Roman" panose="02020603050405020304" pitchFamily="18" charset="0"/>
                          <a:ea typeface="NSimSun" panose="02010609030101010101" charset="-122"/>
                          <a:cs typeface="Times New Roman" panose="02020603050405020304" pitchFamily="18" charset="0"/>
                        </a:rPr>
                        <a:t>3. Nếu vẫn không được,thì đổi hộp điện</a:t>
                      </a:r>
                      <a:endParaRPr lang="zh-CN" sz="160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250">
                <a:tc>
                  <a:txBody>
                    <a:bodyPr/>
                    <a:p>
                      <a:pPr algn="just" eaLnBrk="0" hangingPunct="0">
                        <a:spcAft>
                          <a:spcPts val="0"/>
                        </a:spcAft>
                      </a:pPr>
                      <a:r>
                        <a:rPr lang="en-US" sz="1600" b="1">
                          <a:effectLst/>
                          <a:latin typeface="Times New Roman" panose="02020603050405020304" pitchFamily="18" charset="0"/>
                          <a:ea typeface="SimSun" panose="02010600030101010101" pitchFamily="2" charset="-122"/>
                          <a:cs typeface="Times New Roman" panose="02020603050405020304" pitchFamily="18" charset="0"/>
                        </a:rPr>
                        <a:t>E r r - 0 9</a:t>
                      </a:r>
                      <a:endParaRPr lang="en-US" sz="1600" b="1">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eaLnBrk="0" hangingPunct="0">
                        <a:spcAft>
                          <a:spcPts val="0"/>
                        </a:spcAft>
                      </a:pPr>
                      <a:r>
                        <a:rPr lang="zh-CN" sz="1600">
                          <a:effectLst/>
                          <a:latin typeface="Times New Roman" panose="02020603050405020304" pitchFamily="18" charset="0"/>
                          <a:ea typeface="NSimSun" panose="02010609030101010101" charset="-122"/>
                          <a:cs typeface="Times New Roman" panose="02020603050405020304" pitchFamily="18" charset="0"/>
                        </a:rPr>
                        <a:t>lỗi bo mạch</a:t>
                      </a:r>
                      <a:endParaRPr lang="zh-CN" sz="160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spcAft>
                          <a:spcPts val="0"/>
                        </a:spcAft>
                      </a:pPr>
                      <a:r>
                        <a:rPr lang="zh-CN" sz="1600">
                          <a:effectLst/>
                          <a:latin typeface="Times New Roman" panose="02020603050405020304" pitchFamily="18" charset="0"/>
                          <a:ea typeface="NSimSun" panose="02010609030101010101" charset="-122"/>
                          <a:cs typeface="Times New Roman" panose="02020603050405020304" pitchFamily="18" charset="0"/>
                        </a:rPr>
                        <a:t>1. Tắt máy, kiểm tra điện trở trắng trong bo mạch</a:t>
                      </a:r>
                      <a:endParaRPr lang="zh-CN" sz="1600">
                        <a:effectLst/>
                        <a:latin typeface="Times New Roman" panose="02020603050405020304" pitchFamily="18" charset="0"/>
                        <a:ea typeface="NSimSun" panose="02010609030101010101" charset="-122"/>
                        <a:cs typeface="Times New Roman" panose="02020603050405020304" pitchFamily="18" charset="0"/>
                      </a:endParaRPr>
                    </a:p>
                    <a:p>
                      <a:pPr>
                        <a:spcAft>
                          <a:spcPts val="0"/>
                        </a:spcAft>
                      </a:pPr>
                      <a:r>
                        <a:rPr lang="zh-CN" sz="1600">
                          <a:effectLst/>
                          <a:latin typeface="Times New Roman" panose="02020603050405020304" pitchFamily="18" charset="0"/>
                          <a:ea typeface="NSimSun" panose="02010609030101010101" charset="-122"/>
                          <a:cs typeface="Times New Roman" panose="02020603050405020304" pitchFamily="18" charset="0"/>
                        </a:rPr>
                        <a:t>2. Nếu vẫn không được,thì đổi hộp điện</a:t>
                      </a:r>
                      <a:endParaRPr lang="zh-CN" sz="160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250">
                <a:tc>
                  <a:txBody>
                    <a:bodyPr/>
                    <a:p>
                      <a:pPr algn="just" eaLnBrk="0" hangingPunct="0">
                        <a:spcAft>
                          <a:spcPts val="0"/>
                        </a:spcAft>
                        <a:buNone/>
                      </a:pPr>
                      <a:r>
                        <a:rPr lang="en-US" sz="1600" b="1">
                          <a:effectLst/>
                          <a:latin typeface="Times New Roman" panose="02020603050405020304" pitchFamily="18" charset="0"/>
                          <a:ea typeface="SimSun" panose="02010600030101010101" pitchFamily="2" charset="-122"/>
                          <a:cs typeface="Times New Roman" panose="02020603050405020304" pitchFamily="18" charset="0"/>
                          <a:sym typeface="+mn-ea"/>
                        </a:rPr>
                        <a:t>E r r - 10</a:t>
                      </a:r>
                      <a:endParaRPr lang="en-US" sz="1600" b="1">
                        <a:effectLst/>
                        <a:latin typeface="Times New Roman" panose="02020603050405020304" pitchFamily="18" charset="0"/>
                        <a:ea typeface="SimSun" panose="02010600030101010101" pitchFamily="2" charset="-122"/>
                        <a:cs typeface="Times New Roman" panose="02020603050405020304" pitchFamily="18" charset="0"/>
                        <a:sym typeface="+mn-ea"/>
                      </a:endParaRPr>
                    </a:p>
                    <a:p>
                      <a:pPr algn="just" eaLnBrk="0" hangingPunct="0">
                        <a:spcAft>
                          <a:spcPts val="0"/>
                        </a:spcAft>
                        <a:buNone/>
                      </a:pPr>
                      <a:endParaRPr lang="en-US" sz="1600" b="1">
                        <a:effectLst/>
                        <a:latin typeface="Times New Roman" panose="02020603050405020304" pitchFamily="18" charset="0"/>
                        <a:ea typeface="SimSun" panose="02010600030101010101" pitchFamily="2" charset="-122"/>
                        <a:cs typeface="Times New Roman" panose="02020603050405020304" pitchFamily="18" charset="0"/>
                        <a:sym typeface="+mn-ea"/>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eaLnBrk="0" hangingPunct="0">
                        <a:spcAft>
                          <a:spcPts val="0"/>
                        </a:spcAft>
                        <a:buNone/>
                      </a:pPr>
                      <a:r>
                        <a:rPr lang="zh-CN" sz="1600">
                          <a:effectLst/>
                          <a:latin typeface="Times New Roman" panose="02020603050405020304" pitchFamily="18" charset="0"/>
                          <a:ea typeface="NSimSun" panose="02010609030101010101" charset="-122"/>
                          <a:cs typeface="Times New Roman" panose="02020603050405020304" pitchFamily="18" charset="0"/>
                        </a:rPr>
                        <a:t>Lỗi tín hiệu</a:t>
                      </a:r>
                      <a:endParaRPr lang="zh-CN" sz="1600">
                        <a:effectLst/>
                        <a:latin typeface="Times New Roman" panose="02020603050405020304" pitchFamily="18" charset="0"/>
                        <a:ea typeface="NSimSun" panose="02010609030101010101" charset="-122"/>
                        <a:cs typeface="Times New Roman" panose="02020603050405020304" pitchFamily="18" charset="0"/>
                      </a:endParaRPr>
                    </a:p>
                    <a:p>
                      <a:pPr algn="just" eaLnBrk="0" hangingPunct="0">
                        <a:spcAft>
                          <a:spcPts val="0"/>
                        </a:spcAft>
                        <a:buNone/>
                      </a:pPr>
                      <a:r>
                        <a:rPr lang="zh-CN" sz="1600">
                          <a:effectLst/>
                          <a:latin typeface="Times New Roman" panose="02020603050405020304" pitchFamily="18" charset="0"/>
                          <a:ea typeface="NSimSun" panose="02010609030101010101" charset="-122"/>
                          <a:cs typeface="Times New Roman" panose="02020603050405020304" pitchFamily="18" charset="0"/>
                        </a:rPr>
                        <a:t>HMI</a:t>
                      </a:r>
                      <a:endParaRPr lang="zh-CN" sz="160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spcAft>
                          <a:spcPts val="0"/>
                        </a:spcAft>
                        <a:buNone/>
                      </a:pPr>
                      <a:r>
                        <a:rPr lang="zh-CN" sz="1600">
                          <a:effectLst/>
                          <a:latin typeface="Times New Roman" panose="02020603050405020304" pitchFamily="18" charset="0"/>
                          <a:ea typeface="NSimSun" panose="02010609030101010101" charset="-122"/>
                          <a:cs typeface="Times New Roman" panose="02020603050405020304" pitchFamily="18" charset="0"/>
                        </a:rPr>
                        <a:t>1. Kiểm tra dây kết nối giữa màn hình và hộp điện</a:t>
                      </a:r>
                      <a:endParaRPr lang="zh-CN" sz="1600">
                        <a:effectLst/>
                        <a:latin typeface="Times New Roman" panose="02020603050405020304" pitchFamily="18" charset="0"/>
                        <a:ea typeface="NSimSun" panose="02010609030101010101" charset="-122"/>
                        <a:cs typeface="Times New Roman" panose="02020603050405020304" pitchFamily="18" charset="0"/>
                      </a:endParaRPr>
                    </a:p>
                    <a:p>
                      <a:pPr>
                        <a:spcAft>
                          <a:spcPts val="0"/>
                        </a:spcAft>
                        <a:buNone/>
                      </a:pPr>
                      <a:r>
                        <a:rPr lang="zh-CN" sz="1600">
                          <a:effectLst/>
                          <a:latin typeface="Times New Roman" panose="02020603050405020304" pitchFamily="18" charset="0"/>
                          <a:ea typeface="NSimSun" panose="02010609030101010101" charset="-122"/>
                          <a:cs typeface="Times New Roman" panose="02020603050405020304" pitchFamily="18" charset="0"/>
                        </a:rPr>
                        <a:t>2.Nếu vẫn không được,thì đổi hộp điện</a:t>
                      </a:r>
                      <a:endParaRPr lang="zh-CN" sz="160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250">
                <a:tc>
                  <a:txBody>
                    <a:bodyPr/>
                    <a:p>
                      <a:pPr algn="just" eaLnBrk="0" hangingPunct="0">
                        <a:spcAft>
                          <a:spcPts val="0"/>
                        </a:spcAft>
                        <a:buNone/>
                      </a:pPr>
                      <a:r>
                        <a:rPr lang="en-US" sz="1600" b="1">
                          <a:effectLst/>
                          <a:latin typeface="Times New Roman" panose="02020603050405020304" pitchFamily="18" charset="0"/>
                          <a:ea typeface="SimSun" panose="02010600030101010101" pitchFamily="2" charset="-122"/>
                          <a:cs typeface="Times New Roman" panose="02020603050405020304" pitchFamily="18" charset="0"/>
                          <a:sym typeface="+mn-ea"/>
                        </a:rPr>
                        <a:t>E r r - 11</a:t>
                      </a:r>
                      <a:endParaRPr lang="en-US" sz="1600" b="1">
                        <a:effectLst/>
                        <a:latin typeface="Times New Roman" panose="02020603050405020304" pitchFamily="18" charset="0"/>
                        <a:ea typeface="SimSun" panose="02010600030101010101" pitchFamily="2" charset="-122"/>
                        <a:cs typeface="Times New Roman" panose="02020603050405020304" pitchFamily="18" charset="0"/>
                        <a:sym typeface="+mn-ea"/>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eaLnBrk="0" hangingPunct="0">
                        <a:spcAft>
                          <a:spcPts val="0"/>
                        </a:spcAft>
                        <a:buNone/>
                      </a:pPr>
                      <a:r>
                        <a:rPr lang="zh-CN" sz="1600">
                          <a:effectLst/>
                          <a:latin typeface="Times New Roman" panose="02020603050405020304" pitchFamily="18" charset="0"/>
                          <a:ea typeface="NSimSun" panose="02010609030101010101" charset="-122"/>
                          <a:cs typeface="Times New Roman" panose="02020603050405020304" pitchFamily="18" charset="0"/>
                        </a:rPr>
                        <a:t>Lỗi vị trí dừng</a:t>
                      </a:r>
                      <a:endParaRPr lang="zh-CN" sz="160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spcAft>
                          <a:spcPts val="0"/>
                        </a:spcAft>
                        <a:buNone/>
                      </a:pPr>
                      <a:r>
                        <a:rPr lang="zh-CN" sz="1600">
                          <a:effectLst/>
                          <a:latin typeface="Times New Roman" panose="02020603050405020304" pitchFamily="18" charset="0"/>
                          <a:ea typeface="NSimSun" panose="02010609030101010101" charset="-122"/>
                          <a:cs typeface="Times New Roman" panose="02020603050405020304" pitchFamily="18" charset="0"/>
                        </a:rPr>
                        <a:t>1. Kiểm tra dây nối giữa thiết bị đồng bộ tín hiệu và hộp điện</a:t>
                      </a:r>
                      <a:endParaRPr lang="zh-CN" sz="1600">
                        <a:effectLst/>
                        <a:latin typeface="Times New Roman" panose="02020603050405020304" pitchFamily="18" charset="0"/>
                        <a:ea typeface="NSimSun" panose="02010609030101010101" charset="-122"/>
                        <a:cs typeface="Times New Roman" panose="02020603050405020304" pitchFamily="18" charset="0"/>
                      </a:endParaRPr>
                    </a:p>
                    <a:p>
                      <a:pPr>
                        <a:spcAft>
                          <a:spcPts val="0"/>
                        </a:spcAft>
                        <a:buNone/>
                      </a:pPr>
                      <a:r>
                        <a:rPr lang="zh-CN" sz="1600">
                          <a:effectLst/>
                          <a:latin typeface="Times New Roman" panose="02020603050405020304" pitchFamily="18" charset="0"/>
                          <a:ea typeface="NSimSun" panose="02010609030101010101" charset="-122"/>
                          <a:cs typeface="Times New Roman" panose="02020603050405020304" pitchFamily="18" charset="0"/>
                        </a:rPr>
                        <a:t>2.Nếu vẫn không được,thì đổi hộp điện</a:t>
                      </a:r>
                      <a:endParaRPr lang="zh-CN" sz="160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250">
                <a:tc>
                  <a:txBody>
                    <a:bodyPr/>
                    <a:p>
                      <a:pPr algn="just" eaLnBrk="0" hangingPunct="0">
                        <a:spcAft>
                          <a:spcPts val="0"/>
                        </a:spcAft>
                        <a:buNone/>
                      </a:pPr>
                      <a:r>
                        <a:rPr lang="en-US" sz="1600" b="1">
                          <a:effectLst/>
                          <a:latin typeface="Times New Roman" panose="02020603050405020304" pitchFamily="18" charset="0"/>
                          <a:ea typeface="SimSun" panose="02010600030101010101" pitchFamily="2" charset="-122"/>
                          <a:cs typeface="Times New Roman" panose="02020603050405020304" pitchFamily="18" charset="0"/>
                          <a:sym typeface="+mn-ea"/>
                        </a:rPr>
                        <a:t>E r r - 12</a:t>
                      </a:r>
                      <a:endParaRPr lang="en-US" sz="1600" b="1">
                        <a:effectLst/>
                        <a:latin typeface="Times New Roman" panose="02020603050405020304" pitchFamily="18" charset="0"/>
                        <a:ea typeface="SimSun" panose="02010600030101010101" pitchFamily="2" charset="-122"/>
                        <a:cs typeface="Times New Roman" panose="02020603050405020304" pitchFamily="18" charset="0"/>
                        <a:sym typeface="+mn-ea"/>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eaLnBrk="0" hangingPunct="0">
                        <a:spcAft>
                          <a:spcPts val="0"/>
                        </a:spcAft>
                        <a:buNone/>
                      </a:pPr>
                      <a:r>
                        <a:rPr lang="zh-CN" sz="1600">
                          <a:effectLst/>
                          <a:latin typeface="Times New Roman" panose="02020603050405020304" pitchFamily="18" charset="0"/>
                          <a:ea typeface="NSimSun" panose="02010609030101010101" charset="-122"/>
                          <a:cs typeface="Times New Roman" panose="02020603050405020304" pitchFamily="18" charset="0"/>
                        </a:rPr>
                        <a:t>lỗi góc độ motor</a:t>
                      </a:r>
                      <a:endParaRPr lang="zh-CN" sz="160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spcAft>
                          <a:spcPts val="0"/>
                        </a:spcAft>
                        <a:buNone/>
                      </a:pPr>
                      <a:r>
                        <a:rPr lang="zh-CN" sz="1600">
                          <a:effectLst/>
                          <a:latin typeface="Times New Roman" panose="02020603050405020304" pitchFamily="18" charset="0"/>
                          <a:ea typeface="NSimSun" panose="02010609030101010101" charset="-122"/>
                          <a:cs typeface="Times New Roman" panose="02020603050405020304" pitchFamily="18" charset="0"/>
                        </a:rPr>
                        <a:t>1. Tắt máy, khởi động sau 30s ( thử 2-3 lần)</a:t>
                      </a:r>
                      <a:endParaRPr lang="zh-CN" sz="1600">
                        <a:effectLst/>
                        <a:latin typeface="Times New Roman" panose="02020603050405020304" pitchFamily="18" charset="0"/>
                        <a:ea typeface="NSimSun" panose="02010609030101010101" charset="-122"/>
                        <a:cs typeface="Times New Roman" panose="02020603050405020304" pitchFamily="18" charset="0"/>
                      </a:endParaRPr>
                    </a:p>
                    <a:p>
                      <a:pPr>
                        <a:spcAft>
                          <a:spcPts val="0"/>
                        </a:spcAft>
                        <a:buNone/>
                      </a:pPr>
                      <a:r>
                        <a:rPr lang="zh-CN" sz="1600">
                          <a:effectLst/>
                          <a:latin typeface="Times New Roman" panose="02020603050405020304" pitchFamily="18" charset="0"/>
                          <a:ea typeface="NSimSun" panose="02010609030101010101" charset="-122"/>
                          <a:cs typeface="Times New Roman" panose="02020603050405020304" pitchFamily="18" charset="0"/>
                        </a:rPr>
                        <a:t>2. Nếu tỉ lệ xảy ra cao,thì đổi hộp điện</a:t>
                      </a:r>
                      <a:endParaRPr lang="zh-CN" sz="160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a:graphicFrameLocks noGrp="1"/>
          </p:cNvGraphicFramePr>
          <p:nvPr/>
        </p:nvGraphicFramePr>
        <p:xfrm>
          <a:off x="342900" y="1100138"/>
          <a:ext cx="8043545" cy="3757930"/>
        </p:xfrm>
        <a:graphic>
          <a:graphicData uri="http://schemas.openxmlformats.org/drawingml/2006/table">
            <a:tbl>
              <a:tblPr/>
              <a:tblGrid>
                <a:gridCol w="1187450"/>
                <a:gridCol w="1898650"/>
                <a:gridCol w="4957445"/>
              </a:tblGrid>
              <a:tr h="482600">
                <a:tc>
                  <a:txBody>
                    <a:bodyPr/>
                    <a:p>
                      <a:pPr algn="just" eaLnBrk="0" hangingPunct="0">
                        <a:spcAft>
                          <a:spcPts val="0"/>
                        </a:spcAft>
                        <a:buNone/>
                      </a:pPr>
                      <a:endParaRPr lang="en-US" sz="1600" b="1">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eaLnBrk="0" hangingPunct="0">
                        <a:spcAft>
                          <a:spcPts val="0"/>
                        </a:spcAft>
                        <a:buNone/>
                      </a:pPr>
                      <a:r>
                        <a:rPr lang="zh-CN" sz="1600">
                          <a:effectLst/>
                          <a:latin typeface="Times New Roman" panose="02020603050405020304" pitchFamily="18" charset="0"/>
                          <a:ea typeface="NSimSun" panose="02010609030101010101" charset="-122"/>
                          <a:cs typeface="Times New Roman" panose="02020603050405020304" pitchFamily="18" charset="0"/>
                        </a:rPr>
                        <a:t>lỗi Hall motor</a:t>
                      </a:r>
                      <a:endParaRPr lang="zh-CN" sz="160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spcAft>
                          <a:spcPts val="0"/>
                        </a:spcAft>
                        <a:buNone/>
                      </a:pPr>
                      <a:r>
                        <a:rPr lang="en-US" sz="1600" dirty="0">
                          <a:effectLst/>
                          <a:latin typeface="Times New Roman" panose="02020603050405020304" pitchFamily="18" charset="0"/>
                          <a:ea typeface="SimSun" panose="02010600030101010101" pitchFamily="2" charset="-122"/>
                          <a:cs typeface="Times New Roman" panose="02020603050405020304" pitchFamily="18" charset="0"/>
                        </a:rPr>
                        <a:t>1. tắt máy, kiểm tra dây mắt dò và vị trí mắt dò</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p>
                      <a:pPr>
                        <a:spcAft>
                          <a:spcPts val="0"/>
                        </a:spcAft>
                        <a:buNone/>
                      </a:pPr>
                      <a:r>
                        <a:rPr lang="en-US" sz="1600" dirty="0">
                          <a:effectLst/>
                          <a:latin typeface="Times New Roman" panose="02020603050405020304" pitchFamily="18" charset="0"/>
                          <a:ea typeface="SimSun" panose="02010600030101010101" pitchFamily="2" charset="-122"/>
                          <a:cs typeface="Times New Roman" panose="02020603050405020304" pitchFamily="18" charset="0"/>
                        </a:rPr>
                        <a:t>2.Nếu vẫn không được,thì đổi hộp điện</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00">
                <a:tc>
                  <a:txBody>
                    <a:bodyPr/>
                    <a:p>
                      <a:pPr algn="just" eaLnBrk="0" hangingPunct="0">
                        <a:spcAft>
                          <a:spcPts val="0"/>
                        </a:spcAft>
                      </a:pPr>
                      <a:r>
                        <a:rPr lang="en-US" sz="1600" b="1">
                          <a:effectLst/>
                          <a:latin typeface="Times New Roman" panose="02020603050405020304" pitchFamily="18" charset="0"/>
                          <a:ea typeface="SimSun" panose="02010600030101010101" pitchFamily="2" charset="-122"/>
                          <a:cs typeface="Times New Roman" panose="02020603050405020304" pitchFamily="18" charset="0"/>
                        </a:rPr>
                        <a:t>E r r - 1 4</a:t>
                      </a:r>
                      <a:endParaRPr lang="en-US" sz="1600" b="1">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eaLnBrk="0" hangingPunct="0">
                        <a:spcAft>
                          <a:spcPts val="0"/>
                        </a:spcAft>
                      </a:pPr>
                      <a:r>
                        <a:rPr lang="en-US" sz="1600">
                          <a:effectLst/>
                          <a:latin typeface="Times New Roman" panose="02020603050405020304" pitchFamily="18" charset="0"/>
                          <a:ea typeface="NSimSun" panose="02010609030101010101" charset="-122"/>
                          <a:cs typeface="Times New Roman" panose="02020603050405020304" pitchFamily="18" charset="0"/>
                        </a:rPr>
                        <a:t>lỗi bộ đọc DSP của EEPROOM</a:t>
                      </a:r>
                      <a:endParaRPr lang="en-US" sz="160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p>
                      <a:pPr>
                        <a:spcAft>
                          <a:spcPts val="0"/>
                        </a:spcAft>
                      </a:pPr>
                      <a:r>
                        <a:rPr lang="en-US" sz="1600" dirty="0">
                          <a:effectLst/>
                          <a:latin typeface="Times New Roman" panose="02020603050405020304" pitchFamily="18" charset="0"/>
                          <a:ea typeface="SimSun" panose="02010600030101010101" pitchFamily="2" charset="-122"/>
                          <a:cs typeface="Times New Roman" panose="02020603050405020304" pitchFamily="18" charset="0"/>
                        </a:rPr>
                        <a:t> 1. Tắt máy, khởi động sau 30s</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p>
                      <a:pPr>
                        <a:spcAft>
                          <a:spcPts val="0"/>
                        </a:spcAft>
                      </a:pPr>
                      <a:r>
                        <a:rPr lang="en-US" sz="1600" dirty="0">
                          <a:effectLst/>
                          <a:latin typeface="Times New Roman" panose="02020603050405020304" pitchFamily="18" charset="0"/>
                          <a:ea typeface="SimSun" panose="02010600030101010101" pitchFamily="2" charset="-122"/>
                          <a:cs typeface="Times New Roman" panose="02020603050405020304" pitchFamily="18" charset="0"/>
                        </a:rPr>
                        <a:t>2. Nếu vẫn không được,thì đổi hộp điện</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00">
                <a:tc>
                  <a:txBody>
                    <a:bodyPr/>
                    <a:p>
                      <a:pPr algn="just" eaLnBrk="0" hangingPunct="0">
                        <a:spcAft>
                          <a:spcPts val="0"/>
                        </a:spcAft>
                      </a:pPr>
                      <a:r>
                        <a:rPr lang="en-US" sz="1600" b="1">
                          <a:effectLst/>
                          <a:latin typeface="Times New Roman" panose="02020603050405020304" pitchFamily="18" charset="0"/>
                          <a:ea typeface="SimSun" panose="02010600030101010101" pitchFamily="2" charset="-122"/>
                          <a:cs typeface="Times New Roman" panose="02020603050405020304" pitchFamily="18" charset="0"/>
                        </a:rPr>
                        <a:t>E r r - 1 5</a:t>
                      </a:r>
                      <a:endParaRPr lang="en-US" sz="1600" b="1">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eaLnBrk="0" hangingPunct="0">
                        <a:spcAft>
                          <a:spcPts val="0"/>
                        </a:spcAft>
                      </a:pPr>
                      <a:r>
                        <a:rPr lang="zh-CN" sz="1600">
                          <a:effectLst/>
                          <a:latin typeface="Times New Roman" panose="02020603050405020304" pitchFamily="18" charset="0"/>
                          <a:ea typeface="NSimSun" panose="02010609030101010101" charset="-122"/>
                          <a:cs typeface="Times New Roman" panose="02020603050405020304" pitchFamily="18" charset="0"/>
                        </a:rPr>
                        <a:t>Lỗi quá tốc độ motor</a:t>
                      </a:r>
                      <a:endParaRPr lang="zh-CN" sz="160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482600">
                <a:tc>
                  <a:txBody>
                    <a:bodyPr/>
                    <a:p>
                      <a:pPr algn="just" eaLnBrk="0" hangingPunct="0">
                        <a:spcAft>
                          <a:spcPts val="0"/>
                        </a:spcAft>
                      </a:pPr>
                      <a:r>
                        <a:rPr lang="en-US" sz="1600" b="1">
                          <a:effectLst/>
                          <a:latin typeface="Times New Roman" panose="02020603050405020304" pitchFamily="18" charset="0"/>
                          <a:ea typeface="SimSun" panose="02010600030101010101" pitchFamily="2" charset="-122"/>
                          <a:cs typeface="Times New Roman" panose="02020603050405020304" pitchFamily="18" charset="0"/>
                        </a:rPr>
                        <a:t>E r r - 1 6</a:t>
                      </a:r>
                      <a:endParaRPr lang="en-US" sz="1600" b="1">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eaLnBrk="0" hangingPunct="0">
                        <a:spcAft>
                          <a:spcPts val="0"/>
                        </a:spcAft>
                      </a:pPr>
                      <a:r>
                        <a:rPr lang="zh-CN" sz="1600" dirty="0">
                          <a:effectLst/>
                          <a:latin typeface="Times New Roman" panose="02020603050405020304" pitchFamily="18" charset="0"/>
                          <a:ea typeface="NSimSun" panose="02010609030101010101" charset="-122"/>
                          <a:cs typeface="Times New Roman" panose="02020603050405020304" pitchFamily="18" charset="0"/>
                        </a:rPr>
                        <a:t>Lỗi chiều motor</a:t>
                      </a:r>
                      <a:endParaRPr lang="zh-CN" sz="1600" dirty="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481965">
                <a:tc>
                  <a:txBody>
                    <a:bodyPr/>
                    <a:p>
                      <a:pPr algn="just" eaLnBrk="0" hangingPunct="0">
                        <a:spcAft>
                          <a:spcPts val="0"/>
                        </a:spcAft>
                      </a:pPr>
                      <a:r>
                        <a:rPr lang="en-US" sz="1600" b="1">
                          <a:effectLst/>
                          <a:latin typeface="Times New Roman" panose="02020603050405020304" pitchFamily="18" charset="0"/>
                          <a:ea typeface="SimSun" panose="02010600030101010101" pitchFamily="2" charset="-122"/>
                          <a:cs typeface="Times New Roman" panose="02020603050405020304" pitchFamily="18" charset="0"/>
                        </a:rPr>
                        <a:t>E r r - 1 7</a:t>
                      </a:r>
                      <a:endParaRPr lang="en-US" sz="1600" b="1">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eaLnBrk="0" hangingPunct="0">
                        <a:spcAft>
                          <a:spcPts val="0"/>
                        </a:spcAft>
                      </a:pPr>
                      <a:r>
                        <a:rPr sz="1600" dirty="0">
                          <a:effectLst/>
                          <a:latin typeface="Times New Roman" panose="02020603050405020304" pitchFamily="18" charset="0"/>
                          <a:cs typeface="Times New Roman" panose="02020603050405020304" pitchFamily="18" charset="0"/>
                        </a:rPr>
                        <a:t>lỗi bộ đọc HMI của EEPROOM</a:t>
                      </a:r>
                      <a:endParaRPr sz="1600" dirty="0">
                        <a:effectLst/>
                        <a:latin typeface="Times New Roman" panose="02020603050405020304" pitchFamily="18" charset="0"/>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482600">
                <a:tc>
                  <a:txBody>
                    <a:bodyPr/>
                    <a:p>
                      <a:pPr algn="just" eaLnBrk="0" hangingPunct="0">
                        <a:spcAft>
                          <a:spcPts val="0"/>
                        </a:spcAft>
                      </a:pPr>
                      <a:r>
                        <a:rPr lang="en-US" sz="1600" b="1">
                          <a:effectLst/>
                          <a:latin typeface="Times New Roman" panose="02020603050405020304" pitchFamily="18" charset="0"/>
                          <a:ea typeface="SimSun" panose="02010600030101010101" pitchFamily="2" charset="-122"/>
                          <a:cs typeface="Times New Roman" panose="02020603050405020304" pitchFamily="18" charset="0"/>
                        </a:rPr>
                        <a:t>E r r - 1 8</a:t>
                      </a:r>
                      <a:endParaRPr lang="en-US" sz="1600" b="1">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eaLnBrk="0" hangingPunct="0">
                        <a:spcAft>
                          <a:spcPts val="0"/>
                        </a:spcAft>
                      </a:pPr>
                      <a:r>
                        <a:rPr lang="zh-CN" sz="1600" dirty="0">
                          <a:effectLst/>
                          <a:latin typeface="Times New Roman" panose="02020603050405020304" pitchFamily="18" charset="0"/>
                          <a:ea typeface="NSimSun" panose="02010609030101010101" charset="-122"/>
                          <a:cs typeface="Times New Roman" panose="02020603050405020304" pitchFamily="18" charset="0"/>
                        </a:rPr>
                        <a:t>Motor quá tải</a:t>
                      </a:r>
                      <a:endParaRPr lang="zh-CN" sz="1600" dirty="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847090">
                <a:tc>
                  <a:txBody>
                    <a:bodyPr/>
                    <a:p>
                      <a:pPr algn="just" eaLnBrk="0" hangingPunct="0">
                        <a:spcAft>
                          <a:spcPts val="0"/>
                        </a:spcAft>
                      </a:pPr>
                      <a:r>
                        <a:rPr lang="en-US" sz="1600" b="1">
                          <a:effectLst/>
                          <a:latin typeface="Times New Roman" panose="02020603050405020304" pitchFamily="18" charset="0"/>
                          <a:ea typeface="SimSun" panose="02010600030101010101" pitchFamily="2" charset="-122"/>
                          <a:cs typeface="Times New Roman" panose="02020603050405020304" pitchFamily="18" charset="0"/>
                        </a:rPr>
                        <a:t>E r r - 2 3</a:t>
                      </a:r>
                      <a:endParaRPr lang="en-US" sz="1600" b="1">
                        <a:effectLst/>
                        <a:latin typeface="Times New Roman" panose="02020603050405020304" pitchFamily="18" charset="0"/>
                        <a:ea typeface="SimSun" panose="02010600030101010101" pitchFamily="2" charset="-122"/>
                        <a:cs typeface="Times New Roman" panose="02020603050405020304" pitchFamily="18" charset="0"/>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p>
                      <a:pPr algn="just" eaLnBrk="0" hangingPunct="0">
                        <a:spcAft>
                          <a:spcPts val="0"/>
                        </a:spcAft>
                      </a:pPr>
                      <a:r>
                        <a:rPr lang="zh-CN" sz="1600" dirty="0">
                          <a:effectLst/>
                          <a:latin typeface="Times New Roman" panose="02020603050405020304" pitchFamily="18" charset="0"/>
                          <a:ea typeface="NSimSun" panose="02010609030101010101" charset="-122"/>
                          <a:cs typeface="Times New Roman" panose="02020603050405020304" pitchFamily="18" charset="0"/>
                        </a:rPr>
                        <a:t>Lỗi motor</a:t>
                      </a:r>
                      <a:endParaRPr lang="zh-CN" sz="1600" dirty="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p>
                      <a:pPr>
                        <a:spcAft>
                          <a:spcPts val="0"/>
                        </a:spcAft>
                      </a:pPr>
                      <a:r>
                        <a:rPr lang="zh-CN" sz="1600" dirty="0">
                          <a:effectLst/>
                          <a:latin typeface="Times New Roman" panose="02020603050405020304" pitchFamily="18" charset="0"/>
                          <a:ea typeface="NSimSun" panose="02010609030101010101" charset="-122"/>
                          <a:cs typeface="Times New Roman" panose="02020603050405020304" pitchFamily="18" charset="0"/>
                        </a:rPr>
                        <a:t>1. kiẻm tra motor và dây nối</a:t>
                      </a:r>
                      <a:endParaRPr lang="zh-CN" sz="1600" dirty="0">
                        <a:effectLst/>
                        <a:latin typeface="Times New Roman" panose="02020603050405020304" pitchFamily="18" charset="0"/>
                        <a:ea typeface="NSimSun" panose="02010609030101010101" charset="-122"/>
                        <a:cs typeface="Times New Roman" panose="02020603050405020304" pitchFamily="18" charset="0"/>
                      </a:endParaRPr>
                    </a:p>
                    <a:p>
                      <a:pPr>
                        <a:spcAft>
                          <a:spcPts val="0"/>
                        </a:spcAft>
                      </a:pPr>
                      <a:r>
                        <a:rPr lang="zh-CN" sz="1600" dirty="0">
                          <a:effectLst/>
                          <a:latin typeface="Times New Roman" panose="02020603050405020304" pitchFamily="18" charset="0"/>
                          <a:ea typeface="NSimSun" panose="02010609030101010101" charset="-122"/>
                          <a:cs typeface="Times New Roman" panose="02020603050405020304" pitchFamily="18" charset="0"/>
                        </a:rPr>
                        <a:t>2. kiểm tra motor có bị bó</a:t>
                      </a:r>
                      <a:endParaRPr lang="zh-CN" sz="1600" dirty="0">
                        <a:effectLst/>
                        <a:latin typeface="Times New Roman" panose="02020603050405020304" pitchFamily="18" charset="0"/>
                        <a:ea typeface="NSimSun" panose="02010609030101010101" charset="-122"/>
                        <a:cs typeface="Times New Roman" panose="02020603050405020304" pitchFamily="18" charset="0"/>
                      </a:endParaRPr>
                    </a:p>
                    <a:p>
                      <a:pPr>
                        <a:spcAft>
                          <a:spcPts val="0"/>
                        </a:spcAft>
                      </a:pPr>
                      <a:r>
                        <a:rPr lang="zh-CN" sz="1600" dirty="0">
                          <a:effectLst/>
                          <a:latin typeface="Times New Roman" panose="02020603050405020304" pitchFamily="18" charset="0"/>
                          <a:ea typeface="NSimSun" panose="02010609030101010101" charset="-122"/>
                          <a:cs typeface="Times New Roman" panose="02020603050405020304" pitchFamily="18" charset="0"/>
                        </a:rPr>
                        <a:t>3. Nếu vẫn không được,thì đổi hộp điện</a:t>
                      </a:r>
                      <a:endParaRPr lang="zh-CN" sz="1600" dirty="0">
                        <a:effectLst/>
                        <a:latin typeface="Times New Roman" panose="02020603050405020304" pitchFamily="18" charset="0"/>
                        <a:ea typeface="NSimSun" panose="02010609030101010101" charset="-122"/>
                        <a:cs typeface="Times New Roman" panose="02020603050405020304" pitchFamily="18" charset="0"/>
                      </a:endParaRPr>
                    </a:p>
                  </a:txBody>
                  <a:tcPr marL="30469" marR="304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内容占位符 6"/>
          <p:cNvGraphicFramePr>
            <a:graphicFrameLocks noGrp="1"/>
          </p:cNvGraphicFramePr>
          <p:nvPr>
            <p:ph idx="4294967295"/>
          </p:nvPr>
        </p:nvGraphicFramePr>
        <p:xfrm>
          <a:off x="506413" y="1397000"/>
          <a:ext cx="7346950" cy="1890395"/>
        </p:xfrm>
        <a:graphic>
          <a:graphicData uri="http://schemas.openxmlformats.org/drawingml/2006/table">
            <a:tbl>
              <a:tblPr/>
              <a:tblGrid>
                <a:gridCol w="1162685"/>
                <a:gridCol w="1544955"/>
                <a:gridCol w="4639310"/>
              </a:tblGrid>
              <a:tr h="671195">
                <a:tc>
                  <a:txBody>
                    <a:bodyPr/>
                    <a:lstStyle/>
                    <a:p>
                      <a:pPr eaLnBrk="0" hangingPunct="0">
                        <a:spcAft>
                          <a:spcPts val="0"/>
                        </a:spcAft>
                      </a:pPr>
                      <a:r>
                        <a:rPr lang="en-US" sz="1600" b="1" dirty="0">
                          <a:effectLst/>
                          <a:latin typeface="NSimSun" panose="02010609030101010101" charset="-122"/>
                          <a:ea typeface="SimSun" panose="02010600030101010101" pitchFamily="2" charset="-122"/>
                          <a:cs typeface="NSimSun" panose="02010609030101010101" charset="-122"/>
                        </a:rPr>
                        <a:t>E r </a:t>
                      </a:r>
                      <a:r>
                        <a:rPr lang="en-US" sz="1600" b="1" dirty="0" err="1">
                          <a:effectLst/>
                          <a:latin typeface="NSimSun" panose="02010609030101010101" charset="-122"/>
                          <a:ea typeface="SimSun" panose="02010600030101010101" pitchFamily="2" charset="-122"/>
                          <a:cs typeface="NSimSun" panose="02010609030101010101" charset="-122"/>
                        </a:rPr>
                        <a:t>r</a:t>
                      </a:r>
                      <a:r>
                        <a:rPr lang="en-US" sz="1600" b="1" dirty="0">
                          <a:effectLst/>
                          <a:latin typeface="NSimSun" panose="02010609030101010101" charset="-122"/>
                          <a:ea typeface="SimSun" panose="02010600030101010101" pitchFamily="2" charset="-122"/>
                          <a:cs typeface="NSimSun" panose="02010609030101010101" charset="-122"/>
                        </a:rPr>
                        <a:t> - </a:t>
                      </a:r>
                      <a:r>
                        <a:rPr lang="en-US" sz="1600" b="1" dirty="0" smtClean="0">
                          <a:effectLst/>
                          <a:latin typeface="NSimSun" panose="02010609030101010101" charset="-122"/>
                          <a:ea typeface="SimSun" panose="02010600030101010101" pitchFamily="2" charset="-122"/>
                          <a:cs typeface="NSimSun" panose="02010609030101010101" charset="-122"/>
                        </a:rPr>
                        <a:t> 27</a:t>
                      </a:r>
                      <a:endParaRPr lang="en-US" sz="1600" b="1" dirty="0" smtClean="0">
                        <a:effectLst/>
                        <a:latin typeface="NSimSun" panose="02010609030101010101" charset="-122"/>
                        <a:ea typeface="SimSun" panose="02010600030101010101" pitchFamily="2" charset="-122"/>
                        <a:cs typeface="NSimSun" panose="02010609030101010101" charset="-122"/>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hangingPunct="0">
                        <a:spcAft>
                          <a:spcPts val="0"/>
                        </a:spcAft>
                      </a:pPr>
                      <a:r>
                        <a:rPr lang="en-US" altLang="zh-CN" sz="1600" dirty="0" smtClean="0">
                          <a:effectLst/>
                          <a:latin typeface="Times New Roman" panose="02020603050405020304" pitchFamily="18" charset="0"/>
                          <a:ea typeface="SimSun" panose="02010600030101010101" pitchFamily="2" charset="-122"/>
                        </a:rPr>
                        <a:t>Bảo vệ điển lưu</a:t>
                      </a:r>
                      <a:endParaRPr lang="en-US" altLang="zh-CN" sz="1600" dirty="0" smtClean="0">
                        <a:effectLst/>
                        <a:latin typeface="Times New Roman" panose="02020603050405020304" pitchFamily="18" charset="0"/>
                        <a:ea typeface="SimSun" panose="02010600030101010101" pitchFamily="2" charset="-122"/>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600" dirty="0" smtClean="0">
                          <a:effectLst/>
                          <a:latin typeface="Times New Roman" panose="02020603050405020304" pitchFamily="18" charset="0"/>
                          <a:ea typeface="NSimSun" panose="02010609030101010101" charset="-122"/>
                          <a:cs typeface="NSimSun" panose="02010609030101010101" charset="-122"/>
                        </a:rPr>
                        <a:t>vào tham số 222, thay giá trị thành 0</a:t>
                      </a:r>
                      <a:endParaRPr lang="en-US" altLang="zh-CN" sz="1600" dirty="0" smtClean="0">
                        <a:effectLst/>
                        <a:latin typeface="Times New Roman" panose="02020603050405020304" pitchFamily="18" charset="0"/>
                        <a:ea typeface="NSimSun" panose="02010609030101010101" charset="-122"/>
                        <a:cs typeface="NSimSun" panose="02010609030101010101" charset="-122"/>
                      </a:endParaRPr>
                    </a:p>
                  </a:txBody>
                  <a:tcPr marL="30469" marR="304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945">
                <a:tc>
                  <a:txBody>
                    <a:bodyPr/>
                    <a:lstStyle/>
                    <a:p>
                      <a:pPr eaLnBrk="0" hangingPunct="0">
                        <a:spcAft>
                          <a:spcPts val="0"/>
                        </a:spcAft>
                      </a:pPr>
                      <a:r>
                        <a:rPr lang="en-US" altLang="zh-CN" sz="1600" dirty="0" smtClean="0">
                          <a:effectLst/>
                          <a:latin typeface="Times New Roman" panose="02020603050405020304" pitchFamily="18" charset="0"/>
                          <a:ea typeface="SimSun" panose="02010600030101010101" pitchFamily="2" charset="-122"/>
                        </a:rPr>
                        <a:t>Reset</a:t>
                      </a:r>
                      <a:endParaRPr lang="en-US" altLang="zh-CN" sz="1600" dirty="0" smtClean="0">
                        <a:effectLst/>
                        <a:latin typeface="Times New Roman" panose="02020603050405020304" pitchFamily="18" charset="0"/>
                        <a:ea typeface="SimSun" panose="02010600030101010101" pitchFamily="2" charset="-122"/>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600" dirty="0" smtClean="0">
                          <a:effectLst/>
                          <a:latin typeface="Times New Roman" panose="02020603050405020304" pitchFamily="18" charset="0"/>
                          <a:ea typeface="SimSun" panose="02010600030101010101" pitchFamily="2" charset="-122"/>
                        </a:rPr>
                        <a:t>máy không ngừng ở vị trí dừng hoặc không cảm ứng được vị trí</a:t>
                      </a:r>
                      <a:endParaRPr lang="en-US" altLang="zh-CN" sz="1600" dirty="0" smtClean="0">
                        <a:effectLst/>
                        <a:latin typeface="Times New Roman" panose="02020603050405020304" pitchFamily="18" charset="0"/>
                        <a:ea typeface="SimSun" panose="02010600030101010101" pitchFamily="2" charset="-122"/>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zh-CN" altLang="en-US" sz="1600" dirty="0" smtClean="0">
                        <a:effectLst/>
                        <a:latin typeface="Times New Roman" panose="02020603050405020304" pitchFamily="18" charset="0"/>
                        <a:ea typeface="SimSun" panose="02010600030101010101" pitchFamily="2" charset="-122"/>
                      </a:endParaRPr>
                    </a:p>
                    <a:p>
                      <a:pPr>
                        <a:spcAft>
                          <a:spcPts val="0"/>
                        </a:spcAft>
                      </a:pPr>
                      <a:r>
                        <a:rPr lang="en-US" altLang="zh-CN" sz="1600" dirty="0" smtClean="0">
                          <a:effectLst/>
                          <a:latin typeface="Times New Roman" panose="02020603050405020304" pitchFamily="18" charset="0"/>
                          <a:ea typeface="SimSun" panose="02010600030101010101" pitchFamily="2" charset="-122"/>
                        </a:rPr>
                        <a:t>1. nhấn reset</a:t>
                      </a:r>
                      <a:endParaRPr lang="en-US" altLang="zh-CN" sz="1600" dirty="0" smtClean="0">
                        <a:effectLst/>
                        <a:latin typeface="Times New Roman" panose="02020603050405020304" pitchFamily="18" charset="0"/>
                        <a:ea typeface="SimSun" panose="02010600030101010101" pitchFamily="2" charset="-122"/>
                      </a:endParaRPr>
                    </a:p>
                    <a:p>
                      <a:pPr>
                        <a:spcAft>
                          <a:spcPts val="0"/>
                        </a:spcAft>
                      </a:pPr>
                      <a:r>
                        <a:rPr lang="en-US" altLang="zh-CN" sz="1600" dirty="0" smtClean="0">
                          <a:effectLst/>
                          <a:latin typeface="Times New Roman" panose="02020603050405020304" pitchFamily="18" charset="0"/>
                          <a:ea typeface="SimSun" panose="02010600030101010101" pitchFamily="2" charset="-122"/>
                        </a:rPr>
                        <a:t>2. kiểm tra dây mắt dò và mắt dò</a:t>
                      </a:r>
                      <a:endParaRPr lang="en-US" altLang="zh-CN" sz="1600" dirty="0" smtClean="0">
                        <a:effectLst/>
                        <a:latin typeface="Times New Roman" panose="02020603050405020304" pitchFamily="18" charset="0"/>
                        <a:ea typeface="SimSun" panose="02010600030101010101" pitchFamily="2" charset="-122"/>
                      </a:endParaRPr>
                    </a:p>
                    <a:p>
                      <a:pPr>
                        <a:spcAft>
                          <a:spcPts val="0"/>
                        </a:spcAft>
                      </a:pPr>
                      <a:r>
                        <a:rPr lang="en-US" altLang="zh-CN" sz="1600" dirty="0" smtClean="0">
                          <a:effectLst/>
                          <a:latin typeface="Times New Roman" panose="02020603050405020304" pitchFamily="18" charset="0"/>
                          <a:ea typeface="SimSun" panose="02010600030101010101" pitchFamily="2" charset="-122"/>
                        </a:rPr>
                        <a:t>3. mắt dò phải sáng khi ở gần cam tín hiệu</a:t>
                      </a:r>
                      <a:endParaRPr lang="en-US" altLang="zh-CN" sz="1600" dirty="0" smtClean="0">
                        <a:effectLst/>
                        <a:latin typeface="Times New Roman" panose="02020603050405020304" pitchFamily="18" charset="0"/>
                        <a:ea typeface="SimSun" panose="02010600030101010101" pitchFamily="2" charset="-122"/>
                      </a:endParaRPr>
                    </a:p>
                  </a:txBody>
                  <a:tcPr marL="30469" marR="304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965">
                <a:tc>
                  <a:txBody>
                    <a:bodyPr/>
                    <a:lstStyle/>
                    <a:p>
                      <a:pPr eaLnBrk="0" hangingPunct="0">
                        <a:spcAft>
                          <a:spcPts val="0"/>
                        </a:spcAft>
                      </a:pPr>
                      <a:r>
                        <a:rPr lang="en-US" altLang="zh-CN" sz="1600" dirty="0" smtClean="0">
                          <a:effectLst/>
                          <a:latin typeface="Times New Roman" panose="02020603050405020304" pitchFamily="18" charset="0"/>
                          <a:ea typeface="SimSun" panose="02010600030101010101" pitchFamily="2" charset="-122"/>
                        </a:rPr>
                        <a:t>Màn hình xanh</a:t>
                      </a:r>
                      <a:endParaRPr lang="en-US" altLang="zh-CN" sz="1600" dirty="0" smtClean="0">
                        <a:effectLst/>
                        <a:latin typeface="Times New Roman" panose="02020603050405020304" pitchFamily="18" charset="0"/>
                        <a:ea typeface="SimSun" panose="02010600030101010101" pitchFamily="2" charset="-122"/>
                      </a:endParaRPr>
                    </a:p>
                  </a:txBody>
                  <a:tcPr marL="30469" marR="30469"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altLang="en-US" sz="1600" dirty="0" smtClean="0">
                          <a:effectLst/>
                          <a:latin typeface="Times New Roman" panose="02020603050405020304" pitchFamily="18" charset="0"/>
                          <a:ea typeface="SimSun" panose="02010600030101010101" pitchFamily="2" charset="-122"/>
                        </a:rPr>
                        <a:t> </a:t>
                      </a:r>
                      <a:r>
                        <a:rPr lang="en-US" altLang="zh-CN" sz="1600" dirty="0" smtClean="0">
                          <a:effectLst/>
                          <a:latin typeface="Times New Roman" panose="02020603050405020304" pitchFamily="18" charset="0"/>
                          <a:ea typeface="SimSun" panose="02010600030101010101" pitchFamily="2" charset="-122"/>
                        </a:rPr>
                        <a:t>lỗi màn hình và hộp điện</a:t>
                      </a:r>
                      <a:endParaRPr lang="en-US" altLang="zh-CN" sz="1600" dirty="0" smtClean="0">
                        <a:effectLst/>
                        <a:latin typeface="Times New Roman" panose="02020603050405020304" pitchFamily="18" charset="0"/>
                        <a:ea typeface="SimSun" panose="02010600030101010101" pitchFamily="2" charset="-122"/>
                      </a:endParaRPr>
                    </a:p>
                  </a:txBody>
                  <a:tcPr marL="30469" marR="30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600" dirty="0" smtClean="0">
                          <a:effectLst/>
                          <a:latin typeface="Times New Roman" panose="02020603050405020304" pitchFamily="18" charset="0"/>
                          <a:ea typeface="SimSun" panose="02010600030101010101" pitchFamily="2" charset="-122"/>
                        </a:rPr>
                        <a:t>thay màn hình và hộp điện</a:t>
                      </a:r>
                      <a:endParaRPr lang="en-US" altLang="zh-CN" sz="1600" dirty="0" smtClean="0">
                        <a:effectLst/>
                        <a:latin typeface="Times New Roman" panose="02020603050405020304" pitchFamily="18" charset="0"/>
                        <a:ea typeface="SimSun" panose="02010600030101010101" pitchFamily="2" charset="-122"/>
                      </a:endParaRPr>
                    </a:p>
                  </a:txBody>
                  <a:tcPr marL="30469" marR="30469"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文本框 3"/>
          <p:cNvSpPr txBox="1"/>
          <p:nvPr/>
        </p:nvSpPr>
        <p:spPr>
          <a:xfrm>
            <a:off x="539750" y="908050"/>
            <a:ext cx="3170238" cy="522288"/>
          </a:xfrm>
          <a:prstGeom prst="rect">
            <a:avLst/>
          </a:prstGeom>
          <a:noFill/>
          <a:ln w="9525">
            <a:noFill/>
          </a:ln>
        </p:spPr>
        <p:txBody>
          <a:bodyPr anchor="t">
            <a:spAutoFit/>
          </a:bodyPr>
          <a:p>
            <a:pPr>
              <a:spcBef>
                <a:spcPct val="50000"/>
              </a:spcBef>
              <a:buFont typeface="Arial" panose="020B0604020202020204" pitchFamily="34" charset="0"/>
            </a:pPr>
            <a:r>
              <a:rPr lang="en-US" altLang="zh-CN" sz="2800" b="0" u="none" dirty="0">
                <a:solidFill>
                  <a:schemeClr val="tx1"/>
                </a:solidFill>
                <a:latin typeface="Arial" panose="020B0604020202020204" pitchFamily="34" charset="0"/>
                <a:ea typeface="楷体_GB2312"/>
              </a:rPr>
              <a:t>4.10.</a:t>
            </a:r>
            <a:r>
              <a:rPr lang="zh-CN" altLang="en-US" sz="2800" b="0" u="none" dirty="0">
                <a:solidFill>
                  <a:schemeClr val="tx1"/>
                </a:solidFill>
                <a:latin typeface="Arial" panose="020B0604020202020204" pitchFamily="34" charset="0"/>
                <a:ea typeface="楷体_GB2312"/>
              </a:rPr>
              <a:t>常见问题</a:t>
            </a:r>
            <a:endParaRPr lang="zh-CN" altLang="en-US" sz="2800" b="0" u="none" dirty="0">
              <a:solidFill>
                <a:schemeClr val="tx1"/>
              </a:solidFill>
              <a:latin typeface="Arial" panose="020B0604020202020204" pitchFamily="34" charset="0"/>
              <a:ea typeface="楷体_GB2312"/>
            </a:endParaRPr>
          </a:p>
        </p:txBody>
      </p:sp>
      <p:sp>
        <p:nvSpPr>
          <p:cNvPr id="39938" name="文本框 4"/>
          <p:cNvSpPr txBox="1"/>
          <p:nvPr/>
        </p:nvSpPr>
        <p:spPr>
          <a:xfrm>
            <a:off x="158750" y="2198688"/>
            <a:ext cx="9372600" cy="2768600"/>
          </a:xfrm>
          <a:prstGeom prst="rect">
            <a:avLst/>
          </a:prstGeom>
          <a:noFill/>
          <a:ln w="9525">
            <a:noFill/>
          </a:ln>
        </p:spPr>
        <p:txBody>
          <a:bodyPr wrap="square" anchor="t">
            <a:spAutoFit/>
          </a:bodyPr>
          <a:p>
            <a:pPr eaLnBrk="0" hangingPunct="0"/>
            <a:r>
              <a:rPr lang="zh-CN" altLang="en-US" sz="2000" dirty="0">
                <a:solidFill>
                  <a:schemeClr val="tx1"/>
                </a:solidFill>
                <a:latin typeface="Calibri" panose="020F0502020204030204" pitchFamily="34" charset="0"/>
                <a:ea typeface="SimSun" panose="02010600030101010101" pitchFamily="2" charset="-122"/>
              </a:rPr>
              <a:t>① 开机后按复位键或踩脚踏，机器没有反应</a:t>
            </a:r>
            <a:endParaRPr lang="zh-CN" altLang="en-US" sz="2000" dirty="0">
              <a:solidFill>
                <a:schemeClr val="tx1"/>
              </a:solidFill>
              <a:latin typeface="Calibri" panose="020F0502020204030204" pitchFamily="34" charset="0"/>
              <a:ea typeface="SimSun" panose="02010600030101010101" pitchFamily="2" charset="-122"/>
            </a:endParaRPr>
          </a:p>
          <a:p>
            <a:pPr eaLnBrk="0" hangingPunct="0"/>
            <a:r>
              <a:rPr lang="zh-CN" altLang="en-US" sz="2000" dirty="0">
                <a:solidFill>
                  <a:schemeClr val="tx1"/>
                </a:solidFill>
                <a:latin typeface="Calibri" panose="020F0502020204030204" pitchFamily="34" charset="0"/>
                <a:ea typeface="SimSun" panose="02010600030101010101" pitchFamily="2" charset="-122"/>
              </a:rPr>
              <a:t>处理方案：脚踏转接线未插好，重新拔插一下转接头</a:t>
            </a:r>
            <a:endParaRPr lang="zh-CN" altLang="en-US" sz="2000" dirty="0">
              <a:solidFill>
                <a:schemeClr val="tx1"/>
              </a:solidFill>
              <a:latin typeface="Calibri" panose="020F0502020204030204" pitchFamily="34" charset="0"/>
              <a:ea typeface="SimSun" panose="02010600030101010101" pitchFamily="2" charset="-122"/>
            </a:endParaRPr>
          </a:p>
          <a:p>
            <a:pPr eaLnBrk="0" hangingPunct="0"/>
            <a:r>
              <a:rPr lang="zh-CN" altLang="en-US" sz="2000" dirty="0">
                <a:solidFill>
                  <a:schemeClr val="tx1"/>
                </a:solidFill>
                <a:latin typeface="Calibri" panose="020F0502020204030204" pitchFamily="34" charset="0"/>
                <a:ea typeface="SimSun" panose="02010600030101010101" pitchFamily="2" charset="-122"/>
              </a:rPr>
              <a:t>② 开机踩脚踏屏显示</a:t>
            </a:r>
            <a:endParaRPr lang="zh-CN" altLang="en-US" sz="2000" dirty="0">
              <a:solidFill>
                <a:schemeClr val="tx1"/>
              </a:solidFill>
              <a:latin typeface="Calibri" panose="020F0502020204030204" pitchFamily="34" charset="0"/>
              <a:ea typeface="SimSun" panose="02010600030101010101" pitchFamily="2" charset="-122"/>
            </a:endParaRPr>
          </a:p>
          <a:p>
            <a:pPr eaLnBrk="0" hangingPunct="0"/>
            <a:r>
              <a:rPr lang="zh-CN" altLang="en-US" sz="2000" dirty="0">
                <a:solidFill>
                  <a:schemeClr val="tx1"/>
                </a:solidFill>
                <a:latin typeface="Calibri" panose="020F0502020204030204" pitchFamily="34" charset="0"/>
                <a:ea typeface="SimSun" panose="02010600030101010101" pitchFamily="2" charset="-122"/>
              </a:rPr>
              <a:t>处理方案：按复位键，机器重新找原点。每次开机都必须按复位键，</a:t>
            </a:r>
            <a:endParaRPr lang="zh-CN" altLang="en-US" sz="2000" dirty="0">
              <a:solidFill>
                <a:schemeClr val="tx1"/>
              </a:solidFill>
              <a:latin typeface="Calibri" panose="020F0502020204030204" pitchFamily="34" charset="0"/>
              <a:ea typeface="SimSun" panose="02010600030101010101" pitchFamily="2" charset="-122"/>
            </a:endParaRPr>
          </a:p>
          <a:p>
            <a:pPr eaLnBrk="0" hangingPunct="0"/>
            <a:r>
              <a:rPr lang="zh-CN" altLang="en-US" sz="2000" dirty="0">
                <a:solidFill>
                  <a:schemeClr val="tx1"/>
                </a:solidFill>
                <a:latin typeface="Calibri" panose="020F0502020204030204" pitchFamily="34" charset="0"/>
                <a:ea typeface="SimSun" panose="02010600030101010101" pitchFamily="2" charset="-122"/>
              </a:rPr>
              <a:t>机器才能工作</a:t>
            </a:r>
            <a:endParaRPr lang="zh-CN" altLang="en-US" sz="2000" dirty="0">
              <a:solidFill>
                <a:schemeClr val="tx1"/>
              </a:solidFill>
              <a:latin typeface="Calibri" panose="020F0502020204030204" pitchFamily="34" charset="0"/>
              <a:ea typeface="SimSun" panose="02010600030101010101" pitchFamily="2" charset="-122"/>
            </a:endParaRPr>
          </a:p>
          <a:p>
            <a:pPr eaLnBrk="0" hangingPunct="0"/>
            <a:r>
              <a:rPr lang="zh-CN" altLang="en-US" sz="2000" dirty="0">
                <a:solidFill>
                  <a:schemeClr val="tx1"/>
                </a:solidFill>
                <a:latin typeface="Calibri" panose="020F0502020204030204" pitchFamily="34" charset="0"/>
                <a:ea typeface="SimSun" panose="02010600030101010101" pitchFamily="2" charset="-122"/>
              </a:rPr>
              <a:t>③按复位键机器听不到停车位，必须再按一次</a:t>
            </a:r>
            <a:endParaRPr lang="zh-CN" altLang="en-US" sz="2000" dirty="0">
              <a:solidFill>
                <a:schemeClr val="tx1"/>
              </a:solidFill>
              <a:latin typeface="Calibri" panose="020F0502020204030204" pitchFamily="34" charset="0"/>
              <a:ea typeface="SimSun" panose="02010600030101010101" pitchFamily="2" charset="-122"/>
            </a:endParaRPr>
          </a:p>
          <a:p>
            <a:pPr eaLnBrk="0" hangingPunct="0"/>
            <a:r>
              <a:rPr lang="zh-CN" altLang="en-US" sz="2000" dirty="0">
                <a:solidFill>
                  <a:schemeClr val="tx1"/>
                </a:solidFill>
                <a:latin typeface="Calibri" panose="020F0502020204030204" pitchFamily="34" charset="0"/>
                <a:ea typeface="SimSun" panose="02010600030101010101" pitchFamily="2" charset="-122"/>
              </a:rPr>
              <a:t>处理方案：感应器位置不对，往机器运转方向调整型号轮位置</a:t>
            </a:r>
            <a:endParaRPr lang="zh-CN" altLang="en-US" sz="2000" dirty="0">
              <a:solidFill>
                <a:schemeClr val="tx1"/>
              </a:solidFill>
              <a:latin typeface="Calibri" panose="020F0502020204030204" pitchFamily="34" charset="0"/>
              <a:ea typeface="SimSun" panose="02010600030101010101" pitchFamily="2" charset="-122"/>
            </a:endParaRPr>
          </a:p>
          <a:p>
            <a:pPr eaLnBrk="0" hangingPunct="0"/>
            <a:r>
              <a:rPr lang="zh-CN" altLang="en-US" sz="1800" dirty="0">
                <a:solidFill>
                  <a:schemeClr val="tx1"/>
                </a:solidFill>
                <a:latin typeface="Calibri" panose="020F0502020204030204" pitchFamily="34" charset="0"/>
                <a:ea typeface="SimSun" panose="02010600030101010101" pitchFamily="2" charset="-122"/>
              </a:rPr>
              <a:t>④停车位置不对</a:t>
            </a:r>
            <a:endParaRPr lang="zh-CN" altLang="en-US" sz="1800" dirty="0">
              <a:solidFill>
                <a:schemeClr val="tx1"/>
              </a:solidFill>
              <a:latin typeface="Calibri" panose="020F0502020204030204" pitchFamily="34" charset="0"/>
              <a:ea typeface="SimSun" panose="02010600030101010101" pitchFamily="2" charset="-122"/>
            </a:endParaRPr>
          </a:p>
          <a:p>
            <a:pPr eaLnBrk="0" hangingPunct="0"/>
            <a:endParaRPr lang="zh-CN" altLang="en-US" dirty="0">
              <a:solidFill>
                <a:schemeClr val="tx1"/>
              </a:solidFill>
              <a:latin typeface="Calibri" panose="020F0502020204030204" pitchFamily="34" charset="0"/>
              <a:ea typeface="SimSun"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框 3"/>
          <p:cNvSpPr txBox="1"/>
          <p:nvPr/>
        </p:nvSpPr>
        <p:spPr>
          <a:xfrm>
            <a:off x="400050" y="2028825"/>
            <a:ext cx="8343900" cy="3938588"/>
          </a:xfrm>
          <a:prstGeom prst="rect">
            <a:avLst/>
          </a:prstGeom>
          <a:noFill/>
          <a:ln w="9525">
            <a:noFill/>
          </a:ln>
        </p:spPr>
        <p:txBody>
          <a:bodyPr wrap="square" anchor="t">
            <a:spAutoFit/>
          </a:bodyPr>
          <a:p>
            <a:pPr eaLnBrk="0" hangingPunct="0"/>
            <a:r>
              <a:rPr lang="zh-CN" altLang="en-US" sz="1800" dirty="0">
                <a:solidFill>
                  <a:schemeClr val="tx1"/>
                </a:solidFill>
                <a:latin typeface="Calibri" panose="020F0502020204030204" pitchFamily="34" charset="0"/>
                <a:ea typeface="SimSun" panose="02010600030101010101" pitchFamily="2" charset="-122"/>
              </a:rPr>
              <a:t>处理方案：将机器用手转动手轮到停车位置，按</a:t>
            </a:r>
            <a:r>
              <a:rPr lang="en-US" altLang="zh-CN" sz="1800" dirty="0">
                <a:solidFill>
                  <a:schemeClr val="tx1"/>
                </a:solidFill>
                <a:latin typeface="Calibri" panose="020F0502020204030204" pitchFamily="34" charset="0"/>
                <a:ea typeface="SimSun" panose="02010600030101010101" pitchFamily="2" charset="-122"/>
              </a:rPr>
              <a:t>P+5</a:t>
            </a:r>
            <a:r>
              <a:rPr lang="zh-CN" altLang="en-US" sz="1800" dirty="0">
                <a:solidFill>
                  <a:schemeClr val="tx1"/>
                </a:solidFill>
                <a:latin typeface="Calibri" panose="020F0502020204030204" pitchFamily="34" charset="0"/>
                <a:ea typeface="SimSun" panose="02010600030101010101" pitchFamily="2" charset="-122"/>
              </a:rPr>
              <a:t>号键，参数调至</a:t>
            </a:r>
            <a:r>
              <a:rPr lang="en-US" altLang="zh-CN" sz="1800" dirty="0">
                <a:solidFill>
                  <a:schemeClr val="tx1"/>
                </a:solidFill>
                <a:latin typeface="Calibri" panose="020F0502020204030204" pitchFamily="34" charset="0"/>
                <a:ea typeface="SimSun" panose="02010600030101010101" pitchFamily="2" charset="-122"/>
              </a:rPr>
              <a:t>024</a:t>
            </a:r>
            <a:r>
              <a:rPr lang="zh-CN" altLang="en-US" sz="1800" dirty="0">
                <a:solidFill>
                  <a:schemeClr val="tx1"/>
                </a:solidFill>
                <a:latin typeface="Calibri" panose="020F0502020204030204" pitchFamily="34" charset="0"/>
                <a:ea typeface="SimSun" panose="02010600030101010101" pitchFamily="2" charset="-122"/>
              </a:rPr>
              <a:t>，再按</a:t>
            </a:r>
            <a:r>
              <a:rPr lang="en-US" altLang="zh-CN" sz="1800" dirty="0">
                <a:solidFill>
                  <a:schemeClr val="tx1"/>
                </a:solidFill>
                <a:latin typeface="Calibri" panose="020F0502020204030204" pitchFamily="34" charset="0"/>
                <a:ea typeface="SimSun" panose="02010600030101010101" pitchFamily="2" charset="-122"/>
              </a:rPr>
              <a:t>P+4</a:t>
            </a:r>
            <a:r>
              <a:rPr lang="zh-CN" altLang="en-US" sz="1800" dirty="0">
                <a:solidFill>
                  <a:schemeClr val="tx1"/>
                </a:solidFill>
                <a:latin typeface="Calibri" panose="020F0502020204030204" pitchFamily="34" charset="0"/>
                <a:ea typeface="SimSun" panose="02010600030101010101" pitchFamily="2" charset="-122"/>
              </a:rPr>
              <a:t>号键</a:t>
            </a:r>
            <a:endParaRPr lang="zh-CN" altLang="en-US" sz="2000" dirty="0">
              <a:solidFill>
                <a:schemeClr val="tx1"/>
              </a:solidFill>
              <a:latin typeface="Calibri" panose="020F0502020204030204" pitchFamily="34" charset="0"/>
              <a:ea typeface="SimSun" panose="02010600030101010101" pitchFamily="2" charset="-122"/>
            </a:endParaRPr>
          </a:p>
          <a:p>
            <a:pPr eaLnBrk="0" hangingPunct="0"/>
            <a:r>
              <a:rPr lang="zh-CN" altLang="en-US" sz="1800" dirty="0">
                <a:solidFill>
                  <a:schemeClr val="tx1"/>
                </a:solidFill>
                <a:latin typeface="Calibri" panose="020F0502020204030204" pitchFamily="34" charset="0"/>
                <a:ea typeface="SimSun" panose="02010600030101010101" pitchFamily="2" charset="-122"/>
              </a:rPr>
              <a:t>，将参数值回</a:t>
            </a:r>
            <a:r>
              <a:rPr lang="en-US" altLang="zh-CN" sz="1800" dirty="0">
                <a:solidFill>
                  <a:schemeClr val="tx1"/>
                </a:solidFill>
                <a:latin typeface="Calibri" panose="020F0502020204030204" pitchFamily="34" charset="0"/>
                <a:ea typeface="SimSun" panose="02010600030101010101" pitchFamily="2" charset="-122"/>
              </a:rPr>
              <a:t>0</a:t>
            </a:r>
            <a:r>
              <a:rPr lang="zh-CN" altLang="en-US" sz="1800" dirty="0">
                <a:solidFill>
                  <a:schemeClr val="tx1"/>
                </a:solidFill>
                <a:latin typeface="Calibri" panose="020F0502020204030204" pitchFamily="34" charset="0"/>
                <a:ea typeface="SimSun" panose="02010600030101010101" pitchFamily="2" charset="-122"/>
              </a:rPr>
              <a:t>，按</a:t>
            </a:r>
            <a:r>
              <a:rPr lang="en-US" altLang="zh-CN" sz="1800" dirty="0">
                <a:solidFill>
                  <a:schemeClr val="tx1"/>
                </a:solidFill>
                <a:latin typeface="Calibri" panose="020F0502020204030204" pitchFamily="34" charset="0"/>
                <a:ea typeface="SimSun" panose="02010600030101010101" pitchFamily="2" charset="-122"/>
              </a:rPr>
              <a:t>P</a:t>
            </a:r>
            <a:r>
              <a:rPr lang="zh-CN" altLang="en-US" sz="1800" dirty="0">
                <a:solidFill>
                  <a:schemeClr val="tx1"/>
                </a:solidFill>
                <a:latin typeface="Calibri" panose="020F0502020204030204" pitchFamily="34" charset="0"/>
                <a:ea typeface="SimSun" panose="02010600030101010101" pitchFamily="2" charset="-122"/>
              </a:rPr>
              <a:t>键保存退出。重新按复位键，机器会自动停在刚设置的停车位置。</a:t>
            </a:r>
            <a:endParaRPr lang="zh-CN" altLang="en-US" sz="2000" dirty="0">
              <a:solidFill>
                <a:schemeClr val="tx1"/>
              </a:solidFill>
              <a:latin typeface="Calibri" panose="020F0502020204030204" pitchFamily="34" charset="0"/>
              <a:ea typeface="SimSun" panose="02010600030101010101" pitchFamily="2" charset="-122"/>
            </a:endParaRPr>
          </a:p>
          <a:p>
            <a:pPr eaLnBrk="0" hangingPunct="0"/>
            <a:r>
              <a:rPr lang="zh-CN" altLang="en-US" sz="1800" dirty="0">
                <a:solidFill>
                  <a:srgbClr val="C00000"/>
                </a:solidFill>
                <a:latin typeface="Calibri" panose="020F0502020204030204" pitchFamily="34" charset="0"/>
                <a:ea typeface="SimSun" panose="02010600030101010101" pitchFamily="2" charset="-122"/>
              </a:rPr>
              <a:t>⑤机器启动时容易断针</a:t>
            </a:r>
            <a:endParaRPr lang="zh-CN" altLang="en-US" sz="2000" dirty="0">
              <a:solidFill>
                <a:srgbClr val="C00000"/>
              </a:solidFill>
              <a:latin typeface="Calibri" panose="020F0502020204030204" pitchFamily="34" charset="0"/>
              <a:ea typeface="SimSun" panose="02010600030101010101" pitchFamily="2" charset="-122"/>
            </a:endParaRPr>
          </a:p>
          <a:p>
            <a:pPr eaLnBrk="0" hangingPunct="0"/>
            <a:r>
              <a:rPr lang="zh-CN" altLang="en-US" sz="1800" dirty="0">
                <a:solidFill>
                  <a:schemeClr val="tx1"/>
                </a:solidFill>
                <a:latin typeface="Calibri" panose="020F0502020204030204" pitchFamily="34" charset="0"/>
                <a:ea typeface="SimSun" panose="02010600030101010101" pitchFamily="2" charset="-122"/>
              </a:rPr>
              <a:t>处理方案：调大钮钳复位弹簧的压力：将参数</a:t>
            </a:r>
            <a:r>
              <a:rPr lang="en-US" altLang="zh-CN" sz="1800" dirty="0">
                <a:solidFill>
                  <a:schemeClr val="tx1"/>
                </a:solidFill>
                <a:latin typeface="Calibri" panose="020F0502020204030204" pitchFamily="34" charset="0"/>
                <a:ea typeface="SimSun" panose="02010600030101010101" pitchFamily="2" charset="-122"/>
              </a:rPr>
              <a:t>244</a:t>
            </a:r>
            <a:r>
              <a:rPr lang="zh-CN" altLang="en-US" sz="1800" dirty="0">
                <a:solidFill>
                  <a:schemeClr val="tx1"/>
                </a:solidFill>
                <a:latin typeface="Calibri" panose="020F0502020204030204" pitchFamily="34" charset="0"/>
                <a:ea typeface="SimSun" panose="02010600030101010101" pitchFamily="2" charset="-122"/>
              </a:rPr>
              <a:t>参数值适当调大</a:t>
            </a:r>
            <a:endParaRPr lang="zh-CN" altLang="en-US" sz="2000" dirty="0">
              <a:solidFill>
                <a:schemeClr val="tx1"/>
              </a:solidFill>
              <a:latin typeface="Calibri" panose="020F0502020204030204" pitchFamily="34" charset="0"/>
              <a:ea typeface="SimSun" panose="02010600030101010101" pitchFamily="2" charset="-122"/>
            </a:endParaRPr>
          </a:p>
          <a:p>
            <a:pPr eaLnBrk="0" hangingPunct="0"/>
            <a:r>
              <a:rPr lang="zh-CN" altLang="en-US" sz="1800" dirty="0">
                <a:solidFill>
                  <a:srgbClr val="C00000"/>
                </a:solidFill>
                <a:latin typeface="Calibri" panose="020F0502020204030204" pitchFamily="34" charset="0"/>
                <a:ea typeface="SimSun" panose="02010600030101010101" pitchFamily="2" charset="-122"/>
              </a:rPr>
              <a:t>⑥钉扣结束后，压脚不抬起</a:t>
            </a:r>
            <a:endParaRPr lang="zh-CN" altLang="en-US" sz="2000" dirty="0">
              <a:solidFill>
                <a:srgbClr val="C00000"/>
              </a:solidFill>
              <a:latin typeface="Calibri" panose="020F0502020204030204" pitchFamily="34" charset="0"/>
              <a:ea typeface="SimSun" panose="02010600030101010101" pitchFamily="2" charset="-122"/>
            </a:endParaRPr>
          </a:p>
          <a:p>
            <a:pPr eaLnBrk="0" hangingPunct="0"/>
            <a:r>
              <a:rPr lang="zh-CN" altLang="en-US" sz="1800" dirty="0">
                <a:solidFill>
                  <a:schemeClr val="tx1"/>
                </a:solidFill>
                <a:latin typeface="Calibri" panose="020F0502020204030204" pitchFamily="34" charset="0"/>
                <a:ea typeface="SimSun" panose="02010600030101010101" pitchFamily="2" charset="-122"/>
              </a:rPr>
              <a:t>处理方案：检查抬压脚键灯是否亮，灯亮压脚才会抬起；电磁铁被磁化，吸力不够，更</a:t>
            </a:r>
            <a:endParaRPr lang="zh-CN" altLang="en-US" sz="2000" dirty="0">
              <a:solidFill>
                <a:schemeClr val="tx1"/>
              </a:solidFill>
              <a:latin typeface="Calibri" panose="020F0502020204030204" pitchFamily="34" charset="0"/>
              <a:ea typeface="SimSun" panose="02010600030101010101" pitchFamily="2" charset="-122"/>
            </a:endParaRPr>
          </a:p>
          <a:p>
            <a:pPr eaLnBrk="0" hangingPunct="0"/>
            <a:r>
              <a:rPr lang="zh-CN" altLang="en-US" sz="1800" dirty="0">
                <a:solidFill>
                  <a:schemeClr val="tx1"/>
                </a:solidFill>
                <a:latin typeface="Calibri" panose="020F0502020204030204" pitchFamily="34" charset="0"/>
                <a:ea typeface="SimSun" panose="02010600030101010101" pitchFamily="2" charset="-122"/>
              </a:rPr>
              <a:t>换新的电磁铁。</a:t>
            </a:r>
            <a:endParaRPr lang="zh-CN" altLang="en-US" sz="2000" dirty="0">
              <a:solidFill>
                <a:schemeClr val="tx1"/>
              </a:solidFill>
              <a:latin typeface="Calibri" panose="020F0502020204030204" pitchFamily="34" charset="0"/>
              <a:ea typeface="SimSun" panose="02010600030101010101" pitchFamily="2" charset="-122"/>
            </a:endParaRPr>
          </a:p>
          <a:p>
            <a:pPr eaLnBrk="0" hangingPunct="0"/>
            <a:r>
              <a:rPr lang="zh-CN" altLang="en-US" sz="1800" dirty="0">
                <a:solidFill>
                  <a:srgbClr val="C00000"/>
                </a:solidFill>
                <a:latin typeface="Calibri" panose="020F0502020204030204" pitchFamily="34" charset="0"/>
                <a:ea typeface="SimSun" panose="02010600030101010101" pitchFamily="2" charset="-122"/>
              </a:rPr>
              <a:t>⑦ 报</a:t>
            </a:r>
            <a:r>
              <a:rPr lang="en-US" altLang="zh-CN" sz="1800" dirty="0">
                <a:solidFill>
                  <a:srgbClr val="C00000"/>
                </a:solidFill>
                <a:latin typeface="Calibri" panose="020F0502020204030204" pitchFamily="34" charset="0"/>
                <a:ea typeface="SimSun" panose="02010600030101010101" pitchFamily="2" charset="-122"/>
              </a:rPr>
              <a:t>27</a:t>
            </a:r>
            <a:r>
              <a:rPr lang="zh-CN" altLang="en-US" sz="1800" dirty="0">
                <a:solidFill>
                  <a:srgbClr val="C00000"/>
                </a:solidFill>
                <a:latin typeface="Calibri" panose="020F0502020204030204" pitchFamily="34" charset="0"/>
                <a:ea typeface="SimSun" panose="02010600030101010101" pitchFamily="2" charset="-122"/>
              </a:rPr>
              <a:t>号错或电机温升较高现象</a:t>
            </a:r>
            <a:endParaRPr lang="zh-CN" altLang="en-US" sz="2000" dirty="0">
              <a:solidFill>
                <a:srgbClr val="C00000"/>
              </a:solidFill>
              <a:latin typeface="Calibri" panose="020F0502020204030204" pitchFamily="34" charset="0"/>
              <a:ea typeface="SimSun" panose="02010600030101010101" pitchFamily="2" charset="-122"/>
            </a:endParaRPr>
          </a:p>
          <a:p>
            <a:pPr eaLnBrk="0" hangingPunct="0"/>
            <a:r>
              <a:rPr lang="zh-CN" altLang="en-US" sz="1800" dirty="0">
                <a:solidFill>
                  <a:schemeClr val="tx1"/>
                </a:solidFill>
                <a:latin typeface="Calibri" panose="020F0502020204030204" pitchFamily="34" charset="0"/>
                <a:ea typeface="SimSun" panose="02010600030101010101" pitchFamily="2" charset="-122"/>
              </a:rPr>
              <a:t>造成原因：电机电流较大</a:t>
            </a:r>
            <a:endParaRPr lang="zh-CN" altLang="en-US" sz="2000" dirty="0">
              <a:solidFill>
                <a:schemeClr val="tx1"/>
              </a:solidFill>
              <a:latin typeface="Calibri" panose="020F0502020204030204" pitchFamily="34" charset="0"/>
              <a:ea typeface="SimSun" panose="02010600030101010101" pitchFamily="2" charset="-122"/>
            </a:endParaRPr>
          </a:p>
          <a:p>
            <a:pPr eaLnBrk="0" hangingPunct="0"/>
            <a:r>
              <a:rPr lang="zh-CN" altLang="en-US" sz="1800" dirty="0">
                <a:solidFill>
                  <a:schemeClr val="tx1"/>
                </a:solidFill>
                <a:latin typeface="Calibri" panose="020F0502020204030204" pitchFamily="34" charset="0"/>
                <a:ea typeface="SimSun" panose="02010600030101010101" pitchFamily="2" charset="-122"/>
              </a:rPr>
              <a:t>处理方案：将参数</a:t>
            </a:r>
            <a:r>
              <a:rPr lang="en-US" altLang="zh-CN" sz="1800" dirty="0">
                <a:solidFill>
                  <a:schemeClr val="tx1"/>
                </a:solidFill>
                <a:latin typeface="Calibri" panose="020F0502020204030204" pitchFamily="34" charset="0"/>
                <a:ea typeface="SimSun" panose="02010600030101010101" pitchFamily="2" charset="-122"/>
              </a:rPr>
              <a:t>222</a:t>
            </a:r>
            <a:r>
              <a:rPr lang="zh-CN" altLang="en-US" sz="1800" dirty="0">
                <a:solidFill>
                  <a:schemeClr val="tx1"/>
                </a:solidFill>
                <a:latin typeface="Calibri" panose="020F0502020204030204" pitchFamily="34" charset="0"/>
                <a:ea typeface="SimSun" panose="02010600030101010101" pitchFamily="2" charset="-122"/>
              </a:rPr>
              <a:t>默认值</a:t>
            </a:r>
            <a:r>
              <a:rPr lang="en-US" altLang="zh-CN" sz="1800" dirty="0">
                <a:solidFill>
                  <a:schemeClr val="tx1"/>
                </a:solidFill>
                <a:latin typeface="Calibri" panose="020F0502020204030204" pitchFamily="34" charset="0"/>
                <a:ea typeface="SimSun" panose="02010600030101010101" pitchFamily="2" charset="-122"/>
              </a:rPr>
              <a:t>0001</a:t>
            </a:r>
            <a:r>
              <a:rPr lang="zh-CN" altLang="en-US" sz="1800" dirty="0">
                <a:solidFill>
                  <a:schemeClr val="tx1"/>
                </a:solidFill>
                <a:latin typeface="Calibri" panose="020F0502020204030204" pitchFamily="34" charset="0"/>
                <a:ea typeface="SimSun" panose="02010600030101010101" pitchFamily="2" charset="-122"/>
              </a:rPr>
              <a:t>改为</a:t>
            </a:r>
            <a:r>
              <a:rPr lang="en-US" altLang="zh-CN" sz="1800" dirty="0">
                <a:solidFill>
                  <a:schemeClr val="tx1"/>
                </a:solidFill>
                <a:latin typeface="Calibri" panose="020F0502020204030204" pitchFamily="34" charset="0"/>
                <a:ea typeface="SimSun" panose="02010600030101010101" pitchFamily="2" charset="-122"/>
              </a:rPr>
              <a:t>0000</a:t>
            </a:r>
            <a:r>
              <a:rPr lang="zh-CN" altLang="en-US" sz="1800" dirty="0">
                <a:solidFill>
                  <a:schemeClr val="tx1"/>
                </a:solidFill>
                <a:latin typeface="Calibri" panose="020F0502020204030204" pitchFamily="34" charset="0"/>
                <a:ea typeface="SimSun" panose="02010600030101010101" pitchFamily="2" charset="-122"/>
              </a:rPr>
              <a:t>，取消电流锁定功能。</a:t>
            </a:r>
            <a:endParaRPr lang="zh-CN" altLang="en-US" sz="1800" dirty="0">
              <a:solidFill>
                <a:schemeClr val="tx1"/>
              </a:solidFill>
              <a:latin typeface="Calibri" panose="020F0502020204030204" pitchFamily="34" charset="0"/>
              <a:ea typeface="SimSun" panose="02010600030101010101" pitchFamily="2" charset="-122"/>
            </a:endParaRPr>
          </a:p>
          <a:p>
            <a:pPr eaLnBrk="0" hangingPunct="0"/>
            <a:endParaRPr lang="zh-CN" altLang="en-US">
              <a:latin typeface="Calibri" panose="020F0502020204030204" pitchFamily="34" charset="0"/>
              <a:ea typeface="SimSun" panose="02010600030101010101" pitchFamily="2" charset="-122"/>
            </a:endParaRPr>
          </a:p>
        </p:txBody>
      </p:sp>
      <p:sp>
        <p:nvSpPr>
          <p:cNvPr id="40962" name="文本框 4"/>
          <p:cNvSpPr txBox="1"/>
          <p:nvPr/>
        </p:nvSpPr>
        <p:spPr>
          <a:xfrm>
            <a:off x="584200" y="1087438"/>
            <a:ext cx="2052638" cy="398462"/>
          </a:xfrm>
          <a:prstGeom prst="rect">
            <a:avLst/>
          </a:prstGeom>
          <a:noFill/>
          <a:ln w="9525">
            <a:noFill/>
          </a:ln>
        </p:spPr>
        <p:txBody>
          <a:bodyPr wrap="square" anchor="t">
            <a:spAutoFit/>
          </a:bodyPr>
          <a:p>
            <a:pPr>
              <a:spcBef>
                <a:spcPct val="50000"/>
              </a:spcBef>
              <a:buFont typeface="Arial" panose="020B0604020202020204" pitchFamily="34" charset="0"/>
            </a:pPr>
            <a:r>
              <a:rPr lang="en-US" altLang="zh-CN" sz="2000" b="0" u="none" dirty="0">
                <a:solidFill>
                  <a:schemeClr val="tx1"/>
                </a:solidFill>
                <a:latin typeface="Arial" panose="020B0604020202020204" pitchFamily="34" charset="0"/>
                <a:ea typeface="楷体_GB2312"/>
              </a:rPr>
              <a:t>4.10.</a:t>
            </a:r>
            <a:r>
              <a:rPr lang="zh-CN" altLang="en-US" sz="2000" b="0" u="none" dirty="0">
                <a:solidFill>
                  <a:schemeClr val="tx1"/>
                </a:solidFill>
                <a:latin typeface="Arial" panose="020B0604020202020204" pitchFamily="34" charset="0"/>
                <a:ea typeface="楷体_GB2312"/>
              </a:rPr>
              <a:t>常见问题</a:t>
            </a:r>
            <a:endParaRPr lang="zh-CN" altLang="en-US" sz="2000" b="0" u="none" dirty="0">
              <a:solidFill>
                <a:schemeClr val="tx1"/>
              </a:solidFill>
              <a:latin typeface="Arial" panose="020B0604020202020204" pitchFamily="34" charset="0"/>
              <a:ea typeface="楷体_GB231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600" y="782638"/>
            <a:ext cx="8229600" cy="711200"/>
          </a:xfrm>
          <a:noFill/>
          <a:ln w="25400">
            <a:solidFill>
              <a:srgbClr val="000000">
                <a:alpha val="0"/>
              </a:srgbClr>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normAutofit fontScale="90000"/>
          </a:bodyPr>
          <a:lstStyle/>
          <a:p>
            <a:pPr marL="0" marR="0" lvl="0" indent="0" algn="l" defTabSz="912495" rtl="0" eaLnBrk="1" fontAlgn="base" latinLnBrk="0" hangingPunct="1">
              <a:lnSpc>
                <a:spcPct val="100000"/>
              </a:lnSpc>
              <a:spcBef>
                <a:spcPct val="0"/>
              </a:spcBef>
              <a:spcAft>
                <a:spcPct val="0"/>
              </a:spcAft>
              <a:buClrTx/>
              <a:buSzTx/>
              <a:buFontTx/>
              <a:buNone/>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sym typeface="SimSun" panose="02010600030101010101" pitchFamily="2" charset="-122"/>
              </a:rPr>
              <a:t>五  问题反馈解决方案</a:t>
            </a:r>
            <a:br>
              <a:rPr kumimoji="0" lang="en-US" altLang="zh-CN" sz="2800" b="0" i="0" u="none" strike="noStrike" kern="0" cap="none" spc="0" normalizeH="0" baseline="0" noProof="0" dirty="0" smtClean="0">
                <a:ln>
                  <a:noFill/>
                </a:ln>
                <a:solidFill>
                  <a:schemeClr val="tx1"/>
                </a:solidFill>
                <a:effectLst/>
                <a:uLnTx/>
                <a:uFillTx/>
                <a:latin typeface="+mn-lt"/>
                <a:ea typeface="+mn-ea"/>
                <a:cs typeface="+mn-cs"/>
                <a:sym typeface="SimSun" panose="02010600030101010101" pitchFamily="2" charset="-122"/>
              </a:rPr>
            </a:b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sym typeface="SimSun" panose="02010600030101010101" pitchFamily="2" charset="-122"/>
              </a:rPr>
              <a:t>     </a:t>
            </a:r>
            <a:r>
              <a:rPr kumimoji="0" lang="zh-CN" altLang="en-US" sz="2200" b="0" i="0" u="none" strike="noStrike" kern="0" cap="none" spc="0" normalizeH="0" baseline="0" noProof="0" dirty="0" smtClean="0">
                <a:ln>
                  <a:noFill/>
                </a:ln>
                <a:solidFill>
                  <a:schemeClr val="tx1"/>
                </a:solidFill>
                <a:effectLst/>
                <a:uLnTx/>
                <a:uFillTx/>
                <a:latin typeface="+mn-lt"/>
                <a:ea typeface="+mn-ea"/>
                <a:cs typeface="+mn-cs"/>
                <a:sym typeface="SimSun" panose="02010600030101010101" pitchFamily="2" charset="-122"/>
              </a:rPr>
              <a:t>①压</a:t>
            </a:r>
            <a:r>
              <a:rPr kumimoji="0" lang="zh-CN" altLang="en-US" sz="2200" b="0" i="0" u="none" strike="noStrike" kern="0" cap="none" spc="0" normalizeH="0" baseline="0" noProof="0" dirty="0">
                <a:ln>
                  <a:noFill/>
                </a:ln>
                <a:solidFill>
                  <a:schemeClr val="tx1"/>
                </a:solidFill>
                <a:effectLst/>
                <a:uLnTx/>
                <a:uFillTx/>
                <a:latin typeface="+mn-lt"/>
                <a:ea typeface="+mn-ea"/>
                <a:cs typeface="+mn-cs"/>
                <a:sym typeface="SimSun" panose="02010600030101010101" pitchFamily="2" charset="-122"/>
              </a:rPr>
              <a:t>脚落下后，机针延迟</a:t>
            </a:r>
            <a:endParaRPr kumimoji="0" lang="en-US" altLang="zh-CN" sz="2200" b="0" i="0" u="none" strike="noStrike" kern="0" cap="none" spc="0" normalizeH="0" baseline="0" noProof="0" dirty="0">
              <a:ln>
                <a:noFill/>
              </a:ln>
              <a:solidFill>
                <a:schemeClr val="tx1"/>
              </a:solidFill>
              <a:effectLst/>
              <a:uLnTx/>
              <a:uFillTx/>
              <a:latin typeface="+mn-lt"/>
              <a:ea typeface="+mn-ea"/>
              <a:cs typeface="+mn-cs"/>
              <a:sym typeface="SimSun" panose="02010600030101010101" pitchFamily="2" charset="-122"/>
            </a:endParaRPr>
          </a:p>
        </p:txBody>
      </p:sp>
      <p:sp>
        <p:nvSpPr>
          <p:cNvPr id="19459" name="文本框 6"/>
          <p:cNvSpPr txBox="1"/>
          <p:nvPr/>
        </p:nvSpPr>
        <p:spPr>
          <a:xfrm>
            <a:off x="609600" y="1566863"/>
            <a:ext cx="8229600" cy="1471613"/>
          </a:xfrm>
          <a:prstGeom prst="rect">
            <a:avLst/>
          </a:prstGeom>
          <a:ln w="12700">
            <a:noFill/>
          </a:ln>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问题反馈</a:t>
            </a:r>
            <a:r>
              <a:rPr kumimoji="0" lang="en-US" altLang="zh-CN" sz="16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a:t>
            </a:r>
            <a:r>
              <a:rPr kumimoji="0" lang="zh-CN" altLang="en-US" sz="1600" b="0" i="0" u="none" strike="noStrike" kern="1200" cap="none" spc="0" normalizeH="0" baseline="0" noProof="0" dirty="0">
                <a:ln>
                  <a:noFill/>
                </a:ln>
                <a:solidFill>
                  <a:srgbClr val="071B2C"/>
                </a:solidFill>
                <a:effectLst/>
                <a:uLnTx/>
                <a:uFillTx/>
                <a:latin typeface="+mn-lt"/>
                <a:ea typeface="+mn-ea"/>
                <a:cs typeface="+mn-cs"/>
                <a:sym typeface="+mn-ea"/>
              </a:rPr>
              <a:t>客户反馈起缝的时候压脚放下后机针应该也马上下放并缝纫，但是现在存在的问题是压脚下放后机针会延迟下放。</a:t>
            </a:r>
            <a:endParaRPr kumimoji="0" lang="en-US" altLang="zh-CN" sz="1600" b="0" i="0" u="none" strike="noStrike" kern="1200" cap="none" spc="0" normalizeH="0" baseline="0" noProof="0" dirty="0">
              <a:ln>
                <a:noFill/>
              </a:ln>
              <a:solidFill>
                <a:srgbClr val="77777A"/>
              </a:solidFill>
              <a:effectLst/>
              <a:uLnTx/>
              <a:uFillTx/>
              <a:latin typeface="+mn-lt"/>
              <a:ea typeface="+mn-ea"/>
              <a:cs typeface="+mn-cs"/>
              <a:sym typeface="SimSun" panose="02010600030101010101" pitchFamily="2" charset="-122"/>
            </a:endParaRPr>
          </a:p>
          <a:p>
            <a:pPr marL="0" marR="0" lvl="0" indent="0" algn="l" defTabSz="914400" rtl="0" eaLnBrk="0" fontAlgn="base" latinLnBrk="0" hangingPunct="0">
              <a:lnSpc>
                <a:spcPct val="9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err="1">
                <a:ln>
                  <a:noFill/>
                </a:ln>
                <a:solidFill>
                  <a:srgbClr val="071B2C"/>
                </a:solidFill>
                <a:effectLst/>
                <a:uLnTx/>
                <a:uFillTx/>
                <a:latin typeface="+mn-lt"/>
                <a:ea typeface="+mn-ea"/>
                <a:cs typeface="+mn-cs"/>
                <a:sym typeface="SimSun" panose="02010600030101010101" pitchFamily="2" charset="-122"/>
              </a:rPr>
              <a:t>解决方案</a:t>
            </a:r>
            <a:r>
              <a:rPr kumimoji="0" lang="en-US" altLang="zh-CN" sz="16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a:t>
            </a:r>
            <a:r>
              <a:rPr kumimoji="0" lang="zh-CN" altLang="en-US" sz="16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电控里面有参数进行调整，工作原理：由于电磁铁有响应时间，为了保护机针不碰到动刀，压脚落下后，针杆必须相对延迟启动，</a:t>
            </a:r>
            <a:r>
              <a:rPr kumimoji="0" lang="en-US" altLang="zh-CN" sz="16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244</a:t>
            </a:r>
            <a:r>
              <a:rPr kumimoji="0" lang="zh-CN" altLang="en-US" sz="16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参数功能出厂默认值为</a:t>
            </a:r>
            <a:r>
              <a:rPr kumimoji="0" lang="en-US" altLang="zh-CN" sz="16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240</a:t>
            </a:r>
            <a:r>
              <a:rPr kumimoji="0" lang="zh-CN" altLang="en-US" sz="16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，对于使用过一段后的机器参数可以调整到</a:t>
            </a:r>
            <a:r>
              <a:rPr kumimoji="0" lang="en-US" altLang="zh-CN" sz="16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220</a:t>
            </a:r>
            <a:r>
              <a:rPr kumimoji="0" lang="zh-CN" altLang="en-US" sz="16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。（注：值越小，机针动作越快，机针动作太快会出现断针情况）</a:t>
            </a:r>
            <a:endParaRPr kumimoji="0" lang="en-US" altLang="zh-CN" sz="16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endParaRPr>
          </a:p>
        </p:txBody>
      </p:sp>
      <p:pic>
        <p:nvPicPr>
          <p:cNvPr id="41987" name="图片 2"/>
          <p:cNvPicPr>
            <a:picLocks noChangeAspect="1"/>
          </p:cNvPicPr>
          <p:nvPr/>
        </p:nvPicPr>
        <p:blipFill>
          <a:blip r:embed="rId1"/>
          <a:srcRect t="14157" b="11911"/>
          <a:stretch>
            <a:fillRect/>
          </a:stretch>
        </p:blipFill>
        <p:spPr>
          <a:xfrm>
            <a:off x="611188" y="3068638"/>
            <a:ext cx="2457450" cy="2836862"/>
          </a:xfrm>
          <a:prstGeom prst="rect">
            <a:avLst/>
          </a:prstGeom>
          <a:noFill/>
          <a:ln w="9525">
            <a:noFill/>
          </a:ln>
        </p:spPr>
      </p:pic>
      <p:sp>
        <p:nvSpPr>
          <p:cNvPr id="41988" name="矩形 3"/>
          <p:cNvSpPr/>
          <p:nvPr/>
        </p:nvSpPr>
        <p:spPr>
          <a:xfrm>
            <a:off x="5292725" y="3284538"/>
            <a:ext cx="3598863" cy="2032000"/>
          </a:xfrm>
          <a:prstGeom prst="rect">
            <a:avLst/>
          </a:prstGeom>
          <a:noFill/>
          <a:ln w="9525">
            <a:noFill/>
          </a:ln>
        </p:spPr>
        <p:txBody>
          <a:bodyPr anchor="t">
            <a:spAutoFit/>
          </a:bodyPr>
          <a:p>
            <a:pPr>
              <a:buFont typeface="Arial" panose="020B0604020202020204" pitchFamily="34" charset="0"/>
            </a:pPr>
            <a:r>
              <a:rPr lang="zh-CN" altLang="en-US" sz="1800" b="0" u="none" dirty="0">
                <a:solidFill>
                  <a:schemeClr val="tx1"/>
                </a:solidFill>
                <a:latin typeface="Arial" panose="020B0604020202020204" pitchFamily="34" charset="0"/>
                <a:ea typeface="SimSun" panose="02010600030101010101" pitchFamily="2" charset="-122"/>
              </a:rPr>
              <a:t>操作方法：</a:t>
            </a:r>
            <a:r>
              <a:rPr lang="en-US" altLang="zh-CN" sz="1800" b="0" u="none" dirty="0">
                <a:solidFill>
                  <a:schemeClr val="tx1"/>
                </a:solidFill>
                <a:latin typeface="Arial" panose="020B0604020202020204" pitchFamily="34" charset="0"/>
                <a:ea typeface="SimSun" panose="02010600030101010101" pitchFamily="2" charset="-122"/>
              </a:rPr>
              <a:t>1</a:t>
            </a:r>
            <a:r>
              <a:rPr lang="zh-CN" altLang="en-US" sz="1800" b="0" u="none" dirty="0">
                <a:solidFill>
                  <a:schemeClr val="tx1"/>
                </a:solidFill>
                <a:latin typeface="Arial" panose="020B0604020202020204" pitchFamily="34" charset="0"/>
                <a:ea typeface="SimSun" panose="02010600030101010101" pitchFamily="2" charset="-122"/>
              </a:rPr>
              <a:t>、按住</a:t>
            </a:r>
            <a:r>
              <a:rPr lang="en-US" altLang="zh-CN" sz="1800" b="0" u="none" dirty="0">
                <a:solidFill>
                  <a:schemeClr val="tx1"/>
                </a:solidFill>
                <a:latin typeface="Arial" panose="020B0604020202020204" pitchFamily="34" charset="0"/>
                <a:ea typeface="SimSun" panose="02010600030101010101" pitchFamily="2" charset="-122"/>
              </a:rPr>
              <a:t>P</a:t>
            </a:r>
            <a:r>
              <a:rPr lang="zh-CN" altLang="en-US" sz="1800" b="0" u="none" dirty="0">
                <a:solidFill>
                  <a:schemeClr val="tx1"/>
                </a:solidFill>
                <a:latin typeface="Arial" panose="020B0604020202020204" pitchFamily="34" charset="0"/>
                <a:ea typeface="SimSun" panose="02010600030101010101" pitchFamily="2" charset="-122"/>
              </a:rPr>
              <a:t>键不放开机，等操作屏出现参数</a:t>
            </a:r>
            <a:r>
              <a:rPr lang="en-US" altLang="zh-CN" sz="1800" b="0" u="none" dirty="0">
                <a:solidFill>
                  <a:schemeClr val="tx1"/>
                </a:solidFill>
                <a:latin typeface="Arial" panose="020B0604020202020204" pitchFamily="34" charset="0"/>
                <a:ea typeface="SimSun" panose="02010600030101010101" pitchFamily="2" charset="-122"/>
              </a:rPr>
              <a:t>100</a:t>
            </a:r>
            <a:r>
              <a:rPr lang="zh-CN" altLang="en-US" sz="1800" b="0" u="none" dirty="0">
                <a:solidFill>
                  <a:schemeClr val="tx1"/>
                </a:solidFill>
                <a:latin typeface="Arial" panose="020B0604020202020204" pitchFamily="34" charset="0"/>
                <a:ea typeface="SimSun" panose="02010600030101010101" pitchFamily="2" charset="-122"/>
              </a:rPr>
              <a:t>，松开手指，再同时按</a:t>
            </a:r>
            <a:r>
              <a:rPr lang="en-US" altLang="zh-CN" sz="1800" b="0" u="none" dirty="0">
                <a:solidFill>
                  <a:schemeClr val="tx1"/>
                </a:solidFill>
                <a:latin typeface="Arial" panose="020B0604020202020204" pitchFamily="34" charset="0"/>
                <a:ea typeface="SimSun" panose="02010600030101010101" pitchFamily="2" charset="-122"/>
              </a:rPr>
              <a:t>P+</a:t>
            </a:r>
            <a:r>
              <a:rPr lang="zh-CN" altLang="en-US" sz="1800" b="0" u="none" dirty="0">
                <a:solidFill>
                  <a:schemeClr val="tx1"/>
                </a:solidFill>
                <a:latin typeface="Arial" panose="020B0604020202020204" pitchFamily="34" charset="0"/>
                <a:ea typeface="SimSun" panose="02010600030101010101" pitchFamily="2" charset="-122"/>
              </a:rPr>
              <a:t>速度增键一次。将参数调整</a:t>
            </a:r>
            <a:r>
              <a:rPr lang="en-US" altLang="zh-CN" sz="1800" b="0" u="none" dirty="0">
                <a:solidFill>
                  <a:schemeClr val="tx1"/>
                </a:solidFill>
                <a:latin typeface="Arial" panose="020B0604020202020204" pitchFamily="34" charset="0"/>
                <a:ea typeface="SimSun" panose="02010600030101010101" pitchFamily="2" charset="-122"/>
              </a:rPr>
              <a:t>200</a:t>
            </a:r>
            <a:r>
              <a:rPr lang="zh-CN" altLang="en-US" sz="1800" b="0" u="none" dirty="0">
                <a:solidFill>
                  <a:schemeClr val="tx1"/>
                </a:solidFill>
                <a:latin typeface="Arial" panose="020B0604020202020204" pitchFamily="34" charset="0"/>
                <a:ea typeface="SimSun" panose="02010600030101010101" pitchFamily="2" charset="-122"/>
              </a:rPr>
              <a:t>；</a:t>
            </a:r>
            <a:r>
              <a:rPr lang="en-US" altLang="zh-CN" sz="1800" b="0" u="none" dirty="0">
                <a:solidFill>
                  <a:schemeClr val="tx1"/>
                </a:solidFill>
                <a:latin typeface="Arial" panose="020B0604020202020204" pitchFamily="34" charset="0"/>
                <a:ea typeface="SimSun" panose="02010600030101010101" pitchFamily="2" charset="-122"/>
              </a:rPr>
              <a:t>2 </a:t>
            </a:r>
            <a:r>
              <a:rPr lang="zh-CN" altLang="en-US" sz="1800" b="0" u="none" dirty="0">
                <a:solidFill>
                  <a:schemeClr val="tx1"/>
                </a:solidFill>
                <a:latin typeface="Arial" panose="020B0604020202020204" pitchFamily="34" charset="0"/>
                <a:ea typeface="SimSun" panose="02010600030101010101" pitchFamily="2" charset="-122"/>
              </a:rPr>
              <a:t>分别按速度增键、软启动</a:t>
            </a:r>
            <a:r>
              <a:rPr lang="en-US" altLang="zh-CN" sz="1800" b="0" u="none" dirty="0">
                <a:solidFill>
                  <a:schemeClr val="tx1"/>
                </a:solidFill>
                <a:latin typeface="Arial" panose="020B0604020202020204" pitchFamily="34" charset="0"/>
                <a:ea typeface="SimSun" panose="02010600030101010101" pitchFamily="2" charset="-122"/>
              </a:rPr>
              <a:t>F</a:t>
            </a:r>
            <a:r>
              <a:rPr lang="zh-CN" altLang="en-US" sz="1800" b="0" u="none" dirty="0">
                <a:solidFill>
                  <a:schemeClr val="tx1"/>
                </a:solidFill>
                <a:latin typeface="Arial" panose="020B0604020202020204" pitchFamily="34" charset="0"/>
                <a:ea typeface="SimSun" panose="02010600030101010101" pitchFamily="2" charset="-122"/>
              </a:rPr>
              <a:t>键，将参数调到</a:t>
            </a:r>
            <a:r>
              <a:rPr lang="en-US" altLang="zh-CN" sz="1800" b="0" u="none" dirty="0">
                <a:solidFill>
                  <a:schemeClr val="tx1"/>
                </a:solidFill>
                <a:latin typeface="Arial" panose="020B0604020202020204" pitchFamily="34" charset="0"/>
                <a:ea typeface="SimSun" panose="02010600030101010101" pitchFamily="2" charset="-122"/>
              </a:rPr>
              <a:t>244</a:t>
            </a:r>
            <a:r>
              <a:rPr lang="zh-CN" altLang="en-US" sz="1800" b="0" u="none" dirty="0">
                <a:solidFill>
                  <a:schemeClr val="tx1"/>
                </a:solidFill>
                <a:latin typeface="Arial" panose="020B0604020202020204" pitchFamily="34" charset="0"/>
                <a:ea typeface="SimSun" panose="02010600030101010101" pitchFamily="2" charset="-122"/>
              </a:rPr>
              <a:t>，将默认值改为</a:t>
            </a:r>
            <a:r>
              <a:rPr lang="en-US" altLang="zh-CN" sz="1800" b="0" u="none" dirty="0">
                <a:solidFill>
                  <a:schemeClr val="tx1"/>
                </a:solidFill>
                <a:latin typeface="Arial" panose="020B0604020202020204" pitchFamily="34" charset="0"/>
                <a:ea typeface="SimSun" panose="02010600030101010101" pitchFamily="2" charset="-122"/>
              </a:rPr>
              <a:t>0220</a:t>
            </a:r>
            <a:r>
              <a:rPr lang="zh-CN" altLang="en-US" sz="1800" b="0" u="none" dirty="0">
                <a:solidFill>
                  <a:schemeClr val="tx1"/>
                </a:solidFill>
                <a:latin typeface="Arial" panose="020B0604020202020204" pitchFamily="34" charset="0"/>
                <a:ea typeface="SimSun" panose="02010600030101010101" pitchFamily="2" charset="-122"/>
              </a:rPr>
              <a:t>；</a:t>
            </a:r>
            <a:r>
              <a:rPr lang="en-US" altLang="zh-CN" sz="1800" b="0" u="none" dirty="0">
                <a:solidFill>
                  <a:schemeClr val="tx1"/>
                </a:solidFill>
                <a:latin typeface="Arial" panose="020B0604020202020204" pitchFamily="34" charset="0"/>
                <a:ea typeface="SimSun" panose="02010600030101010101" pitchFamily="2" charset="-122"/>
              </a:rPr>
              <a:t>3</a:t>
            </a:r>
            <a:r>
              <a:rPr lang="zh-CN" altLang="en-US" sz="1800" b="0" u="none" dirty="0">
                <a:solidFill>
                  <a:schemeClr val="tx1"/>
                </a:solidFill>
                <a:latin typeface="Arial" panose="020B0604020202020204" pitchFamily="34" charset="0"/>
                <a:ea typeface="SimSun" panose="02010600030101010101" pitchFamily="2" charset="-122"/>
              </a:rPr>
              <a:t>、按</a:t>
            </a:r>
            <a:r>
              <a:rPr lang="en-US" altLang="zh-CN" sz="1800" b="0" u="none" dirty="0">
                <a:solidFill>
                  <a:schemeClr val="tx1"/>
                </a:solidFill>
                <a:latin typeface="Arial" panose="020B0604020202020204" pitchFamily="34" charset="0"/>
                <a:ea typeface="SimSun" panose="02010600030101010101" pitchFamily="2" charset="-122"/>
              </a:rPr>
              <a:t>P</a:t>
            </a:r>
            <a:r>
              <a:rPr lang="zh-CN" altLang="en-US" sz="1800" b="0" u="none" dirty="0">
                <a:solidFill>
                  <a:schemeClr val="tx1"/>
                </a:solidFill>
                <a:latin typeface="Arial" panose="020B0604020202020204" pitchFamily="34" charset="0"/>
                <a:ea typeface="SimSun" panose="02010600030101010101" pitchFamily="2" charset="-122"/>
              </a:rPr>
              <a:t>键保存退出，参数更改完毕</a:t>
            </a:r>
            <a:r>
              <a:rPr lang="zh-CN" altLang="en-US" sz="1800" b="0" u="none" dirty="0">
                <a:solidFill>
                  <a:srgbClr val="77777A"/>
                </a:solidFill>
                <a:latin typeface="Arial" panose="020B0604020202020204" pitchFamily="34" charset="0"/>
                <a:ea typeface="SimSun" panose="02010600030101010101" pitchFamily="2" charset="-122"/>
              </a:rPr>
              <a:t>。</a:t>
            </a:r>
            <a:endParaRPr lang="zh-CN" altLang="en-US" sz="1800" b="0" u="none" dirty="0">
              <a:solidFill>
                <a:srgbClr val="77777A"/>
              </a:solidFill>
              <a:latin typeface="Arial" panose="020B0604020202020204" pitchFamily="34" charset="0"/>
              <a:ea typeface="SimSun" panose="02010600030101010101" pitchFamily="2" charset="-122"/>
            </a:endParaRPr>
          </a:p>
        </p:txBody>
      </p:sp>
      <p:sp>
        <p:nvSpPr>
          <p:cNvPr id="8" name="椭圆 7"/>
          <p:cNvSpPr/>
          <p:nvPr/>
        </p:nvSpPr>
        <p:spPr>
          <a:xfrm>
            <a:off x="971550" y="4737100"/>
            <a:ext cx="504825" cy="3603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9" name="椭圆 8"/>
          <p:cNvSpPr/>
          <p:nvPr/>
        </p:nvSpPr>
        <p:spPr>
          <a:xfrm>
            <a:off x="719138" y="3956050"/>
            <a:ext cx="504825" cy="358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pic>
        <p:nvPicPr>
          <p:cNvPr id="41991" name="图片 5"/>
          <p:cNvPicPr>
            <a:picLocks noChangeAspect="1"/>
          </p:cNvPicPr>
          <p:nvPr/>
        </p:nvPicPr>
        <p:blipFill>
          <a:blip r:embed="rId2"/>
          <a:srcRect l="11362" t="42439" r="11362" b="-2521"/>
          <a:stretch>
            <a:fillRect/>
          </a:stretch>
        </p:blipFill>
        <p:spPr>
          <a:xfrm>
            <a:off x="3068638" y="3213100"/>
            <a:ext cx="2224087" cy="2303463"/>
          </a:xfrm>
          <a:prstGeom prst="rect">
            <a:avLst/>
          </a:prstGeom>
          <a:noFill/>
          <a:ln w="9525">
            <a:noFill/>
          </a:ln>
        </p:spPr>
      </p:pic>
      <p:sp>
        <p:nvSpPr>
          <p:cNvPr id="41992" name="文本框 6"/>
          <p:cNvSpPr txBox="1"/>
          <p:nvPr/>
        </p:nvSpPr>
        <p:spPr>
          <a:xfrm>
            <a:off x="79375" y="3368675"/>
            <a:ext cx="1108075" cy="369888"/>
          </a:xfrm>
          <a:prstGeom prst="rect">
            <a:avLst/>
          </a:prstGeom>
          <a:noFill/>
          <a:ln w="9525">
            <a:noFill/>
          </a:ln>
        </p:spPr>
        <p:txBody>
          <a:bodyPr wrap="none" anchor="t">
            <a:spAutoFit/>
          </a:bodyPr>
          <a:p>
            <a:pPr eaLnBrk="0" hangingPunct="0"/>
            <a:r>
              <a:rPr lang="zh-CN" altLang="en-US" sz="1800" b="0" u="none" dirty="0">
                <a:solidFill>
                  <a:srgbClr val="C00000"/>
                </a:solidFill>
                <a:latin typeface="Arial" panose="020B0604020202020204" pitchFamily="34" charset="0"/>
                <a:ea typeface="SimSun" panose="02010600030101010101" pitchFamily="2" charset="-122"/>
              </a:rPr>
              <a:t>速度增键</a:t>
            </a:r>
            <a:endParaRPr lang="zh-CN" altLang="en-US" sz="1800" b="0" u="none" dirty="0">
              <a:solidFill>
                <a:srgbClr val="C00000"/>
              </a:solidFill>
              <a:latin typeface="Arial" panose="020B0604020202020204" pitchFamily="34" charset="0"/>
              <a:ea typeface="SimSun" panose="02010600030101010101" pitchFamily="2" charset="-122"/>
            </a:endParaRPr>
          </a:p>
        </p:txBody>
      </p:sp>
      <p:cxnSp>
        <p:nvCxnSpPr>
          <p:cNvPr id="11" name="直接箭头连接符 10"/>
          <p:cNvCxnSpPr/>
          <p:nvPr/>
        </p:nvCxnSpPr>
        <p:spPr>
          <a:xfrm>
            <a:off x="615950" y="3709988"/>
            <a:ext cx="215900" cy="28257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274763" y="3979863"/>
            <a:ext cx="344488" cy="358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1995" name="文本框 14"/>
          <p:cNvSpPr txBox="1"/>
          <p:nvPr/>
        </p:nvSpPr>
        <p:spPr>
          <a:xfrm>
            <a:off x="44450" y="4700588"/>
            <a:ext cx="569913" cy="369887"/>
          </a:xfrm>
          <a:prstGeom prst="rect">
            <a:avLst/>
          </a:prstGeom>
          <a:noFill/>
          <a:ln w="9525">
            <a:noFill/>
          </a:ln>
        </p:spPr>
        <p:txBody>
          <a:bodyPr wrap="none" anchor="t">
            <a:spAutoFit/>
          </a:bodyPr>
          <a:p>
            <a:pPr eaLnBrk="0" hangingPunct="0"/>
            <a:r>
              <a:rPr lang="en-US" altLang="zh-CN" sz="1800" b="0" u="none" dirty="0">
                <a:solidFill>
                  <a:srgbClr val="C00000"/>
                </a:solidFill>
                <a:latin typeface="Arial" panose="020B0604020202020204" pitchFamily="34" charset="0"/>
                <a:ea typeface="SimSun" panose="02010600030101010101" pitchFamily="2" charset="-122"/>
              </a:rPr>
              <a:t>P</a:t>
            </a:r>
            <a:r>
              <a:rPr lang="zh-CN" altLang="en-US" sz="1800" b="0" u="none" dirty="0">
                <a:solidFill>
                  <a:srgbClr val="C00000"/>
                </a:solidFill>
                <a:latin typeface="Arial" panose="020B0604020202020204" pitchFamily="34" charset="0"/>
                <a:ea typeface="SimSun" panose="02010600030101010101" pitchFamily="2" charset="-122"/>
              </a:rPr>
              <a:t>键</a:t>
            </a:r>
            <a:endParaRPr lang="zh-CN" altLang="en-US" sz="1800" b="0" u="none" dirty="0">
              <a:solidFill>
                <a:srgbClr val="C00000"/>
              </a:solidFill>
              <a:latin typeface="Arial" panose="020B0604020202020204" pitchFamily="34" charset="0"/>
              <a:ea typeface="SimSun" panose="02010600030101010101" pitchFamily="2" charset="-122"/>
            </a:endParaRPr>
          </a:p>
        </p:txBody>
      </p:sp>
      <p:sp>
        <p:nvSpPr>
          <p:cNvPr id="41996" name="文本框 15"/>
          <p:cNvSpPr txBox="1"/>
          <p:nvPr/>
        </p:nvSpPr>
        <p:spPr>
          <a:xfrm>
            <a:off x="1630363" y="3397250"/>
            <a:ext cx="557212" cy="368300"/>
          </a:xfrm>
          <a:prstGeom prst="rect">
            <a:avLst/>
          </a:prstGeom>
          <a:noFill/>
          <a:ln w="9525">
            <a:noFill/>
          </a:ln>
        </p:spPr>
        <p:txBody>
          <a:bodyPr wrap="none" anchor="t">
            <a:spAutoFit/>
          </a:bodyPr>
          <a:p>
            <a:pPr eaLnBrk="0" hangingPunct="0"/>
            <a:r>
              <a:rPr lang="en-US" altLang="zh-CN" sz="1800" b="0" u="none" dirty="0">
                <a:solidFill>
                  <a:srgbClr val="C00000"/>
                </a:solidFill>
                <a:latin typeface="Arial" panose="020B0604020202020204" pitchFamily="34" charset="0"/>
                <a:ea typeface="SimSun" panose="02010600030101010101" pitchFamily="2" charset="-122"/>
              </a:rPr>
              <a:t>F</a:t>
            </a:r>
            <a:r>
              <a:rPr lang="zh-CN" altLang="en-US" sz="1800" b="0" u="none" dirty="0">
                <a:solidFill>
                  <a:srgbClr val="C00000"/>
                </a:solidFill>
                <a:latin typeface="Arial" panose="020B0604020202020204" pitchFamily="34" charset="0"/>
                <a:ea typeface="SimSun" panose="02010600030101010101" pitchFamily="2" charset="-122"/>
              </a:rPr>
              <a:t>键</a:t>
            </a:r>
            <a:endParaRPr lang="zh-CN" altLang="en-US" sz="1800" b="0" u="none" dirty="0">
              <a:solidFill>
                <a:srgbClr val="C00000"/>
              </a:solidFill>
              <a:latin typeface="Arial" panose="020B0604020202020204" pitchFamily="34" charset="0"/>
              <a:ea typeface="SimSun" panose="02010600030101010101" pitchFamily="2" charset="-122"/>
            </a:endParaRPr>
          </a:p>
        </p:txBody>
      </p:sp>
      <p:cxnSp>
        <p:nvCxnSpPr>
          <p:cNvPr id="17" name="直接箭头连接符 16"/>
          <p:cNvCxnSpPr/>
          <p:nvPr/>
        </p:nvCxnSpPr>
        <p:spPr>
          <a:xfrm>
            <a:off x="569913" y="4887913"/>
            <a:ext cx="392113" cy="7143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endCxn id="14" idx="7"/>
          </p:cNvCxnSpPr>
          <p:nvPr/>
        </p:nvCxnSpPr>
        <p:spPr>
          <a:xfrm flipH="1">
            <a:off x="1568450" y="3730625"/>
            <a:ext cx="152400" cy="30162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矩形 3"/>
          <p:cNvSpPr/>
          <p:nvPr/>
        </p:nvSpPr>
        <p:spPr>
          <a:xfrm>
            <a:off x="430213" y="920750"/>
            <a:ext cx="1633537" cy="369888"/>
          </a:xfrm>
          <a:prstGeom prst="rect">
            <a:avLst/>
          </a:prstGeom>
          <a:noFill/>
          <a:ln w="9525">
            <a:noFill/>
          </a:ln>
        </p:spPr>
        <p:txBody>
          <a:bodyPr wrap="none" anchor="t">
            <a:spAutoFit/>
          </a:bodyPr>
          <a:p>
            <a:pPr eaLnBrk="0" hangingPunct="0"/>
            <a:r>
              <a:rPr lang="en-US" altLang="zh-CN" sz="1800" u="none" dirty="0">
                <a:solidFill>
                  <a:schemeClr val="tx1"/>
                </a:solidFill>
                <a:latin typeface="Calibri" panose="020F0502020204030204" pitchFamily="34" charset="0"/>
                <a:ea typeface="SimSun" panose="02010600030101010101" pitchFamily="2" charset="-122"/>
                <a:sym typeface="SimSun" panose="02010600030101010101" pitchFamily="2" charset="-122"/>
              </a:rPr>
              <a:t> </a:t>
            </a:r>
            <a:r>
              <a:rPr lang="zh-CN" altLang="en-US" sz="1800" u="none" dirty="0">
                <a:solidFill>
                  <a:schemeClr val="tx1"/>
                </a:solidFill>
                <a:latin typeface="Calibri" panose="020F0502020204030204" pitchFamily="34" charset="0"/>
                <a:ea typeface="SimSun" panose="02010600030101010101" pitchFamily="2" charset="-122"/>
                <a:sym typeface="SimSun" panose="02010600030101010101" pitchFamily="2" charset="-122"/>
              </a:rPr>
              <a:t>②报</a:t>
            </a:r>
            <a:r>
              <a:rPr lang="en-US" altLang="zh-CN" sz="1800" u="none" dirty="0">
                <a:solidFill>
                  <a:schemeClr val="tx1"/>
                </a:solidFill>
                <a:latin typeface="Calibri" panose="020F0502020204030204" pitchFamily="34" charset="0"/>
                <a:ea typeface="SimSun" panose="02010600030101010101" pitchFamily="2" charset="-122"/>
                <a:sym typeface="SimSun" panose="02010600030101010101" pitchFamily="2" charset="-122"/>
              </a:rPr>
              <a:t>27</a:t>
            </a:r>
            <a:r>
              <a:rPr lang="zh-CN" altLang="en-US" sz="1800" u="none" dirty="0">
                <a:solidFill>
                  <a:schemeClr val="tx1"/>
                </a:solidFill>
                <a:latin typeface="Calibri" panose="020F0502020204030204" pitchFamily="34" charset="0"/>
                <a:ea typeface="SimSun" panose="02010600030101010101" pitchFamily="2" charset="-122"/>
                <a:sym typeface="SimSun" panose="02010600030101010101" pitchFamily="2" charset="-122"/>
              </a:rPr>
              <a:t>号错误</a:t>
            </a:r>
            <a:endParaRPr lang="zh-CN" altLang="en-US" u="none" dirty="0">
              <a:latin typeface="Calibri" panose="020F0502020204030204" pitchFamily="34" charset="0"/>
              <a:ea typeface="SimSun" panose="02010600030101010101" pitchFamily="2" charset="-122"/>
            </a:endParaRPr>
          </a:p>
        </p:txBody>
      </p:sp>
      <p:sp>
        <p:nvSpPr>
          <p:cNvPr id="5" name="文本框 6"/>
          <p:cNvSpPr txBox="1"/>
          <p:nvPr/>
        </p:nvSpPr>
        <p:spPr>
          <a:xfrm>
            <a:off x="184150" y="1231900"/>
            <a:ext cx="8518525" cy="2492375"/>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问题反馈</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机器报</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27</a:t>
            </a:r>
            <a:r>
              <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号错误，无反应</a:t>
            </a:r>
            <a:endPar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err="1">
                <a:ln>
                  <a:noFill/>
                </a:ln>
                <a:solidFill>
                  <a:srgbClr val="071B2C"/>
                </a:solidFill>
                <a:effectLst/>
                <a:uLnTx/>
                <a:uFillTx/>
                <a:latin typeface="+mn-lt"/>
                <a:ea typeface="+mn-ea"/>
                <a:cs typeface="+mn-cs"/>
                <a:sym typeface="SimSun" panose="02010600030101010101" pitchFamily="2" charset="-122"/>
              </a:rPr>
              <a:t>解决方案</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主要原因是</a:t>
            </a:r>
            <a:r>
              <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rPr>
              <a:t>电机电流较大，为保护电机而报错。取消电机电流锁定能解决此问题，具体操作如下：</a:t>
            </a:r>
            <a:endPar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1</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、先关机，再按住长</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P</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键不放并开机，进入到</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100</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参数，操作屏会出现图示</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A</a:t>
            </a:r>
            <a:r>
              <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rPr>
              <a:t>界面；</a:t>
            </a:r>
            <a:endPar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2</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、同时按</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P</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键</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速度增键一次，进入到</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200</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参数，操作屏出现图示</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B</a:t>
            </a:r>
            <a:r>
              <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rPr>
              <a:t>界面；</a:t>
            </a:r>
            <a:endPar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3</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、分别按速度增键和</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P</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键，将</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200</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参数调到</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222</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参数，并将其值</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0001</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改为</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0000</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，操作屏出现        图示</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C</a:t>
            </a:r>
            <a:r>
              <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rPr>
              <a:t>界面；</a:t>
            </a:r>
            <a:endPar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4</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、按</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P</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键保存退出。</a:t>
            </a:r>
            <a:endPar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endParaRPr>
          </a:p>
        </p:txBody>
      </p:sp>
      <p:pic>
        <p:nvPicPr>
          <p:cNvPr id="43011" name="图片 6"/>
          <p:cNvPicPr>
            <a:picLocks noChangeAspect="1"/>
          </p:cNvPicPr>
          <p:nvPr/>
        </p:nvPicPr>
        <p:blipFill>
          <a:blip r:embed="rId1"/>
          <a:srcRect l="8000" t="15350" r="6602" b="13251"/>
          <a:stretch>
            <a:fillRect/>
          </a:stretch>
        </p:blipFill>
        <p:spPr>
          <a:xfrm>
            <a:off x="2185988" y="3773488"/>
            <a:ext cx="1739900" cy="1938337"/>
          </a:xfrm>
          <a:prstGeom prst="rect">
            <a:avLst/>
          </a:prstGeom>
          <a:noFill/>
          <a:ln w="9525">
            <a:noFill/>
          </a:ln>
        </p:spPr>
      </p:pic>
      <p:pic>
        <p:nvPicPr>
          <p:cNvPr id="43012" name="图片 7"/>
          <p:cNvPicPr>
            <a:picLocks noChangeAspect="1"/>
          </p:cNvPicPr>
          <p:nvPr/>
        </p:nvPicPr>
        <p:blipFill>
          <a:blip r:embed="rId2"/>
          <a:srcRect l="9401" t="5901" r="2402" b="21651"/>
          <a:stretch>
            <a:fillRect/>
          </a:stretch>
        </p:blipFill>
        <p:spPr>
          <a:xfrm>
            <a:off x="3954463" y="3773488"/>
            <a:ext cx="1817687" cy="1992312"/>
          </a:xfrm>
          <a:prstGeom prst="rect">
            <a:avLst/>
          </a:prstGeom>
          <a:noFill/>
          <a:ln w="9525">
            <a:noFill/>
          </a:ln>
        </p:spPr>
      </p:pic>
      <p:pic>
        <p:nvPicPr>
          <p:cNvPr id="43013" name="图片 8"/>
          <p:cNvPicPr>
            <a:picLocks noChangeAspect="1"/>
          </p:cNvPicPr>
          <p:nvPr/>
        </p:nvPicPr>
        <p:blipFill>
          <a:blip r:embed="rId3"/>
          <a:srcRect l="17801" t="8002" r="13602" b="33202"/>
          <a:stretch>
            <a:fillRect/>
          </a:stretch>
        </p:blipFill>
        <p:spPr>
          <a:xfrm>
            <a:off x="430213" y="3773488"/>
            <a:ext cx="1758950" cy="2011362"/>
          </a:xfrm>
          <a:prstGeom prst="rect">
            <a:avLst/>
          </a:prstGeom>
          <a:noFill/>
          <a:ln w="9525">
            <a:noFill/>
          </a:ln>
        </p:spPr>
      </p:pic>
      <p:sp>
        <p:nvSpPr>
          <p:cNvPr id="43014" name="文本框 10"/>
          <p:cNvSpPr txBox="1"/>
          <p:nvPr/>
        </p:nvSpPr>
        <p:spPr>
          <a:xfrm>
            <a:off x="1046163" y="5842000"/>
            <a:ext cx="309562" cy="338138"/>
          </a:xfrm>
          <a:prstGeom prst="rect">
            <a:avLst/>
          </a:prstGeom>
          <a:noFill/>
          <a:ln w="9525">
            <a:noFill/>
          </a:ln>
        </p:spPr>
        <p:txBody>
          <a:bodyPr wrap="none" anchor="t">
            <a:spAutoFit/>
          </a:bodyPr>
          <a:p>
            <a:pPr eaLnBrk="0" hangingPunct="0"/>
            <a:r>
              <a:rPr lang="en-US" altLang="zh-CN" u="none" dirty="0">
                <a:solidFill>
                  <a:schemeClr val="tx1"/>
                </a:solidFill>
                <a:latin typeface="Calibri" panose="020F0502020204030204" pitchFamily="34" charset="0"/>
                <a:ea typeface="SimSun" panose="02010600030101010101" pitchFamily="2" charset="-122"/>
              </a:rPr>
              <a:t>A</a:t>
            </a:r>
            <a:endParaRPr lang="zh-CN" altLang="en-US" u="none" dirty="0">
              <a:solidFill>
                <a:schemeClr val="tx1"/>
              </a:solidFill>
              <a:latin typeface="Calibri" panose="020F0502020204030204" pitchFamily="34" charset="0"/>
              <a:ea typeface="SimSun" panose="02010600030101010101" pitchFamily="2" charset="-122"/>
            </a:endParaRPr>
          </a:p>
        </p:txBody>
      </p:sp>
      <p:sp>
        <p:nvSpPr>
          <p:cNvPr id="43015" name="文本框 11"/>
          <p:cNvSpPr txBox="1"/>
          <p:nvPr/>
        </p:nvSpPr>
        <p:spPr>
          <a:xfrm>
            <a:off x="2730500" y="5799138"/>
            <a:ext cx="309563" cy="338137"/>
          </a:xfrm>
          <a:prstGeom prst="rect">
            <a:avLst/>
          </a:prstGeom>
          <a:noFill/>
          <a:ln w="9525">
            <a:noFill/>
          </a:ln>
        </p:spPr>
        <p:txBody>
          <a:bodyPr wrap="none" anchor="t">
            <a:spAutoFit/>
          </a:bodyPr>
          <a:p>
            <a:pPr eaLnBrk="0" hangingPunct="0"/>
            <a:r>
              <a:rPr lang="en-US" altLang="zh-CN" u="none" dirty="0">
                <a:solidFill>
                  <a:schemeClr val="tx1"/>
                </a:solidFill>
                <a:latin typeface="Calibri" panose="020F0502020204030204" pitchFamily="34" charset="0"/>
                <a:ea typeface="SimSun" panose="02010600030101010101" pitchFamily="2" charset="-122"/>
              </a:rPr>
              <a:t>B</a:t>
            </a:r>
            <a:endParaRPr lang="zh-CN" altLang="en-US" u="none" dirty="0">
              <a:solidFill>
                <a:schemeClr val="tx1"/>
              </a:solidFill>
              <a:latin typeface="Calibri" panose="020F0502020204030204" pitchFamily="34" charset="0"/>
              <a:ea typeface="SimSun" panose="02010600030101010101" pitchFamily="2" charset="-122"/>
            </a:endParaRPr>
          </a:p>
        </p:txBody>
      </p:sp>
      <p:sp>
        <p:nvSpPr>
          <p:cNvPr id="43016" name="文本框 12"/>
          <p:cNvSpPr txBox="1"/>
          <p:nvPr/>
        </p:nvSpPr>
        <p:spPr>
          <a:xfrm>
            <a:off x="4413250" y="5784850"/>
            <a:ext cx="293688" cy="338138"/>
          </a:xfrm>
          <a:prstGeom prst="rect">
            <a:avLst/>
          </a:prstGeom>
          <a:noFill/>
          <a:ln w="9525">
            <a:noFill/>
          </a:ln>
        </p:spPr>
        <p:txBody>
          <a:bodyPr wrap="none" anchor="t">
            <a:spAutoFit/>
          </a:bodyPr>
          <a:p>
            <a:pPr eaLnBrk="0" hangingPunct="0"/>
            <a:r>
              <a:rPr lang="en-US" altLang="zh-CN" u="none" dirty="0">
                <a:solidFill>
                  <a:schemeClr val="tx1"/>
                </a:solidFill>
                <a:latin typeface="Calibri" panose="020F0502020204030204" pitchFamily="34" charset="0"/>
                <a:ea typeface="SimSun" panose="02010600030101010101" pitchFamily="2" charset="-122"/>
              </a:rPr>
              <a:t>C</a:t>
            </a:r>
            <a:endParaRPr lang="zh-CN" altLang="en-US" u="none" dirty="0">
              <a:solidFill>
                <a:schemeClr val="tx1"/>
              </a:solidFill>
              <a:latin typeface="Calibri" panose="020F0502020204030204" pitchFamily="34" charset="0"/>
              <a:ea typeface="SimSun" panose="02010600030101010101" pitchFamily="2" charset="-122"/>
            </a:endParaRPr>
          </a:p>
        </p:txBody>
      </p:sp>
      <p:pic>
        <p:nvPicPr>
          <p:cNvPr id="43017" name="图片 13"/>
          <p:cNvPicPr>
            <a:picLocks noChangeAspect="1"/>
          </p:cNvPicPr>
          <p:nvPr/>
        </p:nvPicPr>
        <p:blipFill>
          <a:blip r:embed="rId4"/>
          <a:stretch>
            <a:fillRect/>
          </a:stretch>
        </p:blipFill>
        <p:spPr>
          <a:xfrm>
            <a:off x="5264150" y="3724275"/>
            <a:ext cx="3708400" cy="2109788"/>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矩形 3"/>
          <p:cNvSpPr/>
          <p:nvPr/>
        </p:nvSpPr>
        <p:spPr>
          <a:xfrm>
            <a:off x="539750" y="1052513"/>
            <a:ext cx="1631950" cy="369887"/>
          </a:xfrm>
          <a:prstGeom prst="rect">
            <a:avLst/>
          </a:prstGeom>
          <a:noFill/>
          <a:ln w="9525">
            <a:noFill/>
          </a:ln>
        </p:spPr>
        <p:txBody>
          <a:bodyPr wrap="none" anchor="t">
            <a:spAutoFit/>
          </a:bodyPr>
          <a:p>
            <a:pPr eaLnBrk="0" hangingPunct="0"/>
            <a:r>
              <a:rPr lang="en-US" altLang="zh-CN" sz="1800" u="none" dirty="0">
                <a:solidFill>
                  <a:srgbClr val="000000"/>
                </a:solidFill>
                <a:latin typeface="Calibri" panose="020F0502020204030204" pitchFamily="34" charset="0"/>
                <a:ea typeface="SimSun" panose="02010600030101010101" pitchFamily="2" charset="-122"/>
                <a:sym typeface="SimSun" panose="02010600030101010101" pitchFamily="2" charset="-122"/>
              </a:rPr>
              <a:t> </a:t>
            </a:r>
            <a:r>
              <a:rPr lang="zh-CN" altLang="en-US" sz="1800" u="none" dirty="0">
                <a:solidFill>
                  <a:srgbClr val="000000"/>
                </a:solidFill>
                <a:latin typeface="Calibri" panose="020F0502020204030204" pitchFamily="34" charset="0"/>
                <a:ea typeface="SimSun" panose="02010600030101010101" pitchFamily="2" charset="-122"/>
                <a:sym typeface="SimSun" panose="02010600030101010101" pitchFamily="2" charset="-122"/>
              </a:rPr>
              <a:t>③压脚抬起慢</a:t>
            </a:r>
            <a:endParaRPr lang="zh-CN" altLang="en-US" u="none" dirty="0">
              <a:solidFill>
                <a:srgbClr val="C0504D"/>
              </a:solidFill>
              <a:latin typeface="Calibri" panose="020F0502020204030204" pitchFamily="34" charset="0"/>
              <a:ea typeface="SimSun" panose="02010600030101010101" pitchFamily="2" charset="-122"/>
            </a:endParaRPr>
          </a:p>
        </p:txBody>
      </p:sp>
      <p:sp>
        <p:nvSpPr>
          <p:cNvPr id="5" name="文本框 6"/>
          <p:cNvSpPr txBox="1"/>
          <p:nvPr/>
        </p:nvSpPr>
        <p:spPr>
          <a:xfrm>
            <a:off x="539750" y="1577975"/>
            <a:ext cx="8229600" cy="2184400"/>
          </a:xfrm>
          <a:prstGeom prst="rect">
            <a:avLst/>
          </a:prstGeom>
          <a:ln w="12700">
            <a:noFill/>
          </a:ln>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问题反馈</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a:t>
            </a:r>
            <a:r>
              <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钉完扣子时压脚抬起慢</a:t>
            </a:r>
            <a:endPar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err="1">
                <a:ln>
                  <a:noFill/>
                </a:ln>
                <a:solidFill>
                  <a:srgbClr val="071B2C"/>
                </a:solidFill>
                <a:effectLst/>
                <a:uLnTx/>
                <a:uFillTx/>
                <a:latin typeface="+mn-lt"/>
                <a:ea typeface="+mn-ea"/>
                <a:cs typeface="+mn-cs"/>
                <a:sym typeface="SimSun" panose="02010600030101010101" pitchFamily="2" charset="-122"/>
              </a:rPr>
              <a:t>解决方案</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SimSun" panose="02010600030101010101" pitchFamily="2" charset="-122"/>
              </a:rPr>
              <a:t>先将电流锁定取消，将压脚延迟参数改小，</a:t>
            </a:r>
            <a:r>
              <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rPr>
              <a:t>具体操作如下：</a:t>
            </a:r>
            <a:endPar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1</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、先将机器电流锁定取消即</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222</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参数值为</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0</a:t>
            </a:r>
            <a:r>
              <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rPr>
              <a:t>；</a:t>
            </a:r>
            <a:endPar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2</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、同时按</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P</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键进入到</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100</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参数，操作屏出现图示</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B</a:t>
            </a:r>
            <a:r>
              <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rPr>
              <a:t>界面；</a:t>
            </a:r>
            <a:endPar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3</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、分别按速度增键和</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P</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键，将</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100</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参数调到</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13E</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参数，并将其值改为</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0001</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，操作屏出现图示</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C</a:t>
            </a:r>
            <a:r>
              <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rPr>
              <a:t>界面；</a:t>
            </a:r>
            <a:endParaRPr kumimoji="0" lang="zh-CN" altLang="en-US" sz="2000" b="0" i="0" u="none" strike="noStrike" kern="1200" cap="none" spc="0" normalizeH="0" baseline="0" noProof="0" dirty="0">
              <a:ln>
                <a:noFill/>
              </a:ln>
              <a:solidFill>
                <a:srgbClr val="071B2C"/>
              </a:solidFill>
              <a:effectLst/>
              <a:uLnTx/>
              <a:uFillTx/>
              <a:latin typeface="+mn-lt"/>
              <a:ea typeface="+mn-ea"/>
              <a:cs typeface="+mn-cs"/>
              <a:sym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4</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、按</a:t>
            </a:r>
            <a:r>
              <a:rPr kumimoji="0" lang="en-US" altLang="zh-CN" sz="1800" b="0" i="0" u="none" strike="noStrike" kern="1200" cap="none" spc="0" normalizeH="0" baseline="0" noProof="0" dirty="0">
                <a:ln>
                  <a:noFill/>
                </a:ln>
                <a:solidFill>
                  <a:srgbClr val="071B2C"/>
                </a:solidFill>
                <a:effectLst/>
                <a:uLnTx/>
                <a:uFillTx/>
                <a:latin typeface="+mn-lt"/>
                <a:ea typeface="+mn-ea"/>
                <a:cs typeface="+mn-cs"/>
                <a:sym typeface="+mn-ea"/>
              </a:rPr>
              <a:t>P</a:t>
            </a:r>
            <a:r>
              <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rPr>
              <a:t>键保存退出。</a:t>
            </a:r>
            <a:endParaRPr kumimoji="0" lang="zh-CN" altLang="en-US" sz="1800" b="0" i="0" u="none" strike="noStrike" kern="1200" cap="none" spc="0" normalizeH="0" baseline="0" noProof="0" dirty="0">
              <a:ln>
                <a:noFill/>
              </a:ln>
              <a:solidFill>
                <a:srgbClr val="071B2C"/>
              </a:solidFill>
              <a:effectLst/>
              <a:uLnTx/>
              <a:uFillTx/>
              <a:latin typeface="+mn-lt"/>
              <a:ea typeface="+mn-ea"/>
              <a:cs typeface="+mn-cs"/>
              <a:sym typeface="+mn-ea"/>
            </a:endParaRPr>
          </a:p>
        </p:txBody>
      </p:sp>
      <p:pic>
        <p:nvPicPr>
          <p:cNvPr id="44035" name="图片 7"/>
          <p:cNvPicPr>
            <a:picLocks noChangeAspect="1"/>
          </p:cNvPicPr>
          <p:nvPr/>
        </p:nvPicPr>
        <p:blipFill>
          <a:blip r:embed="rId1"/>
          <a:srcRect l="9401" t="5901" r="15050" b="21651"/>
          <a:stretch>
            <a:fillRect/>
          </a:stretch>
        </p:blipFill>
        <p:spPr>
          <a:xfrm>
            <a:off x="423863" y="4017963"/>
            <a:ext cx="1555750" cy="1992312"/>
          </a:xfrm>
          <a:prstGeom prst="rect">
            <a:avLst/>
          </a:prstGeom>
          <a:noFill/>
          <a:ln w="9525">
            <a:noFill/>
          </a:ln>
        </p:spPr>
      </p:pic>
      <p:sp>
        <p:nvSpPr>
          <p:cNvPr id="44036" name="文本框 10"/>
          <p:cNvSpPr txBox="1"/>
          <p:nvPr/>
        </p:nvSpPr>
        <p:spPr>
          <a:xfrm>
            <a:off x="1046163" y="5672138"/>
            <a:ext cx="309562" cy="339725"/>
          </a:xfrm>
          <a:prstGeom prst="rect">
            <a:avLst/>
          </a:prstGeom>
          <a:noFill/>
          <a:ln w="9525">
            <a:noFill/>
          </a:ln>
        </p:spPr>
        <p:txBody>
          <a:bodyPr wrap="none" anchor="t">
            <a:spAutoFit/>
          </a:bodyPr>
          <a:p>
            <a:pPr eaLnBrk="0" hangingPunct="0"/>
            <a:r>
              <a:rPr lang="en-US" altLang="zh-CN" u="none" dirty="0">
                <a:solidFill>
                  <a:srgbClr val="000000"/>
                </a:solidFill>
                <a:latin typeface="Calibri" panose="020F0502020204030204" pitchFamily="34" charset="0"/>
                <a:ea typeface="SimSun" panose="02010600030101010101" pitchFamily="2" charset="-122"/>
              </a:rPr>
              <a:t>A</a:t>
            </a:r>
            <a:endParaRPr lang="zh-CN" altLang="en-US" u="none" dirty="0">
              <a:solidFill>
                <a:srgbClr val="000000"/>
              </a:solidFill>
              <a:latin typeface="Calibri" panose="020F0502020204030204" pitchFamily="34" charset="0"/>
              <a:ea typeface="SimSun" panose="02010600030101010101" pitchFamily="2" charset="-122"/>
            </a:endParaRPr>
          </a:p>
        </p:txBody>
      </p:sp>
      <p:sp>
        <p:nvSpPr>
          <p:cNvPr id="44037" name="文本框 11"/>
          <p:cNvSpPr txBox="1"/>
          <p:nvPr/>
        </p:nvSpPr>
        <p:spPr>
          <a:xfrm>
            <a:off x="2794000" y="5672138"/>
            <a:ext cx="309563" cy="338137"/>
          </a:xfrm>
          <a:prstGeom prst="rect">
            <a:avLst/>
          </a:prstGeom>
          <a:noFill/>
          <a:ln w="9525">
            <a:noFill/>
          </a:ln>
        </p:spPr>
        <p:txBody>
          <a:bodyPr wrap="none" anchor="t">
            <a:spAutoFit/>
          </a:bodyPr>
          <a:p>
            <a:pPr eaLnBrk="0" hangingPunct="0"/>
            <a:r>
              <a:rPr lang="en-US" altLang="zh-CN" u="none" dirty="0">
                <a:solidFill>
                  <a:srgbClr val="000000"/>
                </a:solidFill>
                <a:latin typeface="Calibri" panose="020F0502020204030204" pitchFamily="34" charset="0"/>
                <a:ea typeface="SimSun" panose="02010600030101010101" pitchFamily="2" charset="-122"/>
              </a:rPr>
              <a:t>B</a:t>
            </a:r>
            <a:endParaRPr lang="zh-CN" altLang="en-US" u="none" dirty="0">
              <a:solidFill>
                <a:srgbClr val="000000"/>
              </a:solidFill>
              <a:latin typeface="Calibri" panose="020F0502020204030204" pitchFamily="34" charset="0"/>
              <a:ea typeface="SimSun" panose="02010600030101010101" pitchFamily="2" charset="-122"/>
            </a:endParaRPr>
          </a:p>
        </p:txBody>
      </p:sp>
      <p:sp>
        <p:nvSpPr>
          <p:cNvPr id="44038" name="文本框 12"/>
          <p:cNvSpPr txBox="1"/>
          <p:nvPr/>
        </p:nvSpPr>
        <p:spPr>
          <a:xfrm>
            <a:off x="4378325" y="5672138"/>
            <a:ext cx="293688" cy="338137"/>
          </a:xfrm>
          <a:prstGeom prst="rect">
            <a:avLst/>
          </a:prstGeom>
          <a:noFill/>
          <a:ln w="9525">
            <a:noFill/>
          </a:ln>
        </p:spPr>
        <p:txBody>
          <a:bodyPr wrap="none" anchor="t">
            <a:spAutoFit/>
          </a:bodyPr>
          <a:p>
            <a:pPr eaLnBrk="0" hangingPunct="0"/>
            <a:r>
              <a:rPr lang="en-US" altLang="zh-CN" u="none" dirty="0">
                <a:solidFill>
                  <a:srgbClr val="000000"/>
                </a:solidFill>
                <a:latin typeface="Calibri" panose="020F0502020204030204" pitchFamily="34" charset="0"/>
                <a:ea typeface="SimSun" panose="02010600030101010101" pitchFamily="2" charset="-122"/>
              </a:rPr>
              <a:t>C</a:t>
            </a:r>
            <a:endParaRPr lang="zh-CN" altLang="en-US" u="none" dirty="0">
              <a:solidFill>
                <a:srgbClr val="000000"/>
              </a:solidFill>
              <a:latin typeface="Calibri" panose="020F0502020204030204" pitchFamily="34" charset="0"/>
              <a:ea typeface="SimSun" panose="02010600030101010101" pitchFamily="2" charset="-122"/>
            </a:endParaRPr>
          </a:p>
        </p:txBody>
      </p:sp>
      <p:pic>
        <p:nvPicPr>
          <p:cNvPr id="44039" name="图片 1"/>
          <p:cNvPicPr>
            <a:picLocks noChangeAspect="1"/>
          </p:cNvPicPr>
          <p:nvPr/>
        </p:nvPicPr>
        <p:blipFill>
          <a:blip r:embed="rId2"/>
          <a:srcRect l="5005" t="27951" r="15196"/>
          <a:stretch>
            <a:fillRect/>
          </a:stretch>
        </p:blipFill>
        <p:spPr>
          <a:xfrm>
            <a:off x="3881438" y="4027488"/>
            <a:ext cx="1546225" cy="1860550"/>
          </a:xfrm>
          <a:prstGeom prst="rect">
            <a:avLst/>
          </a:prstGeom>
          <a:noFill/>
          <a:ln w="9525">
            <a:noFill/>
          </a:ln>
        </p:spPr>
      </p:pic>
      <p:pic>
        <p:nvPicPr>
          <p:cNvPr id="44040" name="图片 8"/>
          <p:cNvPicPr>
            <a:picLocks noChangeAspect="1"/>
          </p:cNvPicPr>
          <p:nvPr/>
        </p:nvPicPr>
        <p:blipFill>
          <a:blip r:embed="rId3"/>
          <a:srcRect l="17801" t="8002" r="20753" b="33202"/>
          <a:stretch>
            <a:fillRect/>
          </a:stretch>
        </p:blipFill>
        <p:spPr>
          <a:xfrm>
            <a:off x="2171700" y="4027488"/>
            <a:ext cx="1554163" cy="1984375"/>
          </a:xfrm>
          <a:prstGeom prst="rect">
            <a:avLst/>
          </a:prstGeom>
          <a:noFill/>
          <a:ln w="9525">
            <a:noFill/>
          </a:ln>
        </p:spPr>
      </p:pic>
      <p:pic>
        <p:nvPicPr>
          <p:cNvPr id="44041" name="图片 13"/>
          <p:cNvPicPr>
            <a:picLocks noChangeAspect="1"/>
          </p:cNvPicPr>
          <p:nvPr/>
        </p:nvPicPr>
        <p:blipFill>
          <a:blip r:embed="rId4"/>
          <a:stretch>
            <a:fillRect/>
          </a:stretch>
        </p:blipFill>
        <p:spPr>
          <a:xfrm>
            <a:off x="5332413" y="3959225"/>
            <a:ext cx="3708400" cy="2109788"/>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框 3"/>
          <p:cNvSpPr txBox="1"/>
          <p:nvPr/>
        </p:nvSpPr>
        <p:spPr>
          <a:xfrm>
            <a:off x="3419475" y="2492375"/>
            <a:ext cx="3273425" cy="1006475"/>
          </a:xfrm>
          <a:prstGeom prst="rect">
            <a:avLst/>
          </a:prstGeom>
          <a:noFill/>
          <a:ln w="9525">
            <a:noFill/>
          </a:ln>
        </p:spPr>
        <p:txBody>
          <a:bodyPr anchor="t">
            <a:spAutoFit/>
          </a:bodyPr>
          <a:p>
            <a:pPr>
              <a:spcBef>
                <a:spcPct val="50000"/>
              </a:spcBef>
              <a:buFont typeface="Arial" panose="020B0604020202020204" pitchFamily="34" charset="0"/>
            </a:pPr>
            <a:r>
              <a:rPr lang="zh-CN" altLang="en-US" sz="6000" b="0" u="none" dirty="0">
                <a:solidFill>
                  <a:schemeClr val="tx1"/>
                </a:solidFill>
                <a:latin typeface="Arial" panose="020B0604020202020204" pitchFamily="34" charset="0"/>
                <a:ea typeface="楷体_GB2312"/>
              </a:rPr>
              <a:t>谢谢！</a:t>
            </a:r>
            <a:endParaRPr lang="zh-CN" altLang="en-US" sz="6000" b="0" u="none" dirty="0">
              <a:solidFill>
                <a:schemeClr val="tx1"/>
              </a:solidFill>
              <a:latin typeface="Arial" panose="020B0604020202020204" pitchFamily="34" charset="0"/>
              <a:ea typeface="楷体_GB231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title"/>
          </p:nvPr>
        </p:nvSpPr>
        <p:spPr>
          <a:xfrm>
            <a:off x="323850" y="908050"/>
            <a:ext cx="8229600" cy="792163"/>
          </a:xfrm>
          <a:noFill/>
          <a:ln>
            <a:noFill/>
          </a:ln>
        </p:spPr>
        <p:txBody>
          <a:bodyPr anchor="t"/>
          <a:p>
            <a:r>
              <a:rPr lang="en-US" sz="3600" dirty="0">
                <a:sym typeface="SimSun" panose="02010600030101010101" pitchFamily="2" charset="-122"/>
              </a:rPr>
              <a:t>SỰ KHÁC BIỆT JK-1377 VÀ JK-1377E</a:t>
            </a:r>
            <a:br>
              <a:rPr lang="en-US" sz="3600" dirty="0">
                <a:sym typeface="SimSun" panose="02010600030101010101" pitchFamily="2" charset="-122"/>
              </a:rPr>
            </a:br>
            <a:endParaRPr lang="en-US" sz="3600" u="sng" dirty="0">
              <a:sym typeface="SimSun" panose="02010600030101010101" pitchFamily="2" charset="-122"/>
            </a:endParaRPr>
          </a:p>
        </p:txBody>
      </p:sp>
      <p:sp>
        <p:nvSpPr>
          <p:cNvPr id="7170" name="文本框 3"/>
          <p:cNvSpPr txBox="1"/>
          <p:nvPr/>
        </p:nvSpPr>
        <p:spPr>
          <a:xfrm>
            <a:off x="827088" y="1771650"/>
            <a:ext cx="3046412" cy="460375"/>
          </a:xfrm>
          <a:prstGeom prst="rect">
            <a:avLst/>
          </a:prstGeom>
          <a:noFill/>
          <a:ln w="9525">
            <a:noFill/>
          </a:ln>
        </p:spPr>
        <p:txBody>
          <a:bodyPr anchor="t">
            <a:spAutoFit/>
          </a:bodyPr>
          <a:p>
            <a:pPr>
              <a:spcBef>
                <a:spcPct val="50000"/>
              </a:spcBef>
              <a:buFont typeface="Arial" panose="020B0604020202020204" pitchFamily="34" charset="0"/>
            </a:pPr>
            <a:r>
              <a:rPr lang="en-US" altLang="zh-CN" sz="2400" u="none" dirty="0">
                <a:solidFill>
                  <a:schemeClr val="tx1"/>
                </a:solidFill>
                <a:latin typeface="Arial" panose="020B0604020202020204" pitchFamily="34" charset="0"/>
                <a:ea typeface="楷体_GB2312"/>
              </a:rPr>
              <a:t>2.1.</a:t>
            </a:r>
            <a:r>
              <a:rPr lang="zh-CN" altLang="en-US" sz="2400" u="none" dirty="0">
                <a:solidFill>
                  <a:schemeClr val="tx1"/>
                </a:solidFill>
                <a:latin typeface="Arial" panose="020B0604020202020204" pitchFamily="34" charset="0"/>
                <a:ea typeface="楷体_GB2312"/>
              </a:rPr>
              <a:t> </a:t>
            </a:r>
            <a:r>
              <a:rPr lang="en-US" altLang="zh-CN" sz="2400" u="none" dirty="0">
                <a:solidFill>
                  <a:schemeClr val="tx1"/>
                </a:solidFill>
                <a:latin typeface="Arial" panose="020B0604020202020204" pitchFamily="34" charset="0"/>
                <a:ea typeface="楷体_GB2312"/>
              </a:rPr>
              <a:t>Kết cấu cắt chỉ</a:t>
            </a:r>
            <a:endParaRPr lang="en-US" altLang="zh-CN" sz="2400" u="none" dirty="0">
              <a:solidFill>
                <a:schemeClr val="tx1"/>
              </a:solidFill>
              <a:latin typeface="Arial" panose="020B0604020202020204" pitchFamily="34" charset="0"/>
              <a:ea typeface="楷体_GB2312"/>
            </a:endParaRPr>
          </a:p>
        </p:txBody>
      </p:sp>
      <p:pic>
        <p:nvPicPr>
          <p:cNvPr id="7171" name="图片 13322" descr="图片13"/>
          <p:cNvPicPr>
            <a:picLocks noChangeAspect="1"/>
          </p:cNvPicPr>
          <p:nvPr/>
        </p:nvPicPr>
        <p:blipFill>
          <a:blip r:embed="rId1"/>
          <a:stretch>
            <a:fillRect/>
          </a:stretch>
        </p:blipFill>
        <p:spPr>
          <a:xfrm>
            <a:off x="4860925" y="2276475"/>
            <a:ext cx="3452813" cy="2894013"/>
          </a:xfrm>
          <a:prstGeom prst="rect">
            <a:avLst/>
          </a:prstGeom>
          <a:noFill/>
          <a:ln w="9525">
            <a:noFill/>
          </a:ln>
        </p:spPr>
      </p:pic>
      <p:pic>
        <p:nvPicPr>
          <p:cNvPr id="7172" name="图片 13321" descr="图片12"/>
          <p:cNvPicPr>
            <a:picLocks noChangeAspect="1"/>
          </p:cNvPicPr>
          <p:nvPr/>
        </p:nvPicPr>
        <p:blipFill>
          <a:blip r:embed="rId2"/>
          <a:stretch>
            <a:fillRect/>
          </a:stretch>
        </p:blipFill>
        <p:spPr>
          <a:xfrm>
            <a:off x="971550" y="2565400"/>
            <a:ext cx="3819525" cy="2444750"/>
          </a:xfrm>
          <a:prstGeom prst="rect">
            <a:avLst/>
          </a:prstGeom>
          <a:noFill/>
          <a:ln w="9525">
            <a:noFill/>
          </a:ln>
        </p:spPr>
      </p:pic>
      <p:sp>
        <p:nvSpPr>
          <p:cNvPr id="7173" name="文本框 4"/>
          <p:cNvSpPr txBox="1"/>
          <p:nvPr/>
        </p:nvSpPr>
        <p:spPr>
          <a:xfrm>
            <a:off x="971550" y="5229225"/>
            <a:ext cx="3676650" cy="1076325"/>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SimSun" panose="02010600030101010101" pitchFamily="2" charset="-122"/>
                <a:sym typeface="Arial" panose="020B0604020202020204" pitchFamily="34" charset="0"/>
              </a:rPr>
              <a:t>1377E cắt chỉ, nâng chân vịt bằng cục hút, có thể thông qua hộp điện để điều khiển, có thể điều chỉnh thời gian nâng chân vịt</a:t>
            </a:r>
            <a:endParaRPr lang="zh-CN" altLang="en-US" u="none" dirty="0">
              <a:solidFill>
                <a:schemeClr val="tx1"/>
              </a:solidFill>
              <a:latin typeface="Arial" panose="020B0604020202020204" pitchFamily="34" charset="0"/>
              <a:ea typeface="SimSun" panose="02010600030101010101" pitchFamily="2" charset="-122"/>
              <a:sym typeface="Arial" panose="020B0604020202020204" pitchFamily="34" charset="0"/>
            </a:endParaRPr>
          </a:p>
        </p:txBody>
      </p:sp>
      <p:sp>
        <p:nvSpPr>
          <p:cNvPr id="7174" name="文本框 5"/>
          <p:cNvSpPr txBox="1"/>
          <p:nvPr/>
        </p:nvSpPr>
        <p:spPr>
          <a:xfrm>
            <a:off x="4860925" y="5300663"/>
            <a:ext cx="3868738" cy="829945"/>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SimSun" panose="02010600030101010101" pitchFamily="2" charset="-122"/>
                <a:sym typeface="Arial" panose="020B0604020202020204" pitchFamily="34" charset="0"/>
              </a:rPr>
              <a:t>1377 cắt chỉ và nâng chân vịt thông qua con lăn lệch tâm, không thể điều chỉnh tốc độ thao tác</a:t>
            </a:r>
            <a:endParaRPr lang="zh-CN" altLang="en-US" u="none" dirty="0">
              <a:solidFill>
                <a:schemeClr val="tx1"/>
              </a:solidFill>
              <a:latin typeface="Arial" panose="020B0604020202020204" pitchFamily="34" charset="0"/>
              <a:ea typeface="SimSun" panose="02010600030101010101" pitchFamily="2" charset="-122"/>
              <a:sym typeface="Arial" panose="020B0604020202020204" pitchFamily="34" charset="0"/>
            </a:endParaRPr>
          </a:p>
        </p:txBody>
      </p:sp>
      <p:sp>
        <p:nvSpPr>
          <p:cNvPr id="7175" name="椭圆 2"/>
          <p:cNvSpPr/>
          <p:nvPr/>
        </p:nvSpPr>
        <p:spPr>
          <a:xfrm>
            <a:off x="6804025" y="4292600"/>
            <a:ext cx="1157288" cy="479425"/>
          </a:xfrm>
          <a:prstGeom prst="ellipse">
            <a:avLst/>
          </a:prstGeom>
          <a:noFill/>
          <a:ln w="34925" cap="flat" cmpd="sng">
            <a:solidFill>
              <a:schemeClr val="accent2"/>
            </a:solidFill>
            <a:prstDash val="solid"/>
            <a:round/>
            <a:headEnd type="none" w="med" len="med"/>
            <a:tailEnd type="none" w="med" len="med"/>
          </a:ln>
        </p:spPr>
        <p:txBody>
          <a:bodyPr anchor="t">
            <a:spAutoFit/>
          </a:bodyPr>
          <a:p>
            <a:pPr algn="ctr">
              <a:spcBef>
                <a:spcPct val="50000"/>
              </a:spcBef>
              <a:buFont typeface="Arial" panose="020B0604020202020204" pitchFamily="34" charset="0"/>
            </a:pPr>
            <a:endParaRPr lang="zh-CN" altLang="en-US" dirty="0">
              <a:latin typeface="Arial" panose="020B0604020202020204" pitchFamily="34" charset="0"/>
              <a:ea typeface="楷体_GB2312"/>
            </a:endParaRPr>
          </a:p>
        </p:txBody>
      </p:sp>
      <p:sp>
        <p:nvSpPr>
          <p:cNvPr id="7176" name="椭圆 2"/>
          <p:cNvSpPr/>
          <p:nvPr/>
        </p:nvSpPr>
        <p:spPr>
          <a:xfrm>
            <a:off x="3419475" y="2924175"/>
            <a:ext cx="1157288" cy="481013"/>
          </a:xfrm>
          <a:prstGeom prst="ellipse">
            <a:avLst/>
          </a:prstGeom>
          <a:noFill/>
          <a:ln w="34925" cap="flat" cmpd="sng">
            <a:solidFill>
              <a:schemeClr val="accent2"/>
            </a:solidFill>
            <a:prstDash val="solid"/>
            <a:round/>
            <a:headEnd type="none" w="med" len="med"/>
            <a:tailEnd type="none" w="med" len="med"/>
          </a:ln>
        </p:spPr>
        <p:txBody>
          <a:bodyPr anchor="t">
            <a:spAutoFit/>
          </a:bodyPr>
          <a:p>
            <a:pPr algn="ctr">
              <a:spcBef>
                <a:spcPct val="50000"/>
              </a:spcBef>
              <a:buFont typeface="Arial" panose="020B0604020202020204" pitchFamily="34" charset="0"/>
            </a:pPr>
            <a:endParaRPr lang="zh-CN" altLang="en-US" dirty="0">
              <a:latin typeface="Arial" panose="020B0604020202020204" pitchFamily="34" charset="0"/>
              <a:ea typeface="楷体_GB231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3"/>
          <p:cNvSpPr txBox="1"/>
          <p:nvPr/>
        </p:nvSpPr>
        <p:spPr>
          <a:xfrm>
            <a:off x="409575" y="1200150"/>
            <a:ext cx="3888105" cy="460375"/>
          </a:xfrm>
          <a:prstGeom prst="rect">
            <a:avLst/>
          </a:prstGeom>
          <a:noFill/>
          <a:ln w="9525">
            <a:noFill/>
          </a:ln>
        </p:spPr>
        <p:txBody>
          <a:bodyPr wrap="square" anchor="t">
            <a:spAutoFit/>
          </a:bodyPr>
          <a:p>
            <a:pPr>
              <a:spcBef>
                <a:spcPct val="50000"/>
              </a:spcBef>
              <a:buFont typeface="Arial" panose="020B0604020202020204" pitchFamily="34" charset="0"/>
            </a:pPr>
            <a:r>
              <a:rPr lang="en-US" altLang="zh-CN" sz="2400" u="none" dirty="0">
                <a:solidFill>
                  <a:schemeClr val="tx1"/>
                </a:solidFill>
                <a:latin typeface="Arial" panose="020B0604020202020204" pitchFamily="34" charset="0"/>
                <a:ea typeface="楷体_GB2312"/>
              </a:rPr>
              <a:t>2.2.</a:t>
            </a:r>
            <a:r>
              <a:rPr lang="zh-CN" altLang="zh-CN" sz="2400" u="none" dirty="0">
                <a:solidFill>
                  <a:schemeClr val="tx1"/>
                </a:solidFill>
                <a:latin typeface="Arial" panose="020B0604020202020204" pitchFamily="34" charset="0"/>
                <a:ea typeface="楷体_GB2312"/>
              </a:rPr>
              <a:t> </a:t>
            </a:r>
            <a:r>
              <a:rPr lang="en-US" altLang="zh-CN" sz="2400" u="none" dirty="0">
                <a:solidFill>
                  <a:schemeClr val="tx1"/>
                </a:solidFill>
                <a:latin typeface="Arial" panose="020B0604020202020204" pitchFamily="34" charset="0"/>
                <a:ea typeface="楷体_GB2312"/>
              </a:rPr>
              <a:t>Kết cấu mũi kim</a:t>
            </a:r>
            <a:endParaRPr lang="en-US" altLang="zh-CN" sz="2400" u="none" dirty="0">
              <a:solidFill>
                <a:schemeClr val="tx1"/>
              </a:solidFill>
              <a:latin typeface="Arial" panose="020B0604020202020204" pitchFamily="34" charset="0"/>
              <a:ea typeface="楷体_GB2312"/>
            </a:endParaRPr>
          </a:p>
        </p:txBody>
      </p:sp>
      <p:sp>
        <p:nvSpPr>
          <p:cNvPr id="8195" name="文本框 4"/>
          <p:cNvSpPr txBox="1"/>
          <p:nvPr/>
        </p:nvSpPr>
        <p:spPr>
          <a:xfrm>
            <a:off x="895350" y="4391025"/>
            <a:ext cx="3463925" cy="829945"/>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SimSun" panose="02010600030101010101" pitchFamily="2" charset="-122"/>
                <a:sym typeface="SimSun" panose="02010600030101010101" pitchFamily="2" charset="-122"/>
              </a:rPr>
              <a:t>1377E thông qua tín hiệu con lăn và mắt dò để thực hiện 8 mũi, 16 hoặc 32 mũi</a:t>
            </a:r>
            <a:endParaRPr lang="zh-CN" altLang="en-US" u="none" dirty="0">
              <a:solidFill>
                <a:schemeClr val="tx1"/>
              </a:solidFill>
              <a:latin typeface="Arial" panose="020B0604020202020204" pitchFamily="34" charset="0"/>
              <a:ea typeface="SimSun" panose="02010600030101010101" pitchFamily="2" charset="-122"/>
              <a:sym typeface="SimSun" panose="02010600030101010101" pitchFamily="2" charset="-122"/>
            </a:endParaRPr>
          </a:p>
        </p:txBody>
      </p:sp>
      <p:sp>
        <p:nvSpPr>
          <p:cNvPr id="8196" name="文本框 5"/>
          <p:cNvSpPr txBox="1"/>
          <p:nvPr/>
        </p:nvSpPr>
        <p:spPr>
          <a:xfrm>
            <a:off x="4711700" y="4391025"/>
            <a:ext cx="2867025" cy="583565"/>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SimSun" panose="02010600030101010101" pitchFamily="2" charset="-122"/>
                <a:sym typeface="SimSun" panose="02010600030101010101" pitchFamily="2" charset="-122"/>
              </a:rPr>
              <a:t>1377 thông qua điều chỉnh phần cơ</a:t>
            </a:r>
            <a:endParaRPr lang="zh-CN" altLang="en-US" u="none" dirty="0">
              <a:solidFill>
                <a:schemeClr val="tx1"/>
              </a:solidFill>
              <a:latin typeface="Arial" panose="020B0604020202020204" pitchFamily="34" charset="0"/>
              <a:ea typeface="SimSun" panose="02010600030101010101" pitchFamily="2" charset="-122"/>
              <a:sym typeface="SimSun" panose="02010600030101010101" pitchFamily="2" charset="-122"/>
            </a:endParaRPr>
          </a:p>
        </p:txBody>
      </p:sp>
      <p:pic>
        <p:nvPicPr>
          <p:cNvPr id="8197" name="图片 11274" descr="图片2"/>
          <p:cNvPicPr>
            <a:picLocks noChangeAspect="1"/>
          </p:cNvPicPr>
          <p:nvPr/>
        </p:nvPicPr>
        <p:blipFill>
          <a:blip r:embed="rId1"/>
          <a:stretch>
            <a:fillRect/>
          </a:stretch>
        </p:blipFill>
        <p:spPr>
          <a:xfrm>
            <a:off x="1327150" y="1798638"/>
            <a:ext cx="2736850" cy="1987550"/>
          </a:xfrm>
          <a:prstGeom prst="rect">
            <a:avLst/>
          </a:prstGeom>
          <a:noFill/>
          <a:ln w="9525">
            <a:noFill/>
          </a:ln>
        </p:spPr>
      </p:pic>
      <p:sp>
        <p:nvSpPr>
          <p:cNvPr id="8198" name="椭圆 2"/>
          <p:cNvSpPr/>
          <p:nvPr/>
        </p:nvSpPr>
        <p:spPr>
          <a:xfrm>
            <a:off x="1322388" y="2592388"/>
            <a:ext cx="2062162" cy="719137"/>
          </a:xfrm>
          <a:prstGeom prst="ellipse">
            <a:avLst/>
          </a:prstGeom>
          <a:noFill/>
          <a:ln w="34925" cap="flat" cmpd="sng">
            <a:solidFill>
              <a:schemeClr val="accent2"/>
            </a:solidFill>
            <a:prstDash val="solid"/>
            <a:round/>
            <a:headEnd type="none" w="med" len="med"/>
            <a:tailEnd type="none" w="med" len="med"/>
          </a:ln>
        </p:spPr>
        <p:txBody>
          <a:bodyPr anchor="t">
            <a:spAutoFit/>
          </a:bodyPr>
          <a:p>
            <a:pPr algn="ctr">
              <a:spcBef>
                <a:spcPct val="50000"/>
              </a:spcBef>
              <a:buFont typeface="Arial" panose="020B0604020202020204" pitchFamily="34" charset="0"/>
            </a:pPr>
            <a:endParaRPr lang="zh-CN" altLang="en-US" dirty="0">
              <a:latin typeface="Arial" panose="020B0604020202020204" pitchFamily="34" charset="0"/>
              <a:ea typeface="楷体_GB2312"/>
            </a:endParaRPr>
          </a:p>
        </p:txBody>
      </p:sp>
      <p:pic>
        <p:nvPicPr>
          <p:cNvPr id="8199" name="图片 11276" descr="图片4"/>
          <p:cNvPicPr>
            <a:picLocks noChangeAspect="1"/>
          </p:cNvPicPr>
          <p:nvPr/>
        </p:nvPicPr>
        <p:blipFill>
          <a:blip r:embed="rId2"/>
          <a:stretch>
            <a:fillRect/>
          </a:stretch>
        </p:blipFill>
        <p:spPr>
          <a:xfrm>
            <a:off x="4856163" y="1870075"/>
            <a:ext cx="2303462" cy="1943100"/>
          </a:xfrm>
          <a:prstGeom prst="rect">
            <a:avLst/>
          </a:prstGeom>
          <a:noFill/>
          <a:ln w="9525">
            <a:noFill/>
          </a:ln>
        </p:spPr>
      </p:pic>
      <p:pic>
        <p:nvPicPr>
          <p:cNvPr id="8200" name="图片 2"/>
          <p:cNvPicPr>
            <a:picLocks noChangeAspect="1"/>
          </p:cNvPicPr>
          <p:nvPr/>
        </p:nvPicPr>
        <p:blipFill>
          <a:blip r:embed="rId3"/>
          <a:stretch>
            <a:fillRect/>
          </a:stretch>
        </p:blipFill>
        <p:spPr>
          <a:xfrm>
            <a:off x="4711700" y="2517775"/>
            <a:ext cx="1855788" cy="96678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3"/>
          <p:cNvSpPr txBox="1"/>
          <p:nvPr/>
        </p:nvSpPr>
        <p:spPr>
          <a:xfrm>
            <a:off x="900430" y="1700530"/>
            <a:ext cx="3608070" cy="460375"/>
          </a:xfrm>
          <a:prstGeom prst="rect">
            <a:avLst/>
          </a:prstGeom>
          <a:noFill/>
          <a:ln w="9525">
            <a:noFill/>
          </a:ln>
        </p:spPr>
        <p:txBody>
          <a:bodyPr wrap="square" anchor="t">
            <a:spAutoFit/>
          </a:bodyPr>
          <a:p>
            <a:pPr>
              <a:spcBef>
                <a:spcPct val="50000"/>
              </a:spcBef>
              <a:buFont typeface="Arial" panose="020B0604020202020204" pitchFamily="34" charset="0"/>
            </a:pPr>
            <a:r>
              <a:rPr lang="en-US" altLang="zh-CN" sz="2400" u="none" dirty="0">
                <a:solidFill>
                  <a:schemeClr val="tx1"/>
                </a:solidFill>
                <a:latin typeface="Arial" panose="020B0604020202020204" pitchFamily="34" charset="0"/>
                <a:ea typeface="楷体_GB2312"/>
              </a:rPr>
              <a:t>2.3.Kết cấu ngừng</a:t>
            </a:r>
            <a:endParaRPr lang="en-US" altLang="zh-CN" sz="2400" u="none" dirty="0">
              <a:solidFill>
                <a:schemeClr val="tx1"/>
              </a:solidFill>
              <a:latin typeface="Arial" panose="020B0604020202020204" pitchFamily="34" charset="0"/>
              <a:ea typeface="楷体_GB2312"/>
            </a:endParaRPr>
          </a:p>
        </p:txBody>
      </p:sp>
      <p:sp>
        <p:nvSpPr>
          <p:cNvPr id="9219" name="文本框 4"/>
          <p:cNvSpPr txBox="1"/>
          <p:nvPr/>
        </p:nvSpPr>
        <p:spPr>
          <a:xfrm>
            <a:off x="1044575" y="5084763"/>
            <a:ext cx="3463925" cy="583565"/>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SimSun" panose="02010600030101010101" pitchFamily="2" charset="-122"/>
                <a:sym typeface="SimSun" panose="02010600030101010101" pitchFamily="2" charset="-122"/>
              </a:rPr>
              <a:t>1377E thông qua motor servo để hoạt động và ngừng</a:t>
            </a:r>
            <a:endParaRPr lang="zh-CN" altLang="en-US" u="none" dirty="0">
              <a:solidFill>
                <a:schemeClr val="tx1"/>
              </a:solidFill>
              <a:latin typeface="Arial" panose="020B0604020202020204" pitchFamily="34" charset="0"/>
              <a:ea typeface="SimSun" panose="02010600030101010101" pitchFamily="2" charset="-122"/>
              <a:sym typeface="SimSun" panose="02010600030101010101" pitchFamily="2" charset="-122"/>
            </a:endParaRPr>
          </a:p>
        </p:txBody>
      </p:sp>
      <p:sp>
        <p:nvSpPr>
          <p:cNvPr id="9220" name="文本框 5"/>
          <p:cNvSpPr txBox="1"/>
          <p:nvPr/>
        </p:nvSpPr>
        <p:spPr>
          <a:xfrm>
            <a:off x="5003800" y="5084763"/>
            <a:ext cx="2752725" cy="337185"/>
          </a:xfrm>
          <a:prstGeom prst="rect">
            <a:avLst/>
          </a:prstGeom>
          <a:noFill/>
          <a:ln w="9525">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SimSun" panose="02010600030101010101" pitchFamily="2" charset="-122"/>
                <a:sym typeface="SimSun" panose="02010600030101010101" pitchFamily="2" charset="-122"/>
              </a:rPr>
              <a:t>1377 motor dây cura</a:t>
            </a:r>
            <a:endParaRPr lang="zh-CN" altLang="en-US" u="none" dirty="0">
              <a:solidFill>
                <a:schemeClr val="tx1"/>
              </a:solidFill>
              <a:latin typeface="Arial" panose="020B0604020202020204" pitchFamily="34" charset="0"/>
              <a:ea typeface="SimSun" panose="02010600030101010101" pitchFamily="2" charset="-122"/>
              <a:sym typeface="SimSun" panose="02010600030101010101" pitchFamily="2" charset="-122"/>
            </a:endParaRPr>
          </a:p>
        </p:txBody>
      </p:sp>
      <p:pic>
        <p:nvPicPr>
          <p:cNvPr id="9221" name="图片 1"/>
          <p:cNvPicPr>
            <a:picLocks noChangeAspect="1"/>
          </p:cNvPicPr>
          <p:nvPr/>
        </p:nvPicPr>
        <p:blipFill>
          <a:blip r:embed="rId1"/>
          <a:stretch>
            <a:fillRect/>
          </a:stretch>
        </p:blipFill>
        <p:spPr>
          <a:xfrm>
            <a:off x="1619250" y="2565400"/>
            <a:ext cx="2413000" cy="2041525"/>
          </a:xfrm>
          <a:prstGeom prst="rect">
            <a:avLst/>
          </a:prstGeom>
          <a:noFill/>
          <a:ln w="9525">
            <a:noFill/>
          </a:ln>
        </p:spPr>
      </p:pic>
      <p:sp>
        <p:nvSpPr>
          <p:cNvPr id="9222" name="椭圆 2"/>
          <p:cNvSpPr/>
          <p:nvPr/>
        </p:nvSpPr>
        <p:spPr>
          <a:xfrm>
            <a:off x="1847850" y="3860800"/>
            <a:ext cx="1000125" cy="488950"/>
          </a:xfrm>
          <a:prstGeom prst="ellipse">
            <a:avLst/>
          </a:prstGeom>
          <a:noFill/>
          <a:ln w="34925" cap="flat" cmpd="sng">
            <a:solidFill>
              <a:schemeClr val="accent2"/>
            </a:solidFill>
            <a:prstDash val="solid"/>
            <a:round/>
            <a:headEnd type="none" w="med" len="med"/>
            <a:tailEnd type="none" w="med" len="med"/>
          </a:ln>
        </p:spPr>
        <p:txBody>
          <a:bodyPr anchor="t">
            <a:spAutoFit/>
          </a:bodyPr>
          <a:p>
            <a:pPr algn="ctr">
              <a:spcBef>
                <a:spcPct val="50000"/>
              </a:spcBef>
              <a:buFont typeface="Arial" panose="020B0604020202020204" pitchFamily="34" charset="0"/>
            </a:pPr>
            <a:endParaRPr lang="zh-CN" altLang="en-US" dirty="0">
              <a:latin typeface="Arial" panose="020B0604020202020204" pitchFamily="34" charset="0"/>
              <a:ea typeface="楷体_GB2312"/>
            </a:endParaRPr>
          </a:p>
        </p:txBody>
      </p:sp>
      <p:pic>
        <p:nvPicPr>
          <p:cNvPr id="9223" name="图片 11277" descr="图片5"/>
          <p:cNvPicPr>
            <a:picLocks noChangeAspect="1"/>
          </p:cNvPicPr>
          <p:nvPr/>
        </p:nvPicPr>
        <p:blipFill>
          <a:blip r:embed="rId2"/>
          <a:stretch>
            <a:fillRect/>
          </a:stretch>
        </p:blipFill>
        <p:spPr>
          <a:xfrm>
            <a:off x="5148263" y="2708275"/>
            <a:ext cx="2230437" cy="1749425"/>
          </a:xfrm>
          <a:prstGeom prst="rect">
            <a:avLst/>
          </a:prstGeom>
          <a:noFill/>
          <a:ln w="9525">
            <a:noFill/>
          </a:ln>
        </p:spPr>
      </p:pic>
      <p:pic>
        <p:nvPicPr>
          <p:cNvPr id="9224" name="图片 2"/>
          <p:cNvPicPr>
            <a:picLocks noChangeAspect="1"/>
          </p:cNvPicPr>
          <p:nvPr/>
        </p:nvPicPr>
        <p:blipFill>
          <a:blip r:embed="rId3"/>
          <a:stretch>
            <a:fillRect/>
          </a:stretch>
        </p:blipFill>
        <p:spPr>
          <a:xfrm>
            <a:off x="5889625" y="3357563"/>
            <a:ext cx="1639888" cy="966787"/>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Picture 6" descr="aa"/>
          <p:cNvPicPr>
            <a:picLocks noChangeAspect="1"/>
          </p:cNvPicPr>
          <p:nvPr/>
        </p:nvPicPr>
        <p:blipFill>
          <a:blip r:embed="rId1"/>
          <a:stretch>
            <a:fillRect/>
          </a:stretch>
        </p:blipFill>
        <p:spPr>
          <a:xfrm>
            <a:off x="4500563" y="2349500"/>
            <a:ext cx="3351212" cy="2697163"/>
          </a:xfrm>
          <a:prstGeom prst="rect">
            <a:avLst/>
          </a:prstGeom>
          <a:noFill/>
          <a:ln w="9525">
            <a:noFill/>
          </a:ln>
        </p:spPr>
      </p:pic>
      <p:pic>
        <p:nvPicPr>
          <p:cNvPr id="11266" name="Picture 7" descr="bb"/>
          <p:cNvPicPr>
            <a:picLocks noChangeAspect="1"/>
          </p:cNvPicPr>
          <p:nvPr/>
        </p:nvPicPr>
        <p:blipFill>
          <a:blip r:embed="rId2"/>
          <a:stretch>
            <a:fillRect/>
          </a:stretch>
        </p:blipFill>
        <p:spPr>
          <a:xfrm>
            <a:off x="684213" y="2349500"/>
            <a:ext cx="3405187" cy="2706688"/>
          </a:xfrm>
          <a:prstGeom prst="rect">
            <a:avLst/>
          </a:prstGeom>
          <a:noFill/>
          <a:ln w="9525">
            <a:noFill/>
          </a:ln>
        </p:spPr>
      </p:pic>
      <p:sp>
        <p:nvSpPr>
          <p:cNvPr id="11267" name="椭圆 2"/>
          <p:cNvSpPr/>
          <p:nvPr/>
        </p:nvSpPr>
        <p:spPr>
          <a:xfrm>
            <a:off x="6588125" y="3500438"/>
            <a:ext cx="1042988" cy="476907"/>
          </a:xfrm>
          <a:prstGeom prst="ellipse">
            <a:avLst/>
          </a:prstGeom>
          <a:noFill/>
          <a:ln w="34925" cap="flat" cmpd="sng">
            <a:solidFill>
              <a:schemeClr val="accent2"/>
            </a:solidFill>
            <a:prstDash val="solid"/>
            <a:round/>
            <a:headEnd type="none" w="med" len="med"/>
            <a:tailEnd type="none" w="med" len="med"/>
          </a:ln>
        </p:spPr>
        <p:txBody>
          <a:bodyPr anchor="t">
            <a:spAutoFit/>
          </a:bodyPr>
          <a:p>
            <a:pPr algn="ctr">
              <a:spcBef>
                <a:spcPct val="50000"/>
              </a:spcBef>
              <a:buFont typeface="Arial" panose="020B0604020202020204" pitchFamily="34" charset="0"/>
            </a:pPr>
            <a:endParaRPr lang="zh-CN" altLang="en-US" dirty="0">
              <a:latin typeface="Times New Roman" panose="02020603050405020304" pitchFamily="18" charset="0"/>
              <a:ea typeface="楷体_GB2312"/>
              <a:cs typeface="Times New Roman" panose="02020603050405020304" pitchFamily="18" charset="0"/>
            </a:endParaRPr>
          </a:p>
        </p:txBody>
      </p:sp>
      <p:sp>
        <p:nvSpPr>
          <p:cNvPr id="11268" name="椭圆 3"/>
          <p:cNvSpPr/>
          <p:nvPr/>
        </p:nvSpPr>
        <p:spPr>
          <a:xfrm>
            <a:off x="1042988" y="3571875"/>
            <a:ext cx="1020762" cy="496888"/>
          </a:xfrm>
          <a:prstGeom prst="ellipse">
            <a:avLst/>
          </a:prstGeom>
          <a:noFill/>
          <a:ln w="34925" cap="flat" cmpd="sng">
            <a:solidFill>
              <a:schemeClr val="accent2"/>
            </a:solidFill>
            <a:prstDash val="solid"/>
            <a:round/>
            <a:headEnd type="none" w="med" len="med"/>
            <a:tailEnd type="none" w="med" len="med"/>
          </a:ln>
        </p:spPr>
        <p:txBody>
          <a:bodyPr anchor="t">
            <a:spAutoFit/>
          </a:bodyPr>
          <a:p>
            <a:pPr algn="ctr">
              <a:spcBef>
                <a:spcPct val="50000"/>
              </a:spcBef>
              <a:buFont typeface="Arial" panose="020B0604020202020204" pitchFamily="34" charset="0"/>
            </a:pPr>
            <a:endParaRPr lang="zh-CN" altLang="en-US" dirty="0">
              <a:latin typeface="Times New Roman" panose="02020603050405020304" pitchFamily="18" charset="0"/>
              <a:ea typeface="楷体_GB2312"/>
              <a:cs typeface="Times New Roman" panose="02020603050405020304" pitchFamily="18" charset="0"/>
            </a:endParaRPr>
          </a:p>
        </p:txBody>
      </p:sp>
      <p:sp>
        <p:nvSpPr>
          <p:cNvPr id="11269" name="文本框 6"/>
          <p:cNvSpPr txBox="1"/>
          <p:nvPr/>
        </p:nvSpPr>
        <p:spPr>
          <a:xfrm>
            <a:off x="684213" y="5300663"/>
            <a:ext cx="8166100" cy="953135"/>
          </a:xfrm>
          <a:prstGeom prst="rect">
            <a:avLst/>
          </a:prstGeom>
          <a:noFill/>
          <a:ln w="9525">
            <a:noFill/>
          </a:ln>
        </p:spPr>
        <p:txBody>
          <a:bodyPr anchor="t">
            <a:spAutoFit/>
          </a:bodyPr>
          <a:p>
            <a:pPr>
              <a:spcBef>
                <a:spcPct val="50000"/>
              </a:spcBef>
              <a:buFont typeface="Arial" panose="020B0604020202020204" pitchFamily="34" charset="0"/>
            </a:pPr>
            <a:r>
              <a:rPr lang="zh-CN" altLang="zh-CN" u="none" dirty="0">
                <a:solidFill>
                  <a:schemeClr val="tx1"/>
                </a:solidFill>
                <a:latin typeface="Times New Roman" panose="02020603050405020304" pitchFamily="18" charset="0"/>
                <a:ea typeface="楷体_GB2312"/>
                <a:cs typeface="Times New Roman" panose="02020603050405020304" pitchFamily="18" charset="0"/>
              </a:rPr>
              <a:t>（</a:t>
            </a:r>
            <a:r>
              <a:rPr lang="en-US" altLang="zh-CN" u="none" dirty="0">
                <a:solidFill>
                  <a:schemeClr val="tx1"/>
                </a:solidFill>
                <a:latin typeface="Times New Roman" panose="02020603050405020304" pitchFamily="18" charset="0"/>
                <a:ea typeface="楷体_GB2312"/>
                <a:cs typeface="Times New Roman" panose="02020603050405020304" pitchFamily="18" charset="0"/>
              </a:rPr>
              <a:t>1</a:t>
            </a:r>
            <a:r>
              <a:rPr lang="zh-CN" altLang="en-US" u="none" dirty="0">
                <a:solidFill>
                  <a:schemeClr val="tx1"/>
                </a:solidFill>
                <a:latin typeface="Times New Roman" panose="02020603050405020304" pitchFamily="18" charset="0"/>
                <a:ea typeface="楷体_GB2312"/>
                <a:cs typeface="Times New Roman" panose="02020603050405020304" pitchFamily="18" charset="0"/>
              </a:rPr>
              <a:t>）</a:t>
            </a:r>
            <a:r>
              <a:rPr lang="en-US" altLang="zh-CN" u="none" dirty="0">
                <a:solidFill>
                  <a:schemeClr val="tx1"/>
                </a:solidFill>
                <a:latin typeface="Times New Roman" panose="02020603050405020304" pitchFamily="18" charset="0"/>
                <a:ea typeface="楷体_GB2312"/>
                <a:cs typeface="Times New Roman" panose="02020603050405020304" pitchFamily="18" charset="0"/>
              </a:rPr>
              <a:t>nới lỏng ốc cố định, chuyển động dây cura đến vị trí ngừng</a:t>
            </a:r>
            <a:endParaRPr lang="zh-CN" altLang="zh-CN" u="none" dirty="0">
              <a:solidFill>
                <a:schemeClr val="tx1"/>
              </a:solidFill>
              <a:latin typeface="Times New Roman" panose="02020603050405020304" pitchFamily="18" charset="0"/>
              <a:ea typeface="楷体_GB2312"/>
              <a:cs typeface="Times New Roman" panose="02020603050405020304" pitchFamily="18" charset="0"/>
            </a:endParaRPr>
          </a:p>
          <a:p>
            <a:pPr>
              <a:spcBef>
                <a:spcPct val="50000"/>
              </a:spcBef>
              <a:buFont typeface="Arial" panose="020B0604020202020204" pitchFamily="34" charset="0"/>
            </a:pPr>
            <a:r>
              <a:rPr lang="zh-CN" altLang="zh-CN" u="none" dirty="0">
                <a:solidFill>
                  <a:schemeClr val="tx1"/>
                </a:solidFill>
                <a:latin typeface="Times New Roman" panose="02020603050405020304" pitchFamily="18" charset="0"/>
                <a:ea typeface="楷体_GB2312"/>
                <a:cs typeface="Times New Roman" panose="02020603050405020304" pitchFamily="18" charset="0"/>
              </a:rPr>
              <a:t>（</a:t>
            </a:r>
            <a:r>
              <a:rPr lang="en-US" altLang="zh-CN" u="none" dirty="0">
                <a:solidFill>
                  <a:schemeClr val="tx1"/>
                </a:solidFill>
                <a:latin typeface="Times New Roman" panose="02020603050405020304" pitchFamily="18" charset="0"/>
                <a:ea typeface="楷体_GB2312"/>
                <a:cs typeface="Times New Roman" panose="02020603050405020304" pitchFamily="18" charset="0"/>
              </a:rPr>
              <a:t>2</a:t>
            </a:r>
            <a:r>
              <a:rPr lang="zh-CN" altLang="en-US" u="none" dirty="0">
                <a:solidFill>
                  <a:schemeClr val="tx1"/>
                </a:solidFill>
                <a:latin typeface="Times New Roman" panose="02020603050405020304" pitchFamily="18" charset="0"/>
                <a:ea typeface="楷体_GB2312"/>
                <a:cs typeface="Times New Roman" panose="02020603050405020304" pitchFamily="18" charset="0"/>
              </a:rPr>
              <a:t>）</a:t>
            </a:r>
            <a:r>
              <a:rPr lang="en-US" altLang="zh-CN" u="none" dirty="0">
                <a:solidFill>
                  <a:schemeClr val="tx1"/>
                </a:solidFill>
                <a:latin typeface="Times New Roman" panose="02020603050405020304" pitchFamily="18" charset="0"/>
                <a:ea typeface="楷体_GB2312"/>
                <a:cs typeface="Times New Roman" panose="02020603050405020304" pitchFamily="18" charset="0"/>
              </a:rPr>
              <a:t>điều chỉnh cam đưa vải, điểm đánh dấu đối xứng với điểm định vị, sau đó vặn chặt ốc</a:t>
            </a:r>
            <a:endParaRPr lang="zh-CN" altLang="en-US" u="none" dirty="0">
              <a:solidFill>
                <a:schemeClr val="tx1"/>
              </a:solidFill>
              <a:latin typeface="Times New Roman" panose="02020603050405020304" pitchFamily="18" charset="0"/>
              <a:ea typeface="楷体_GB2312"/>
              <a:cs typeface="Times New Roman" panose="02020603050405020304" pitchFamily="18" charset="0"/>
            </a:endParaRPr>
          </a:p>
        </p:txBody>
      </p:sp>
      <p:sp>
        <p:nvSpPr>
          <p:cNvPr id="11270" name="Rectangle 2"/>
          <p:cNvSpPr>
            <a:spLocks noGrp="1"/>
          </p:cNvSpPr>
          <p:nvPr>
            <p:ph type="title"/>
          </p:nvPr>
        </p:nvSpPr>
        <p:spPr>
          <a:xfrm>
            <a:off x="684530" y="1557655"/>
            <a:ext cx="5904230" cy="439420"/>
          </a:xfrm>
          <a:noFill/>
          <a:ln>
            <a:noFill/>
          </a:ln>
        </p:spPr>
        <p:txBody>
          <a:bodyPr anchor="t"/>
          <a:p>
            <a:pPr algn="l"/>
            <a:r>
              <a:rPr lang="en-US" altLang="zh-CN" sz="2400" dirty="0">
                <a:latin typeface="Times New Roman" panose="02020603050405020304" pitchFamily="18" charset="0"/>
                <a:cs typeface="Times New Roman" panose="02020603050405020304" pitchFamily="18" charset="0"/>
              </a:rPr>
              <a:t>3.1.CHỈNH ĐỒNG BỘ CAM ĐƯA VẢI</a:t>
            </a:r>
            <a:endParaRPr lang="en-US" altLang="zh-CN" sz="2400" dirty="0">
              <a:latin typeface="Times New Roman" panose="02020603050405020304" pitchFamily="18" charset="0"/>
              <a:cs typeface="Times New Roman" panose="02020603050405020304" pitchFamily="18" charset="0"/>
            </a:endParaRPr>
          </a:p>
        </p:txBody>
      </p:sp>
      <p:sp>
        <p:nvSpPr>
          <p:cNvPr id="11271" name="Rectangle 2"/>
          <p:cNvSpPr>
            <a:spLocks noGrp="1"/>
          </p:cNvSpPr>
          <p:nvPr/>
        </p:nvSpPr>
        <p:spPr>
          <a:xfrm>
            <a:off x="466725" y="836613"/>
            <a:ext cx="8229600" cy="792162"/>
          </a:xfrm>
          <a:prstGeom prst="rect">
            <a:avLst/>
          </a:prstGeom>
          <a:noFill/>
          <a:ln w="9525">
            <a:noFill/>
          </a:ln>
        </p:spPr>
        <p:txBody>
          <a:bodyPr anchor="t"/>
          <a:p>
            <a:pPr algn="ctr" eaLnBrk="0" hangingPunct="0">
              <a:buFont typeface="Arial" panose="020B0604020202020204" pitchFamily="34" charset="0"/>
            </a:pPr>
            <a:r>
              <a:rPr lang="en-US" sz="3600" b="0" u="none" dirty="0">
                <a:solidFill>
                  <a:schemeClr val="tx1"/>
                </a:solidFill>
                <a:latin typeface="Times New Roman" panose="02020603050405020304" pitchFamily="18" charset="0"/>
                <a:ea typeface="SimSun" panose="02010600030101010101" pitchFamily="2" charset="-122"/>
                <a:cs typeface="Times New Roman" panose="02020603050405020304" pitchFamily="18" charset="0"/>
                <a:sym typeface="SimSun" panose="02010600030101010101" pitchFamily="2" charset="-122"/>
              </a:rPr>
              <a:t>PHẦN CƠ</a:t>
            </a:r>
            <a:endParaRPr lang="en-US" sz="3600" b="0" u="none" dirty="0">
              <a:solidFill>
                <a:schemeClr val="tx1"/>
              </a:solidFill>
              <a:latin typeface="Times New Roman" panose="02020603050405020304" pitchFamily="18" charset="0"/>
              <a:ea typeface="SimSun" panose="02010600030101010101" pitchFamily="2" charset="-122"/>
              <a:cs typeface="Times New Roman" panose="02020603050405020304" pitchFamily="18" charset="0"/>
              <a:sym typeface="SimSun"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2"/>
          <p:cNvSpPr>
            <a:spLocks noGrp="1"/>
          </p:cNvSpPr>
          <p:nvPr>
            <p:ph type="title"/>
          </p:nvPr>
        </p:nvSpPr>
        <p:spPr>
          <a:xfrm>
            <a:off x="396875" y="908050"/>
            <a:ext cx="5939155" cy="676275"/>
          </a:xfrm>
          <a:noFill/>
          <a:ln>
            <a:noFill/>
          </a:ln>
        </p:spPr>
        <p:txBody>
          <a:bodyPr anchor="t"/>
          <a:p>
            <a:pPr algn="l"/>
            <a:r>
              <a:rPr lang="en-US" altLang="zh-CN" sz="32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3.2.CAM BƯỚC MŨI CHỈ</a:t>
            </a:r>
            <a:endParaRPr lang="en-US" altLang="zh-CN" sz="2400" dirty="0">
              <a:latin typeface="Times New Roman" panose="02020603050405020304" pitchFamily="18" charset="0"/>
              <a:cs typeface="Times New Roman" panose="02020603050405020304" pitchFamily="18" charset="0"/>
            </a:endParaRPr>
          </a:p>
        </p:txBody>
      </p:sp>
      <p:pic>
        <p:nvPicPr>
          <p:cNvPr id="12290" name="Picture 4" descr="55555"/>
          <p:cNvPicPr>
            <a:picLocks noGrp="1" noChangeAspect="1"/>
          </p:cNvPicPr>
          <p:nvPr>
            <p:ph idx="1"/>
          </p:nvPr>
        </p:nvPicPr>
        <p:blipFill>
          <a:blip r:embed="rId1"/>
          <a:stretch>
            <a:fillRect/>
          </a:stretch>
        </p:blipFill>
        <p:spPr>
          <a:xfrm>
            <a:off x="2771775" y="1844675"/>
            <a:ext cx="3381375" cy="2797175"/>
          </a:xfrm>
          <a:noFill/>
          <a:ln>
            <a:noFill/>
          </a:ln>
        </p:spPr>
      </p:pic>
      <p:sp>
        <p:nvSpPr>
          <p:cNvPr id="12291" name="Text Box 6"/>
          <p:cNvSpPr txBox="1"/>
          <p:nvPr/>
        </p:nvSpPr>
        <p:spPr>
          <a:xfrm>
            <a:off x="714375" y="4940300"/>
            <a:ext cx="5967730" cy="1198880"/>
          </a:xfrm>
          <a:prstGeom prst="rect">
            <a:avLst/>
          </a:prstGeom>
          <a:noFill/>
          <a:ln w="12700">
            <a:noFill/>
          </a:ln>
        </p:spPr>
        <p:txBody>
          <a:bodyPr wrap="square" anchor="t">
            <a:spAutoFit/>
          </a:bodyPr>
          <a:p>
            <a:pPr>
              <a:spcBef>
                <a:spcPct val="50000"/>
              </a:spcBef>
              <a:buFont typeface="Arial" panose="020B0604020202020204" pitchFamily="34" charset="0"/>
            </a:pPr>
            <a:r>
              <a:rPr lang="zh-CN" altLang="en-US" u="none" dirty="0">
                <a:solidFill>
                  <a:schemeClr val="tx1"/>
                </a:solidFill>
                <a:latin typeface="Arial" panose="020B0604020202020204" pitchFamily="34" charset="0"/>
                <a:ea typeface="楷体_GB2312"/>
              </a:rPr>
              <a:t>（</a:t>
            </a:r>
            <a:r>
              <a:rPr lang="en-US" altLang="zh-CN" u="none" dirty="0">
                <a:solidFill>
                  <a:schemeClr val="tx1"/>
                </a:solidFill>
                <a:latin typeface="Arial" panose="020B0604020202020204" pitchFamily="34" charset="0"/>
                <a:ea typeface="楷体_GB2312"/>
              </a:rPr>
              <a:t>1</a:t>
            </a:r>
            <a:r>
              <a:rPr lang="zh-CN" altLang="en-US" u="none" dirty="0">
                <a:solidFill>
                  <a:schemeClr val="tx1"/>
                </a:solidFill>
                <a:latin typeface="Arial" panose="020B0604020202020204" pitchFamily="34" charset="0"/>
                <a:ea typeface="楷体_GB2312"/>
              </a:rPr>
              <a:t>）</a:t>
            </a:r>
            <a:r>
              <a:rPr lang="en-US" altLang="zh-CN" u="none" dirty="0">
                <a:solidFill>
                  <a:schemeClr val="tx1"/>
                </a:solidFill>
                <a:latin typeface="Arial" panose="020B0604020202020204" pitchFamily="34" charset="0"/>
                <a:ea typeface="楷体_GB2312"/>
              </a:rPr>
              <a:t>Điều chỉnh vị trí cam bước mũi chỉ di dời về bên trái, khoảng cách nhỏ lại</a:t>
            </a:r>
            <a:endParaRPr lang="en-US" altLang="zh-CN" u="none" dirty="0">
              <a:solidFill>
                <a:schemeClr val="tx1"/>
              </a:solidFill>
              <a:latin typeface="Arial" panose="020B0604020202020204" pitchFamily="34" charset="0"/>
              <a:ea typeface="楷体_GB2312"/>
            </a:endParaRPr>
          </a:p>
          <a:p>
            <a:pPr>
              <a:spcBef>
                <a:spcPct val="50000"/>
              </a:spcBef>
              <a:buFont typeface="Arial" panose="020B0604020202020204" pitchFamily="34" charset="0"/>
            </a:pPr>
            <a:r>
              <a:rPr lang="zh-CN" altLang="en-US" u="none" dirty="0">
                <a:solidFill>
                  <a:schemeClr val="tx1"/>
                </a:solidFill>
                <a:latin typeface="Arial" panose="020B0604020202020204" pitchFamily="34" charset="0"/>
                <a:ea typeface="楷体_GB2312"/>
              </a:rPr>
              <a:t>（</a:t>
            </a:r>
            <a:r>
              <a:rPr lang="en-US" altLang="zh-CN" u="none" dirty="0">
                <a:solidFill>
                  <a:schemeClr val="tx1"/>
                </a:solidFill>
                <a:latin typeface="Arial" panose="020B0604020202020204" pitchFamily="34" charset="0"/>
                <a:ea typeface="楷体_GB2312"/>
              </a:rPr>
              <a:t>2</a:t>
            </a:r>
            <a:r>
              <a:rPr lang="zh-CN" altLang="en-US" u="none" dirty="0">
                <a:solidFill>
                  <a:schemeClr val="tx1"/>
                </a:solidFill>
                <a:latin typeface="Arial" panose="020B0604020202020204" pitchFamily="34" charset="0"/>
                <a:ea typeface="楷体_GB2312"/>
              </a:rPr>
              <a:t>）</a:t>
            </a:r>
            <a:r>
              <a:rPr lang="en-US" altLang="zh-CN" u="none" dirty="0">
                <a:solidFill>
                  <a:schemeClr val="tx1"/>
                </a:solidFill>
                <a:latin typeface="Arial" panose="020B0604020202020204" pitchFamily="34" charset="0"/>
                <a:ea typeface="楷体_GB2312"/>
              </a:rPr>
              <a:t>sau khi điều chỉnh cam bước mũi chỉ, điều chỉnh lại đồng bộ của cam đưa vải</a:t>
            </a:r>
            <a:endParaRPr lang="zh-CN" altLang="en-US" u="none" dirty="0">
              <a:solidFill>
                <a:schemeClr val="tx1"/>
              </a:solidFill>
              <a:latin typeface="Arial" panose="020B0604020202020204" pitchFamily="34" charset="0"/>
              <a:ea typeface="楷体_GB2312"/>
            </a:endParaRPr>
          </a:p>
        </p:txBody>
      </p:sp>
      <p:sp>
        <p:nvSpPr>
          <p:cNvPr id="12292" name="椭圆 2"/>
          <p:cNvSpPr/>
          <p:nvPr/>
        </p:nvSpPr>
        <p:spPr>
          <a:xfrm>
            <a:off x="3995738" y="2781300"/>
            <a:ext cx="1679575" cy="476250"/>
          </a:xfrm>
          <a:prstGeom prst="ellipse">
            <a:avLst/>
          </a:prstGeom>
          <a:noFill/>
          <a:ln w="34925" cap="flat" cmpd="sng">
            <a:solidFill>
              <a:schemeClr val="accent2"/>
            </a:solidFill>
            <a:prstDash val="solid"/>
            <a:round/>
            <a:headEnd type="none" w="med" len="med"/>
            <a:tailEnd type="none" w="med" len="med"/>
          </a:ln>
        </p:spPr>
        <p:txBody>
          <a:bodyPr anchor="t">
            <a:spAutoFit/>
          </a:bodyPr>
          <a:p>
            <a:pPr algn="ctr">
              <a:spcBef>
                <a:spcPct val="50000"/>
              </a:spcBef>
              <a:buFont typeface="Arial" panose="020B0604020202020204" pitchFamily="34" charset="0"/>
            </a:pPr>
            <a:endParaRPr lang="zh-CN" altLang="en-US" dirty="0">
              <a:latin typeface="Arial" panose="020B0604020202020204" pitchFamily="34" charset="0"/>
              <a:ea typeface="楷体_GB231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Grp="1"/>
          </p:cNvSpPr>
          <p:nvPr>
            <p:ph type="title"/>
          </p:nvPr>
        </p:nvSpPr>
        <p:spPr>
          <a:xfrm>
            <a:off x="539750" y="908050"/>
            <a:ext cx="4914265" cy="428625"/>
          </a:xfrm>
          <a:noFill/>
          <a:ln>
            <a:noFill/>
          </a:ln>
        </p:spPr>
        <p:txBody>
          <a:bodyPr anchor="t"/>
          <a:p>
            <a:pPr algn="l"/>
            <a:r>
              <a:rPr lang="en-US" altLang="zh-CN" sz="2400" dirty="0"/>
              <a:t>3.3.KHOẢNG CÁCH KIM MÓC VÀ KIM</a:t>
            </a:r>
            <a:endParaRPr lang="en-US" altLang="zh-CN" sz="2400" dirty="0"/>
          </a:p>
        </p:txBody>
      </p:sp>
      <p:pic>
        <p:nvPicPr>
          <p:cNvPr id="13314" name="Picture 4"/>
          <p:cNvPicPr>
            <a:picLocks noGrp="1" noChangeAspect="1"/>
          </p:cNvPicPr>
          <p:nvPr>
            <p:ph idx="1"/>
          </p:nvPr>
        </p:nvPicPr>
        <p:blipFill>
          <a:blip r:embed="rId1"/>
          <a:stretch>
            <a:fillRect/>
          </a:stretch>
        </p:blipFill>
        <p:spPr>
          <a:xfrm>
            <a:off x="1042988" y="1844675"/>
            <a:ext cx="3695700" cy="3960813"/>
          </a:xfrm>
          <a:noFill/>
          <a:ln>
            <a:noFill/>
          </a:ln>
        </p:spPr>
      </p:pic>
      <p:pic>
        <p:nvPicPr>
          <p:cNvPr id="13315" name="Picture 5" descr="15_页面_07"/>
          <p:cNvPicPr>
            <a:picLocks noChangeAspect="1"/>
          </p:cNvPicPr>
          <p:nvPr/>
        </p:nvPicPr>
        <p:blipFill>
          <a:blip r:embed="rId2"/>
          <a:stretch>
            <a:fillRect/>
          </a:stretch>
        </p:blipFill>
        <p:spPr>
          <a:xfrm>
            <a:off x="5795963" y="1771650"/>
            <a:ext cx="1162050" cy="2047875"/>
          </a:xfrm>
          <a:prstGeom prst="rect">
            <a:avLst/>
          </a:prstGeom>
          <a:noFill/>
          <a:ln w="9525">
            <a:noFill/>
          </a:ln>
        </p:spPr>
      </p:pic>
      <p:sp>
        <p:nvSpPr>
          <p:cNvPr id="13316" name="Text Box 6"/>
          <p:cNvSpPr txBox="1"/>
          <p:nvPr/>
        </p:nvSpPr>
        <p:spPr>
          <a:xfrm>
            <a:off x="3995738" y="4724400"/>
            <a:ext cx="4876800" cy="583565"/>
          </a:xfrm>
          <a:prstGeom prst="rect">
            <a:avLst/>
          </a:prstGeom>
          <a:noFill/>
          <a:ln w="12700">
            <a:noFill/>
          </a:ln>
        </p:spPr>
        <p:txBody>
          <a:bodyPr anchor="t">
            <a:spAutoFit/>
          </a:bodyPr>
          <a:p>
            <a:pPr>
              <a:spcBef>
                <a:spcPct val="50000"/>
              </a:spcBef>
              <a:buFont typeface="Arial" panose="020B0604020202020204" pitchFamily="34" charset="0"/>
            </a:pPr>
            <a:r>
              <a:rPr lang="en-US" altLang="zh-CN" u="none" dirty="0">
                <a:solidFill>
                  <a:schemeClr val="tx1"/>
                </a:solidFill>
                <a:latin typeface="Arial" panose="020B0604020202020204" pitchFamily="34" charset="0"/>
                <a:ea typeface="楷体_GB2312"/>
              </a:rPr>
              <a:t>đạp bàn đạp, xoay dây cura, để kim đâm xuống, và đầu móc kim ở giữa trung tâm kim</a:t>
            </a:r>
            <a:endParaRPr lang="en-US" altLang="zh-CN" u="none" dirty="0">
              <a:solidFill>
                <a:schemeClr val="tx1"/>
              </a:solidFill>
              <a:latin typeface="Arial" panose="020B0604020202020204" pitchFamily="34" charset="0"/>
              <a:ea typeface="楷体_GB2312"/>
            </a:endParaRPr>
          </a:p>
        </p:txBody>
      </p:sp>
      <p:sp>
        <p:nvSpPr>
          <p:cNvPr id="2" name="Text Box 6"/>
          <p:cNvSpPr txBox="1"/>
          <p:nvPr/>
        </p:nvSpPr>
        <p:spPr>
          <a:xfrm>
            <a:off x="1741170" y="1507490"/>
            <a:ext cx="2299335" cy="337185"/>
          </a:xfrm>
          <a:prstGeom prst="rect">
            <a:avLst/>
          </a:prstGeom>
          <a:noFill/>
          <a:ln w="12700">
            <a:noFill/>
          </a:ln>
        </p:spPr>
        <p:txBody>
          <a:bodyPr wrap="square" anchor="t">
            <a:spAutoFit/>
          </a:bodyPr>
          <a:p>
            <a:pPr>
              <a:spcBef>
                <a:spcPct val="50000"/>
              </a:spcBef>
              <a:buFont typeface="Arial" panose="020B0604020202020204" pitchFamily="34" charset="0"/>
            </a:pPr>
            <a:r>
              <a:rPr lang="en-US" u="none" dirty="0">
                <a:solidFill>
                  <a:schemeClr val="tx1"/>
                </a:solidFill>
                <a:latin typeface="Arial" panose="020B0604020202020204" pitchFamily="34" charset="0"/>
                <a:ea typeface="楷体_GB2312"/>
              </a:rPr>
              <a:t>vị trí kim và móc kim</a:t>
            </a:r>
            <a:endParaRPr lang="en-US" u="none" dirty="0">
              <a:solidFill>
                <a:schemeClr val="tx1"/>
              </a:solidFill>
              <a:latin typeface="Arial" panose="020B0604020202020204" pitchFamily="34" charset="0"/>
              <a:ea typeface="楷体_GB2312"/>
            </a:endParaRPr>
          </a:p>
        </p:txBody>
      </p:sp>
      <p:sp>
        <p:nvSpPr>
          <p:cNvPr id="3" name="Text Box 6"/>
          <p:cNvSpPr txBox="1"/>
          <p:nvPr/>
        </p:nvSpPr>
        <p:spPr>
          <a:xfrm>
            <a:off x="2058670" y="3819525"/>
            <a:ext cx="2299335" cy="583565"/>
          </a:xfrm>
          <a:prstGeom prst="rect">
            <a:avLst/>
          </a:prstGeom>
          <a:noFill/>
          <a:ln w="12700">
            <a:noFill/>
          </a:ln>
        </p:spPr>
        <p:txBody>
          <a:bodyPr wrap="square" anchor="t">
            <a:spAutoFit/>
          </a:bodyPr>
          <a:p>
            <a:pPr>
              <a:spcBef>
                <a:spcPct val="50000"/>
              </a:spcBef>
              <a:buFont typeface="Arial" panose="020B0604020202020204" pitchFamily="34" charset="0"/>
            </a:pPr>
            <a:r>
              <a:rPr lang="en-US" u="none" dirty="0">
                <a:solidFill>
                  <a:schemeClr val="tx1"/>
                </a:solidFill>
                <a:latin typeface="Arial" panose="020B0604020202020204" pitchFamily="34" charset="0"/>
                <a:ea typeface="楷体_GB2312"/>
              </a:rPr>
              <a:t>khoảng cách kim và móc kim</a:t>
            </a:r>
            <a:endParaRPr lang="en-US" u="none" dirty="0">
              <a:solidFill>
                <a:schemeClr val="tx1"/>
              </a:solidFill>
              <a:latin typeface="Arial" panose="020B0604020202020204" pitchFamily="34" charset="0"/>
              <a:ea typeface="楷体_GB2312"/>
            </a:endParaRPr>
          </a:p>
        </p:txBody>
      </p:sp>
      <p:sp>
        <p:nvSpPr>
          <p:cNvPr id="4" name="Text Box 6"/>
          <p:cNvSpPr txBox="1"/>
          <p:nvPr/>
        </p:nvSpPr>
        <p:spPr>
          <a:xfrm>
            <a:off x="1576070" y="5584825"/>
            <a:ext cx="2299335" cy="337185"/>
          </a:xfrm>
          <a:prstGeom prst="rect">
            <a:avLst/>
          </a:prstGeom>
          <a:noFill/>
          <a:ln w="12700">
            <a:noFill/>
          </a:ln>
        </p:spPr>
        <p:txBody>
          <a:bodyPr wrap="square" anchor="t">
            <a:spAutoFit/>
          </a:bodyPr>
          <a:p>
            <a:pPr>
              <a:spcBef>
                <a:spcPct val="50000"/>
              </a:spcBef>
              <a:buFont typeface="Arial" panose="020B0604020202020204" pitchFamily="34" charset="0"/>
            </a:pPr>
            <a:r>
              <a:rPr lang="en-US" u="none" dirty="0">
                <a:solidFill>
                  <a:schemeClr val="tx1"/>
                </a:solidFill>
                <a:latin typeface="Arial" panose="020B0604020202020204" pitchFamily="34" charset="0"/>
                <a:ea typeface="楷体_GB2312"/>
              </a:rPr>
              <a:t>đầu móc kim</a:t>
            </a:r>
            <a:endParaRPr lang="en-US" u="none" dirty="0">
              <a:solidFill>
                <a:schemeClr val="tx1"/>
              </a:solidFill>
              <a:latin typeface="Arial" panose="020B0604020202020204" pitchFamily="34" charset="0"/>
              <a:ea typeface="楷体_GB2312"/>
            </a:endParaRPr>
          </a:p>
        </p:txBody>
      </p:sp>
    </p:spTree>
  </p:cSld>
  <p:clrMapOvr>
    <a:masterClrMapping/>
  </p:clrMapOvr>
</p:sld>
</file>

<file path=ppt/theme/theme1.xml><?xml version="1.0" encoding="utf-8"?>
<a:theme xmlns:a="http://schemas.openxmlformats.org/drawingml/2006/main" name="5_Office 主题">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FF00FF"/>
          </a:solidFill>
          <a:prstDash val="sysDot"/>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spcBef>
            <a:spcPct val="50000"/>
          </a:spcBef>
          <a:spcAft>
            <a:spcPct val="0"/>
          </a:spcAft>
          <a:buClrTx/>
          <a:buSzTx/>
          <a:buFontTx/>
          <a:buNone/>
          <a:defRPr kumimoji="0" lang="zh-CN" altLang="en-US" sz="1600" b="1" i="0" u="sng" strike="noStrike" cap="none" normalizeH="0" baseline="0" smtClean="0">
            <a:ln>
              <a:noFill/>
            </a:ln>
            <a:solidFill>
              <a:schemeClr val="accent2"/>
            </a:solidFill>
            <a:effectLst/>
            <a:latin typeface="Arial" panose="020B0604020202020204" pitchFamily="34" charset="0"/>
            <a:ea typeface="楷体_GB2312" pitchFamily="49" charset="-122"/>
          </a:defRPr>
        </a:defPPr>
      </a:lstStyle>
    </a:spDef>
    <a:lnDef>
      <a:spPr bwMode="auto">
        <a:xfrm>
          <a:off x="0" y="0"/>
          <a:ext cx="1" cy="1"/>
        </a:xfrm>
        <a:custGeom>
          <a:avLst/>
          <a:gdLst/>
          <a:ahLst/>
          <a:cxnLst/>
          <a:rect l="0" t="0" r="0" b="0"/>
          <a:pathLst/>
        </a:custGeom>
        <a:noFill/>
        <a:ln w="12700" cap="flat" cmpd="sng" algn="ctr">
          <a:solidFill>
            <a:srgbClr val="FF00FF"/>
          </a:solidFill>
          <a:prstDash val="sysDot"/>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spcBef>
            <a:spcPct val="50000"/>
          </a:spcBef>
          <a:spcAft>
            <a:spcPct val="0"/>
          </a:spcAft>
          <a:buClrTx/>
          <a:buSzTx/>
          <a:buFontTx/>
          <a:buNone/>
          <a:defRPr kumimoji="0" lang="zh-CN" altLang="en-US" sz="1600" b="1" i="0" u="sng" strike="noStrike" cap="none" normalizeH="0" baseline="0" smtClean="0">
            <a:ln>
              <a:noFill/>
            </a:ln>
            <a:solidFill>
              <a:schemeClr val="accent2"/>
            </a:solidFill>
            <a:effectLst/>
            <a:latin typeface="Arial" panose="020B0604020202020204" pitchFamily="34" charset="0"/>
            <a:ea typeface="楷体_GB2312" pitchFamily="49" charset="-122"/>
          </a:defRPr>
        </a:defPPr>
      </a:lstStyle>
    </a:lnDef>
  </a:objectDefaul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9544</Words>
  <Application>WPS Presentation</Application>
  <PresentationFormat>全屏显示(4:3)</PresentationFormat>
  <Paragraphs>569</Paragraphs>
  <Slides>39</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52" baseType="lpstr">
      <vt:lpstr>Arial</vt:lpstr>
      <vt:lpstr>SimSun</vt:lpstr>
      <vt:lpstr>Wingdings</vt:lpstr>
      <vt:lpstr>Calibri</vt:lpstr>
      <vt:lpstr>楷体_GB2312</vt:lpstr>
      <vt:lpstr>Flexo</vt:lpstr>
      <vt:lpstr>Times New Roman</vt:lpstr>
      <vt:lpstr>楷体_GB2312</vt:lpstr>
      <vt:lpstr>NSimSun</vt:lpstr>
      <vt:lpstr>Microsoft YaHei</vt:lpstr>
      <vt:lpstr>Arial Unicode MS</vt:lpstr>
      <vt:lpstr>5_Office 主题</vt:lpstr>
      <vt:lpstr>Photoshop.Image.8</vt:lpstr>
      <vt:lpstr>1377E HƯỚNG DẪN SỬ DỤNG</vt:lpstr>
      <vt:lpstr>GIỚI THIỆU</vt:lpstr>
      <vt:lpstr>THÔNG SỐ KỸ THUẬT</vt:lpstr>
      <vt:lpstr>SỰ KHÁC BIỆT JK-1377 VÀ JK-1377E </vt:lpstr>
      <vt:lpstr>PowerPoint 演示文稿</vt:lpstr>
      <vt:lpstr>PowerPoint 演示文稿</vt:lpstr>
      <vt:lpstr>3.1.CHỈNH ĐỒNG BỘ CAM ĐƯA VẢI</vt:lpstr>
      <vt:lpstr>  3.2.CAM BƯỚC MŨI CHỈ</vt:lpstr>
      <vt:lpstr>3.3.KHOẢNG CÁCH KIM MÓC VÀ KIM</vt:lpstr>
      <vt:lpstr>  3.4.MÓC KIM VÀ GIÁ ĐỠ</vt:lpstr>
      <vt:lpstr>  3.5. ĐIỀU CHỈNH BIÊN ĐỘ ĐƯA VẢI</vt:lpstr>
      <vt:lpstr>3.6.VỊ TRÍ KẸP NÚT</vt:lpstr>
      <vt:lpstr>     3.7. VỊ TRÍ BÀN KẸP</vt:lpstr>
      <vt:lpstr> 3.8.ĐỘ CAO TRỤ KIM</vt:lpstr>
      <vt:lpstr>3.9.CẦN GẠT CHỈ</vt:lpstr>
      <vt:lpstr>PowerPoint 演示文稿</vt:lpstr>
      <vt:lpstr>3.10.VỊ TRÍ DAO</vt:lpstr>
      <vt:lpstr>3.11. 2号夹线器位置调整</vt:lpstr>
      <vt:lpstr>3.12.打线架位置调整</vt:lpstr>
      <vt:lpstr>3.13.导向装置位置</vt:lpstr>
      <vt:lpstr>3.14.ĐỘ CAO CHÂN VỊT</vt:lpstr>
      <vt:lpstr>MÀN HÌNH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  问题反馈解决方案      ①压脚落下后，机针延迟</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1377E钉扣机系列维修服务手册</dc:title>
  <dc:creator>Administrator</dc:creator>
  <cp:lastModifiedBy>Ka Ly</cp:lastModifiedBy>
  <cp:revision>91</cp:revision>
  <dcterms:created xsi:type="dcterms:W3CDTF">2017-11-05T09:10:00Z</dcterms:created>
  <dcterms:modified xsi:type="dcterms:W3CDTF">2019-11-01T07:53:28Z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